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63" r:id="rId4"/>
    <p:sldId id="258" r:id="rId5"/>
    <p:sldId id="274" r:id="rId6"/>
    <p:sldId id="275" r:id="rId7"/>
    <p:sldId id="276" r:id="rId8"/>
    <p:sldId id="277" r:id="rId9"/>
    <p:sldId id="279" r:id="rId10"/>
    <p:sldId id="281" r:id="rId11"/>
    <p:sldId id="282" r:id="rId12"/>
    <p:sldId id="283" r:id="rId13"/>
    <p:sldId id="284" r:id="rId14"/>
    <p:sldId id="285"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114" y="108"/>
      </p:cViewPr>
      <p:guideLst/>
    </p:cSldViewPr>
  </p:slideViewPr>
  <p:notesTextViewPr>
    <p:cViewPr>
      <p:scale>
        <a:sx n="1" d="1"/>
        <a:sy n="1" d="1"/>
      </p:scale>
      <p:origin x="0" y="0"/>
    </p:cViewPr>
  </p:notesTextViewPr>
  <p:sorterViewPr>
    <p:cViewPr>
      <p:scale>
        <a:sx n="100" d="100"/>
        <a:sy n="100" d="100"/>
      </p:scale>
      <p:origin x="0" y="-308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03FF2A-3286-4130-ABA0-3A2F92F60922}"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AU"/>
        </a:p>
      </dgm:t>
    </dgm:pt>
    <dgm:pt modelId="{26D4FA59-82C9-47E7-A504-0BCAA7CDD2FB}">
      <dgm:prSet phldrT="[Text]"/>
      <dgm:spPr>
        <a:xfrm>
          <a:off x="3156603" y="1369350"/>
          <a:ext cx="2426982" cy="1213491"/>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r>
            <a:rPr lang="en-AU" dirty="0">
              <a:solidFill>
                <a:sysClr val="window" lastClr="FFFFFF"/>
              </a:solidFill>
              <a:latin typeface="Century Gothic" panose="020B0502020202020204"/>
              <a:ea typeface="+mn-ea"/>
              <a:cs typeface="+mn-cs"/>
            </a:rPr>
            <a:t>Testing / Observing</a:t>
          </a:r>
        </a:p>
      </dgm:t>
    </dgm:pt>
    <dgm:pt modelId="{F9585E01-8FB2-4D1B-97A8-9C035CD3CC1F}" type="parTrans" cxnId="{7467DC78-E651-4A0A-81E3-57176F195A76}">
      <dgm:prSet/>
      <dgm:spPr/>
      <dgm:t>
        <a:bodyPr/>
        <a:lstStyle/>
        <a:p>
          <a:endParaRPr lang="en-AU"/>
        </a:p>
      </dgm:t>
    </dgm:pt>
    <dgm:pt modelId="{B684D7F8-ADA1-413B-B114-E1A534FB62F0}" type="sibTrans" cxnId="{7467DC78-E651-4A0A-81E3-57176F195A76}">
      <dgm:prSet/>
      <dgm:spPr/>
      <dgm:t>
        <a:bodyPr/>
        <a:lstStyle/>
        <a:p>
          <a:endParaRPr lang="en-AU"/>
        </a:p>
      </dgm:t>
    </dgm:pt>
    <dgm:pt modelId="{C346F565-C9F8-4209-8FC4-707BEE84D886}">
      <dgm:prSet phldrT="[Text]"/>
      <dgm:spPr>
        <a:xfrm>
          <a:off x="1787994" y="2737959"/>
          <a:ext cx="2426982" cy="1213491"/>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r>
            <a:rPr lang="en-AU" dirty="0">
              <a:solidFill>
                <a:sysClr val="window" lastClr="FFFFFF"/>
              </a:solidFill>
              <a:latin typeface="Century Gothic" panose="020B0502020202020204"/>
              <a:ea typeface="+mn-ea"/>
              <a:cs typeface="+mn-cs"/>
            </a:rPr>
            <a:t>Measuring / Recording</a:t>
          </a:r>
        </a:p>
      </dgm:t>
    </dgm:pt>
    <dgm:pt modelId="{742F109F-DD92-423E-A27E-4542CA000378}" type="parTrans" cxnId="{268E6D52-3C51-461E-8097-19746E2FBEB0}">
      <dgm:prSet/>
      <dgm:spPr/>
      <dgm:t>
        <a:bodyPr/>
        <a:lstStyle/>
        <a:p>
          <a:endParaRPr lang="en-AU"/>
        </a:p>
      </dgm:t>
    </dgm:pt>
    <dgm:pt modelId="{251DB1DB-9301-451D-A1B5-EAA60646278D}" type="sibTrans" cxnId="{268E6D52-3C51-461E-8097-19746E2FBEB0}">
      <dgm:prSet/>
      <dgm:spPr/>
      <dgm:t>
        <a:bodyPr/>
        <a:lstStyle/>
        <a:p>
          <a:endParaRPr lang="en-AU"/>
        </a:p>
      </dgm:t>
    </dgm:pt>
    <dgm:pt modelId="{E82F4884-F9C7-4B39-9FFA-6889C12C5F93}">
      <dgm:prSet phldrT="[Text]"/>
      <dgm:spPr>
        <a:xfrm>
          <a:off x="419385" y="1369350"/>
          <a:ext cx="2426982" cy="1213491"/>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r>
            <a:rPr lang="en-AU" dirty="0">
              <a:solidFill>
                <a:sysClr val="window" lastClr="FFFFFF"/>
              </a:solidFill>
              <a:latin typeface="Century Gothic" panose="020B0502020202020204"/>
              <a:ea typeface="+mn-ea"/>
              <a:cs typeface="+mn-cs"/>
            </a:rPr>
            <a:t>Explaining</a:t>
          </a:r>
        </a:p>
      </dgm:t>
    </dgm:pt>
    <dgm:pt modelId="{E363258D-334B-4D16-82CB-2818C56F3D82}" type="parTrans" cxnId="{FE1290A6-4AA7-40A7-9A86-D6C7EBD100CF}">
      <dgm:prSet/>
      <dgm:spPr/>
      <dgm:t>
        <a:bodyPr/>
        <a:lstStyle/>
        <a:p>
          <a:endParaRPr lang="en-AU"/>
        </a:p>
      </dgm:t>
    </dgm:pt>
    <dgm:pt modelId="{351C12B6-54A8-418F-89F4-A4BD9657942E}" type="sibTrans" cxnId="{FE1290A6-4AA7-40A7-9A86-D6C7EBD100CF}">
      <dgm:prSet/>
      <dgm:spPr/>
      <dgm:t>
        <a:bodyPr/>
        <a:lstStyle/>
        <a:p>
          <a:endParaRPr lang="en-AU"/>
        </a:p>
      </dgm:t>
    </dgm:pt>
    <dgm:pt modelId="{F1C14AC7-1531-499E-86E0-FB8EA4BD317C}">
      <dgm:prSet phldrT="[Text]"/>
      <dgm:spPr>
        <a:xfrm>
          <a:off x="1787994" y="740"/>
          <a:ext cx="2426982" cy="1213491"/>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ln>
        <a:effectLst/>
      </dgm:spPr>
      <dgm:t>
        <a:bodyPr/>
        <a:lstStyle/>
        <a:p>
          <a:r>
            <a:rPr lang="en-AU" dirty="0">
              <a:solidFill>
                <a:sysClr val="window" lastClr="FFFFFF"/>
              </a:solidFill>
              <a:latin typeface="Century Gothic" panose="020B0502020202020204"/>
              <a:ea typeface="+mn-ea"/>
              <a:cs typeface="+mn-cs"/>
            </a:rPr>
            <a:t>Questioning</a:t>
          </a:r>
        </a:p>
      </dgm:t>
    </dgm:pt>
    <dgm:pt modelId="{F96DF1A8-0F0A-44B9-B652-E9314D922792}" type="parTrans" cxnId="{EA890E67-20F4-4750-8334-5A00362D549C}">
      <dgm:prSet/>
      <dgm:spPr/>
      <dgm:t>
        <a:bodyPr/>
        <a:lstStyle/>
        <a:p>
          <a:endParaRPr lang="en-AU"/>
        </a:p>
      </dgm:t>
    </dgm:pt>
    <dgm:pt modelId="{651430E8-E880-4E26-AEA7-1D6E4F2ABD23}" type="sibTrans" cxnId="{EA890E67-20F4-4750-8334-5A00362D549C}">
      <dgm:prSet/>
      <dgm:spPr>
        <a:xfrm>
          <a:off x="1095697" y="-73084"/>
          <a:ext cx="3811577" cy="3811577"/>
        </a:xfrm>
        <a:prstGeom prst="circularArrow">
          <a:avLst>
            <a:gd name="adj1" fmla="val 4668"/>
            <a:gd name="adj2" fmla="val 272909"/>
            <a:gd name="adj3" fmla="val 13001708"/>
            <a:gd name="adj4" fmla="val 17915815"/>
            <a:gd name="adj5" fmla="val 4847"/>
          </a:avLst>
        </a:prstGeom>
        <a:solidFill>
          <a:srgbClr val="C4220D">
            <a:tint val="40000"/>
            <a:hueOff val="0"/>
            <a:satOff val="0"/>
            <a:lumOff val="0"/>
            <a:alphaOff val="0"/>
          </a:srgbClr>
        </a:solidFill>
        <a:ln>
          <a:noFill/>
        </a:ln>
        <a:effectLst/>
      </dgm:spPr>
      <dgm:t>
        <a:bodyPr/>
        <a:lstStyle/>
        <a:p>
          <a:endParaRPr lang="en-AU"/>
        </a:p>
      </dgm:t>
    </dgm:pt>
    <dgm:pt modelId="{F7039753-1B63-4961-B9D0-588210949E27}" type="pres">
      <dgm:prSet presAssocID="{9103FF2A-3286-4130-ABA0-3A2F92F60922}" presName="Name0" presStyleCnt="0">
        <dgm:presLayoutVars>
          <dgm:dir/>
          <dgm:resizeHandles val="exact"/>
        </dgm:presLayoutVars>
      </dgm:prSet>
      <dgm:spPr/>
      <dgm:t>
        <a:bodyPr/>
        <a:lstStyle/>
        <a:p>
          <a:endParaRPr lang="en-AU"/>
        </a:p>
      </dgm:t>
    </dgm:pt>
    <dgm:pt modelId="{9717AD6E-6BA9-42C0-8B6D-494C1F5A7E67}" type="pres">
      <dgm:prSet presAssocID="{9103FF2A-3286-4130-ABA0-3A2F92F60922}" presName="cycle" presStyleCnt="0"/>
      <dgm:spPr/>
    </dgm:pt>
    <dgm:pt modelId="{48F031E0-0C37-4865-9E31-B022CB53B16F}" type="pres">
      <dgm:prSet presAssocID="{F1C14AC7-1531-499E-86E0-FB8EA4BD317C}" presName="nodeFirstNode" presStyleLbl="node1" presStyleIdx="0" presStyleCnt="4">
        <dgm:presLayoutVars>
          <dgm:bulletEnabled val="1"/>
        </dgm:presLayoutVars>
      </dgm:prSet>
      <dgm:spPr/>
      <dgm:t>
        <a:bodyPr/>
        <a:lstStyle/>
        <a:p>
          <a:endParaRPr lang="en-AU"/>
        </a:p>
      </dgm:t>
    </dgm:pt>
    <dgm:pt modelId="{295526BF-689D-4F20-BD49-27575B2AAFBA}" type="pres">
      <dgm:prSet presAssocID="{651430E8-E880-4E26-AEA7-1D6E4F2ABD23}" presName="sibTransFirstNode" presStyleLbl="bgShp" presStyleIdx="0" presStyleCnt="1"/>
      <dgm:spPr/>
      <dgm:t>
        <a:bodyPr/>
        <a:lstStyle/>
        <a:p>
          <a:endParaRPr lang="en-AU"/>
        </a:p>
      </dgm:t>
    </dgm:pt>
    <dgm:pt modelId="{4C24701C-D01E-4FE5-A58A-4A24318FD372}" type="pres">
      <dgm:prSet presAssocID="{26D4FA59-82C9-47E7-A504-0BCAA7CDD2FB}" presName="nodeFollowingNodes" presStyleLbl="node1" presStyleIdx="1" presStyleCnt="4">
        <dgm:presLayoutVars>
          <dgm:bulletEnabled val="1"/>
        </dgm:presLayoutVars>
      </dgm:prSet>
      <dgm:spPr/>
      <dgm:t>
        <a:bodyPr/>
        <a:lstStyle/>
        <a:p>
          <a:endParaRPr lang="en-AU"/>
        </a:p>
      </dgm:t>
    </dgm:pt>
    <dgm:pt modelId="{B4784411-DCC2-4E29-B465-DDEF18D6079A}" type="pres">
      <dgm:prSet presAssocID="{C346F565-C9F8-4209-8FC4-707BEE84D886}" presName="nodeFollowingNodes" presStyleLbl="node1" presStyleIdx="2" presStyleCnt="4">
        <dgm:presLayoutVars>
          <dgm:bulletEnabled val="1"/>
        </dgm:presLayoutVars>
      </dgm:prSet>
      <dgm:spPr/>
      <dgm:t>
        <a:bodyPr/>
        <a:lstStyle/>
        <a:p>
          <a:endParaRPr lang="en-AU"/>
        </a:p>
      </dgm:t>
    </dgm:pt>
    <dgm:pt modelId="{758380EE-1375-42B4-A1E4-8BB45D49CD6D}" type="pres">
      <dgm:prSet presAssocID="{E82F4884-F9C7-4B39-9FFA-6889C12C5F93}" presName="nodeFollowingNodes" presStyleLbl="node1" presStyleIdx="3" presStyleCnt="4">
        <dgm:presLayoutVars>
          <dgm:bulletEnabled val="1"/>
        </dgm:presLayoutVars>
      </dgm:prSet>
      <dgm:spPr/>
      <dgm:t>
        <a:bodyPr/>
        <a:lstStyle/>
        <a:p>
          <a:endParaRPr lang="en-AU"/>
        </a:p>
      </dgm:t>
    </dgm:pt>
  </dgm:ptLst>
  <dgm:cxnLst>
    <dgm:cxn modelId="{5DBA695F-A3C6-4AF3-8833-EF0463478220}" type="presOf" srcId="{26D4FA59-82C9-47E7-A504-0BCAA7CDD2FB}" destId="{4C24701C-D01E-4FE5-A58A-4A24318FD372}" srcOrd="0" destOrd="0" presId="urn:microsoft.com/office/officeart/2005/8/layout/cycle3"/>
    <dgm:cxn modelId="{55D9EA57-F236-473D-B8C9-65B065445194}" type="presOf" srcId="{9103FF2A-3286-4130-ABA0-3A2F92F60922}" destId="{F7039753-1B63-4961-B9D0-588210949E27}" srcOrd="0" destOrd="0" presId="urn:microsoft.com/office/officeart/2005/8/layout/cycle3"/>
    <dgm:cxn modelId="{C307A375-C4EA-4E2A-83C1-8FDCFAF6A760}" type="presOf" srcId="{651430E8-E880-4E26-AEA7-1D6E4F2ABD23}" destId="{295526BF-689D-4F20-BD49-27575B2AAFBA}" srcOrd="0" destOrd="0" presId="urn:microsoft.com/office/officeart/2005/8/layout/cycle3"/>
    <dgm:cxn modelId="{7467DC78-E651-4A0A-81E3-57176F195A76}" srcId="{9103FF2A-3286-4130-ABA0-3A2F92F60922}" destId="{26D4FA59-82C9-47E7-A504-0BCAA7CDD2FB}" srcOrd="1" destOrd="0" parTransId="{F9585E01-8FB2-4D1B-97A8-9C035CD3CC1F}" sibTransId="{B684D7F8-ADA1-413B-B114-E1A534FB62F0}"/>
    <dgm:cxn modelId="{FE1290A6-4AA7-40A7-9A86-D6C7EBD100CF}" srcId="{9103FF2A-3286-4130-ABA0-3A2F92F60922}" destId="{E82F4884-F9C7-4B39-9FFA-6889C12C5F93}" srcOrd="3" destOrd="0" parTransId="{E363258D-334B-4D16-82CB-2818C56F3D82}" sibTransId="{351C12B6-54A8-418F-89F4-A4BD9657942E}"/>
    <dgm:cxn modelId="{DFB17CCB-3C26-4186-B2E4-B52FC3517E33}" type="presOf" srcId="{E82F4884-F9C7-4B39-9FFA-6889C12C5F93}" destId="{758380EE-1375-42B4-A1E4-8BB45D49CD6D}" srcOrd="0" destOrd="0" presId="urn:microsoft.com/office/officeart/2005/8/layout/cycle3"/>
    <dgm:cxn modelId="{552A25EF-F82A-468C-9CCF-1FDF001943E5}" type="presOf" srcId="{C346F565-C9F8-4209-8FC4-707BEE84D886}" destId="{B4784411-DCC2-4E29-B465-DDEF18D6079A}" srcOrd="0" destOrd="0" presId="urn:microsoft.com/office/officeart/2005/8/layout/cycle3"/>
    <dgm:cxn modelId="{847A3D2A-7AE0-4DDD-9AF6-FF3868548C73}" type="presOf" srcId="{F1C14AC7-1531-499E-86E0-FB8EA4BD317C}" destId="{48F031E0-0C37-4865-9E31-B022CB53B16F}" srcOrd="0" destOrd="0" presId="urn:microsoft.com/office/officeart/2005/8/layout/cycle3"/>
    <dgm:cxn modelId="{EA890E67-20F4-4750-8334-5A00362D549C}" srcId="{9103FF2A-3286-4130-ABA0-3A2F92F60922}" destId="{F1C14AC7-1531-499E-86E0-FB8EA4BD317C}" srcOrd="0" destOrd="0" parTransId="{F96DF1A8-0F0A-44B9-B652-E9314D922792}" sibTransId="{651430E8-E880-4E26-AEA7-1D6E4F2ABD23}"/>
    <dgm:cxn modelId="{268E6D52-3C51-461E-8097-19746E2FBEB0}" srcId="{9103FF2A-3286-4130-ABA0-3A2F92F60922}" destId="{C346F565-C9F8-4209-8FC4-707BEE84D886}" srcOrd="2" destOrd="0" parTransId="{742F109F-DD92-423E-A27E-4542CA000378}" sibTransId="{251DB1DB-9301-451D-A1B5-EAA60646278D}"/>
    <dgm:cxn modelId="{2873FF83-6ECE-46FE-8B5B-272DAD594519}" type="presParOf" srcId="{F7039753-1B63-4961-B9D0-588210949E27}" destId="{9717AD6E-6BA9-42C0-8B6D-494C1F5A7E67}" srcOrd="0" destOrd="0" presId="urn:microsoft.com/office/officeart/2005/8/layout/cycle3"/>
    <dgm:cxn modelId="{4F89787A-4A8E-477D-9B8E-F8CF6D99FE4F}" type="presParOf" srcId="{9717AD6E-6BA9-42C0-8B6D-494C1F5A7E67}" destId="{48F031E0-0C37-4865-9E31-B022CB53B16F}" srcOrd="0" destOrd="0" presId="urn:microsoft.com/office/officeart/2005/8/layout/cycle3"/>
    <dgm:cxn modelId="{23455C83-525C-495E-AA48-FB6759AD045F}" type="presParOf" srcId="{9717AD6E-6BA9-42C0-8B6D-494C1F5A7E67}" destId="{295526BF-689D-4F20-BD49-27575B2AAFBA}" srcOrd="1" destOrd="0" presId="urn:microsoft.com/office/officeart/2005/8/layout/cycle3"/>
    <dgm:cxn modelId="{9A191B11-7115-4D6D-9F04-E22A7FBED448}" type="presParOf" srcId="{9717AD6E-6BA9-42C0-8B6D-494C1F5A7E67}" destId="{4C24701C-D01E-4FE5-A58A-4A24318FD372}" srcOrd="2" destOrd="0" presId="urn:microsoft.com/office/officeart/2005/8/layout/cycle3"/>
    <dgm:cxn modelId="{2EE54B93-E0BA-4E42-AAA4-46192BA8E239}" type="presParOf" srcId="{9717AD6E-6BA9-42C0-8B6D-494C1F5A7E67}" destId="{B4784411-DCC2-4E29-B465-DDEF18D6079A}" srcOrd="3" destOrd="0" presId="urn:microsoft.com/office/officeart/2005/8/layout/cycle3"/>
    <dgm:cxn modelId="{E51D9736-33EA-4011-8766-853BE4C54A43}" type="presParOf" srcId="{9717AD6E-6BA9-42C0-8B6D-494C1F5A7E67}" destId="{758380EE-1375-42B4-A1E4-8BB45D49CD6D}"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526BF-689D-4F20-BD49-27575B2AAFBA}">
      <dsp:nvSpPr>
        <dsp:cNvPr id="0" name=""/>
        <dsp:cNvSpPr/>
      </dsp:nvSpPr>
      <dsp:spPr>
        <a:xfrm>
          <a:off x="920059" y="-48583"/>
          <a:ext cx="3119917" cy="3119917"/>
        </a:xfrm>
        <a:prstGeom prst="circularArrow">
          <a:avLst>
            <a:gd name="adj1" fmla="val 4668"/>
            <a:gd name="adj2" fmla="val 272909"/>
            <a:gd name="adj3" fmla="val 13001708"/>
            <a:gd name="adj4" fmla="val 17915815"/>
            <a:gd name="adj5" fmla="val 4847"/>
          </a:avLst>
        </a:prstGeom>
        <a:solidFill>
          <a:srgbClr val="C4220D">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48F031E0-0C37-4865-9E31-B022CB53B16F}">
      <dsp:nvSpPr>
        <dsp:cNvPr id="0" name=""/>
        <dsp:cNvSpPr/>
      </dsp:nvSpPr>
      <dsp:spPr>
        <a:xfrm>
          <a:off x="1511261" y="394"/>
          <a:ext cx="1937514" cy="968757"/>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AU" sz="2200" kern="1200" dirty="0">
              <a:solidFill>
                <a:sysClr val="window" lastClr="FFFFFF"/>
              </a:solidFill>
              <a:latin typeface="Century Gothic" panose="020B0502020202020204"/>
              <a:ea typeface="+mn-ea"/>
              <a:cs typeface="+mn-cs"/>
            </a:rPr>
            <a:t>Questioning</a:t>
          </a:r>
        </a:p>
      </dsp:txBody>
      <dsp:txXfrm>
        <a:off x="1558552" y="47685"/>
        <a:ext cx="1842932" cy="874175"/>
      </dsp:txXfrm>
    </dsp:sp>
    <dsp:sp modelId="{4C24701C-D01E-4FE5-A58A-4A24318FD372}">
      <dsp:nvSpPr>
        <dsp:cNvPr id="0" name=""/>
        <dsp:cNvSpPr/>
      </dsp:nvSpPr>
      <dsp:spPr>
        <a:xfrm>
          <a:off x="2631518" y="1120652"/>
          <a:ext cx="1937514" cy="968757"/>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AU" sz="2200" kern="1200" dirty="0">
              <a:solidFill>
                <a:sysClr val="window" lastClr="FFFFFF"/>
              </a:solidFill>
              <a:latin typeface="Century Gothic" panose="020B0502020202020204"/>
              <a:ea typeface="+mn-ea"/>
              <a:cs typeface="+mn-cs"/>
            </a:rPr>
            <a:t>Testing / Observing</a:t>
          </a:r>
        </a:p>
      </dsp:txBody>
      <dsp:txXfrm>
        <a:off x="2678809" y="1167943"/>
        <a:ext cx="1842932" cy="874175"/>
      </dsp:txXfrm>
    </dsp:sp>
    <dsp:sp modelId="{B4784411-DCC2-4E29-B465-DDEF18D6079A}">
      <dsp:nvSpPr>
        <dsp:cNvPr id="0" name=""/>
        <dsp:cNvSpPr/>
      </dsp:nvSpPr>
      <dsp:spPr>
        <a:xfrm>
          <a:off x="1511261" y="2240909"/>
          <a:ext cx="1937514" cy="968757"/>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AU" sz="2200" kern="1200" dirty="0">
              <a:solidFill>
                <a:sysClr val="window" lastClr="FFFFFF"/>
              </a:solidFill>
              <a:latin typeface="Century Gothic" panose="020B0502020202020204"/>
              <a:ea typeface="+mn-ea"/>
              <a:cs typeface="+mn-cs"/>
            </a:rPr>
            <a:t>Measuring / Recording</a:t>
          </a:r>
        </a:p>
      </dsp:txBody>
      <dsp:txXfrm>
        <a:off x="1558552" y="2288200"/>
        <a:ext cx="1842932" cy="874175"/>
      </dsp:txXfrm>
    </dsp:sp>
    <dsp:sp modelId="{758380EE-1375-42B4-A1E4-8BB45D49CD6D}">
      <dsp:nvSpPr>
        <dsp:cNvPr id="0" name=""/>
        <dsp:cNvSpPr/>
      </dsp:nvSpPr>
      <dsp:spPr>
        <a:xfrm>
          <a:off x="391003" y="1120652"/>
          <a:ext cx="1937514" cy="968757"/>
        </a:xfrm>
        <a:prstGeom prst="roundRect">
          <a:avLst/>
        </a:prstGeom>
        <a:solidFill>
          <a:srgbClr val="C4220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AU" sz="2200" kern="1200" dirty="0">
              <a:solidFill>
                <a:sysClr val="window" lastClr="FFFFFF"/>
              </a:solidFill>
              <a:latin typeface="Century Gothic" panose="020B0502020202020204"/>
              <a:ea typeface="+mn-ea"/>
              <a:cs typeface="+mn-cs"/>
            </a:rPr>
            <a:t>Explaining</a:t>
          </a:r>
        </a:p>
      </dsp:txBody>
      <dsp:txXfrm>
        <a:off x="438294" y="1167943"/>
        <a:ext cx="1842932" cy="87417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12/05/2020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12/05/2020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dirty="0"/>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graphicFrame>
        <p:nvGraphicFramePr>
          <p:cNvPr id="9" name="Table 8"/>
          <p:cNvGraphicFramePr>
            <a:graphicFrameLocks noGrp="1"/>
          </p:cNvGraphicFramePr>
          <p:nvPr>
            <p:extLst>
              <p:ext uri="{D42A27DB-BD31-4B8C-83A1-F6EECF244321}">
                <p14:modId xmlns:p14="http://schemas.microsoft.com/office/powerpoint/2010/main" val="1869919164"/>
              </p:ext>
            </p:extLst>
          </p:nvPr>
        </p:nvGraphicFramePr>
        <p:xfrm>
          <a:off x="9495450" y="314253"/>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 1</a:t>
                      </a:r>
                      <a:endParaRPr lang="en-AU" dirty="0"/>
                    </a:p>
                  </a:txBody>
                  <a:tcPr>
                    <a:solidFill>
                      <a:schemeClr val="accent4"/>
                    </a:solidFill>
                  </a:tcPr>
                </a:tc>
              </a:tr>
              <a:tr h="370840">
                <a:tc>
                  <a:txBody>
                    <a:bodyPr/>
                    <a:lstStyle/>
                    <a:p>
                      <a:r>
                        <a:rPr lang="en-AU" dirty="0" smtClean="0"/>
                        <a:t>What four steps does the scientific</a:t>
                      </a:r>
                      <a:r>
                        <a:rPr lang="en-AU" baseline="0" dirty="0" smtClean="0"/>
                        <a:t> method involve</a:t>
                      </a:r>
                      <a:r>
                        <a:rPr lang="en-AU" dirty="0" smtClean="0"/>
                        <a:t>?</a:t>
                      </a:r>
                    </a:p>
                  </a:txBody>
                  <a:tcPr>
                    <a:solidFill>
                      <a:schemeClr val="accent4">
                        <a:lumMod val="40000"/>
                        <a:lumOff val="60000"/>
                        <a:alpha val="5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08796589"/>
              </p:ext>
            </p:extLst>
          </p:nvPr>
        </p:nvGraphicFramePr>
        <p:xfrm>
          <a:off x="9501302" y="1391698"/>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 2</a:t>
                      </a:r>
                      <a:endParaRPr lang="en-AU" dirty="0"/>
                    </a:p>
                  </a:txBody>
                  <a:tcPr>
                    <a:solidFill>
                      <a:schemeClr val="accent4"/>
                    </a:solidFill>
                  </a:tcPr>
                </a:tc>
              </a:tr>
              <a:tr h="370840">
                <a:tc>
                  <a:txBody>
                    <a:bodyPr/>
                    <a:lstStyle/>
                    <a:p>
                      <a:r>
                        <a:rPr lang="en-GB" baseline="0" dirty="0" smtClean="0"/>
                        <a:t>What do we mean when we say Science is a how?</a:t>
                      </a:r>
                    </a:p>
                  </a:txBody>
                  <a:tcPr>
                    <a:solidFill>
                      <a:schemeClr val="accent4">
                        <a:lumMod val="40000"/>
                        <a:lumOff val="60000"/>
                        <a:alpha val="50000"/>
                      </a:schemeClr>
                    </a:solidFill>
                  </a:tcPr>
                </a:tc>
              </a:tr>
            </a:tbl>
          </a:graphicData>
        </a:graphic>
      </p:graphicFrame>
      <p:graphicFrame>
        <p:nvGraphicFramePr>
          <p:cNvPr id="13" name="Diagram 12">
            <a:extLst>
              <a:ext uri="{FF2B5EF4-FFF2-40B4-BE49-F238E27FC236}">
                <a16:creationId xmlns="" xmlns:a16="http://schemas.microsoft.com/office/drawing/2014/main" id="{458E47E5-B20F-45B1-91D5-82A7387A890E}"/>
              </a:ext>
            </a:extLst>
          </p:cNvPr>
          <p:cNvGraphicFramePr/>
          <p:nvPr>
            <p:extLst>
              <p:ext uri="{D42A27DB-BD31-4B8C-83A1-F6EECF244321}">
                <p14:modId xmlns:p14="http://schemas.microsoft.com/office/powerpoint/2010/main" val="2927043266"/>
              </p:ext>
            </p:extLst>
          </p:nvPr>
        </p:nvGraphicFramePr>
        <p:xfrm>
          <a:off x="4183963" y="2572084"/>
          <a:ext cx="4960037" cy="321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p:cNvSpPr/>
          <p:nvPr/>
        </p:nvSpPr>
        <p:spPr>
          <a:xfrm>
            <a:off x="245979" y="1243575"/>
            <a:ext cx="8898021" cy="2932085"/>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AU" sz="2800" dirty="0">
                <a:solidFill>
                  <a:prstClr val="black"/>
                </a:solidFill>
              </a:rPr>
              <a:t>Science isn’t a what, who, where, when, or why…</a:t>
            </a:r>
          </a:p>
          <a:p>
            <a:pPr marL="228600" lvl="0" indent="-228600">
              <a:lnSpc>
                <a:spcPct val="90000"/>
              </a:lnSpc>
              <a:spcBef>
                <a:spcPts val="1000"/>
              </a:spcBef>
              <a:buFont typeface="Arial" panose="020B0604020202020204" pitchFamily="34" charset="0"/>
              <a:buChar char="•"/>
            </a:pPr>
            <a:r>
              <a:rPr lang="en-AU" sz="2800" dirty="0">
                <a:solidFill>
                  <a:prstClr val="black"/>
                </a:solidFill>
              </a:rPr>
              <a:t>Science is a </a:t>
            </a:r>
            <a:r>
              <a:rPr lang="en-AU" sz="2800" b="1" u="sng" dirty="0">
                <a:solidFill>
                  <a:prstClr val="black"/>
                </a:solidFill>
              </a:rPr>
              <a:t>HOW</a:t>
            </a:r>
            <a:r>
              <a:rPr lang="en-AU" sz="2800" dirty="0">
                <a:solidFill>
                  <a:prstClr val="black"/>
                </a:solidFill>
              </a:rPr>
              <a:t>. It involves:</a:t>
            </a:r>
          </a:p>
          <a:p>
            <a:pPr marL="228600" lvl="0" indent="-228600">
              <a:lnSpc>
                <a:spcPct val="90000"/>
              </a:lnSpc>
              <a:spcBef>
                <a:spcPts val="1000"/>
              </a:spcBef>
              <a:buFont typeface="Arial" panose="020B0604020202020204" pitchFamily="34" charset="0"/>
              <a:buChar char="•"/>
            </a:pPr>
            <a:endParaRPr lang="en-AU" sz="2800" dirty="0" smtClean="0">
              <a:solidFill>
                <a:prstClr val="black"/>
              </a:solidFill>
            </a:endParaRPr>
          </a:p>
          <a:p>
            <a:pPr marL="228600" lvl="0" indent="-228600">
              <a:lnSpc>
                <a:spcPct val="90000"/>
              </a:lnSpc>
              <a:spcBef>
                <a:spcPts val="1000"/>
              </a:spcBef>
              <a:buFont typeface="Arial" panose="020B0604020202020204" pitchFamily="34" charset="0"/>
              <a:buChar char="•"/>
            </a:pPr>
            <a:endParaRPr lang="en-AU" sz="2800" dirty="0">
              <a:solidFill>
                <a:prstClr val="black"/>
              </a:solidFill>
            </a:endParaRPr>
          </a:p>
          <a:p>
            <a:pPr marL="228600" lvl="0" indent="-228600">
              <a:lnSpc>
                <a:spcPct val="90000"/>
              </a:lnSpc>
              <a:spcBef>
                <a:spcPts val="1000"/>
              </a:spcBef>
              <a:buFont typeface="Arial" panose="020B0604020202020204" pitchFamily="34" charset="0"/>
              <a:buChar char="•"/>
            </a:pPr>
            <a:r>
              <a:rPr lang="en-AU" sz="2800" dirty="0">
                <a:solidFill>
                  <a:prstClr val="black"/>
                </a:solidFill>
              </a:rPr>
              <a:t>We call this cycle the </a:t>
            </a:r>
            <a:br>
              <a:rPr lang="en-AU" sz="2800" dirty="0">
                <a:solidFill>
                  <a:prstClr val="black"/>
                </a:solidFill>
              </a:rPr>
            </a:br>
            <a:r>
              <a:rPr lang="en-AU" sz="2800" b="1" dirty="0">
                <a:solidFill>
                  <a:prstClr val="black"/>
                </a:solidFill>
              </a:rPr>
              <a:t>scientific method</a:t>
            </a:r>
            <a:r>
              <a:rPr lang="en-AU" sz="2800" dirty="0">
                <a:solidFill>
                  <a:prstClr val="black"/>
                </a:solidFill>
              </a:rPr>
              <a:t>. </a:t>
            </a:r>
          </a:p>
        </p:txBody>
      </p:sp>
    </p:spTree>
    <p:extLst>
      <p:ext uri="{BB962C8B-B14F-4D97-AF65-F5344CB8AC3E}">
        <p14:creationId xmlns:p14="http://schemas.microsoft.com/office/powerpoint/2010/main" val="160238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16333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black card was partly shaded by a tree.</a:t>
            </a:r>
          </a:p>
          <a:p>
            <a:endParaRPr lang="en-AU" sz="2800" b="1" dirty="0"/>
          </a:p>
          <a:p>
            <a:r>
              <a:rPr lang="en-AU" sz="2800" dirty="0"/>
              <a:t>On your whiteboard:</a:t>
            </a:r>
          </a:p>
          <a:p>
            <a:pPr marL="457200" indent="-457200">
              <a:buFont typeface="Arial" panose="020B0604020202020204" pitchFamily="34" charset="0"/>
              <a:buChar char="•"/>
            </a:pPr>
            <a:r>
              <a:rPr lang="en-AU" sz="2800" dirty="0" smtClean="0"/>
              <a:t>Would </a:t>
            </a:r>
            <a:r>
              <a:rPr lang="en-AU" sz="2800" dirty="0" smtClean="0"/>
              <a:t>this </a:t>
            </a:r>
            <a:r>
              <a:rPr lang="en-AU" sz="2800" dirty="0" smtClean="0"/>
              <a:t>error have </a:t>
            </a:r>
            <a:r>
              <a:rPr lang="en-AU" sz="2800" dirty="0" smtClean="0"/>
              <a:t>increased or decreased the temperature of the black card?</a:t>
            </a:r>
            <a:endParaRPr lang="en-AU" sz="2800" dirty="0"/>
          </a:p>
        </p:txBody>
      </p:sp>
      <p:graphicFrame>
        <p:nvGraphicFramePr>
          <p:cNvPr id="15" name="Table 14"/>
          <p:cNvGraphicFramePr>
            <a:graphicFrameLocks noGrp="1"/>
          </p:cNvGraphicFramePr>
          <p:nvPr>
            <p:extLst>
              <p:ext uri="{D42A27DB-BD31-4B8C-83A1-F6EECF244321}">
                <p14:modId xmlns:p14="http://schemas.microsoft.com/office/powerpoint/2010/main" val="319245702"/>
              </p:ext>
            </p:extLst>
          </p:nvPr>
        </p:nvGraphicFramePr>
        <p:xfrm>
          <a:off x="9511140" y="123354"/>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potential</a:t>
                      </a:r>
                      <a:r>
                        <a:rPr lang="en-AU" baseline="0" dirty="0" smtClean="0"/>
                        <a:t> errors could occur in this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5488635"/>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9" name="TextBox 8"/>
          <p:cNvSpPr txBox="1"/>
          <p:nvPr/>
        </p:nvSpPr>
        <p:spPr>
          <a:xfrm>
            <a:off x="144934" y="5205492"/>
            <a:ext cx="7873469" cy="1569660"/>
          </a:xfrm>
          <a:prstGeom prst="rect">
            <a:avLst/>
          </a:prstGeom>
          <a:noFill/>
        </p:spPr>
        <p:txBody>
          <a:bodyPr wrap="square" rtlCol="0">
            <a:spAutoFit/>
          </a:bodyPr>
          <a:lstStyle/>
          <a:p>
            <a:r>
              <a:rPr lang="en-AU" sz="2400" b="1" dirty="0" smtClean="0">
                <a:solidFill>
                  <a:schemeClr val="accent5">
                    <a:lumMod val="75000"/>
                  </a:schemeClr>
                </a:solidFill>
              </a:rPr>
              <a:t>A source of error was that the black card was partly shaded by a tree. This means that the black card received less heat than the white card. The temperature increase of the black card would be smaller than it should be.</a:t>
            </a:r>
            <a:endParaRPr lang="en-AU" sz="2400" b="1" dirty="0">
              <a:solidFill>
                <a:schemeClr val="accent5">
                  <a:lumMod val="75000"/>
                </a:schemeClr>
              </a:solidFill>
            </a:endParaRPr>
          </a:p>
        </p:txBody>
      </p:sp>
    </p:spTree>
    <p:extLst>
      <p:ext uri="{BB962C8B-B14F-4D97-AF65-F5344CB8AC3E}">
        <p14:creationId xmlns:p14="http://schemas.microsoft.com/office/powerpoint/2010/main" val="37666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0" y="1958463"/>
            <a:ext cx="8157556" cy="42889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 to:</a:t>
            </a:r>
          </a:p>
          <a:p>
            <a:r>
              <a:rPr lang="en-AU" sz="2800" b="1" dirty="0" smtClean="0"/>
              <a:t>Place the cards in the middle of an oval where there is no shade</a:t>
            </a:r>
            <a:r>
              <a:rPr lang="en-AU" sz="2800" b="1" dirty="0" smtClean="0"/>
              <a:t>.</a:t>
            </a:r>
          </a:p>
          <a:p>
            <a:endParaRPr lang="en-AU" sz="2800" b="1" dirty="0" smtClean="0"/>
          </a:p>
          <a:p>
            <a:r>
              <a:rPr lang="en-AU" sz="2800" dirty="0" smtClean="0"/>
              <a:t>On </a:t>
            </a:r>
            <a:r>
              <a:rPr lang="en-AU" sz="2800" dirty="0"/>
              <a:t>your </a:t>
            </a:r>
            <a:r>
              <a:rPr lang="en-AU" sz="2800" dirty="0" smtClean="0"/>
              <a:t>whiteboard:</a:t>
            </a:r>
          </a:p>
          <a:p>
            <a:pPr marL="457200" indent="-457200">
              <a:buFont typeface="Arial" panose="020B0604020202020204" pitchFamily="34" charset="0"/>
              <a:buChar char="•"/>
            </a:pPr>
            <a:r>
              <a:rPr lang="en-AU" sz="2800" dirty="0" smtClean="0"/>
              <a:t>Explain how this improvement would make the results more reliable.</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1840220976"/>
              </p:ext>
            </p:extLst>
          </p:nvPr>
        </p:nvGraphicFramePr>
        <p:xfrm>
          <a:off x="9511140" y="123354"/>
          <a:ext cx="2632732" cy="128016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improvement could be made to the experiment?</a:t>
                      </a:r>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864920457"/>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8" name="TextBox 7"/>
          <p:cNvSpPr txBox="1"/>
          <p:nvPr/>
        </p:nvSpPr>
        <p:spPr>
          <a:xfrm>
            <a:off x="139680" y="5166242"/>
            <a:ext cx="8539467" cy="1569660"/>
          </a:xfrm>
          <a:prstGeom prst="rect">
            <a:avLst/>
          </a:prstGeom>
          <a:noFill/>
        </p:spPr>
        <p:txBody>
          <a:bodyPr wrap="square" rtlCol="0">
            <a:spAutoFit/>
          </a:bodyPr>
          <a:lstStyle/>
          <a:p>
            <a:r>
              <a:rPr lang="en-AU" sz="2400" b="1" dirty="0" smtClean="0">
                <a:solidFill>
                  <a:schemeClr val="accent5">
                    <a:lumMod val="75000"/>
                  </a:schemeClr>
                </a:solidFill>
              </a:rPr>
              <a:t>An improvement that would make this experiment more reliable is to </a:t>
            </a:r>
            <a:r>
              <a:rPr lang="en-GB" sz="2400" b="1" dirty="0" smtClean="0">
                <a:solidFill>
                  <a:schemeClr val="accent5">
                    <a:lumMod val="75000"/>
                  </a:schemeClr>
                </a:solidFill>
              </a:rPr>
              <a:t>place </a:t>
            </a:r>
            <a:r>
              <a:rPr lang="en-GB" sz="2400" b="1" dirty="0">
                <a:solidFill>
                  <a:schemeClr val="accent5">
                    <a:lumMod val="75000"/>
                  </a:schemeClr>
                </a:solidFill>
              </a:rPr>
              <a:t>the cards in the middle of an oval where there is no </a:t>
            </a:r>
            <a:r>
              <a:rPr lang="en-GB" sz="2400" b="1" dirty="0" smtClean="0">
                <a:solidFill>
                  <a:schemeClr val="accent5">
                    <a:lumMod val="75000"/>
                  </a:schemeClr>
                </a:solidFill>
              </a:rPr>
              <a:t>shade</a:t>
            </a:r>
            <a:r>
              <a:rPr lang="en-AU" sz="2400" b="1" dirty="0" smtClean="0">
                <a:solidFill>
                  <a:schemeClr val="accent5">
                    <a:lumMod val="75000"/>
                  </a:schemeClr>
                </a:solidFill>
              </a:rPr>
              <a:t>. This would make the results more reliable because the papers would receive the same amount of heat.</a:t>
            </a:r>
            <a:endParaRPr lang="en-AU" sz="2400" b="1" dirty="0">
              <a:solidFill>
                <a:schemeClr val="accent5">
                  <a:lumMod val="75000"/>
                </a:schemeClr>
              </a:solidFill>
            </a:endParaRPr>
          </a:p>
        </p:txBody>
      </p:sp>
    </p:spTree>
    <p:extLst>
      <p:ext uri="{BB962C8B-B14F-4D97-AF65-F5344CB8AC3E}">
        <p14:creationId xmlns:p14="http://schemas.microsoft.com/office/powerpoint/2010/main" val="42290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678814374"/>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052263"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a:t>On your whiteboard:</a:t>
            </a:r>
          </a:p>
          <a:p>
            <a:endParaRPr lang="en-AU" sz="2800" dirty="0"/>
          </a:p>
          <a:p>
            <a:pPr marL="457200" indent="-457200">
              <a:buFont typeface="Arial" panose="020B0604020202020204" pitchFamily="34" charset="0"/>
              <a:buChar char="•"/>
            </a:pPr>
            <a:r>
              <a:rPr lang="en-AU" sz="2800" dirty="0" smtClean="0"/>
              <a:t>State what the experiment showed about colour and its affect on temperature.</a:t>
            </a:r>
          </a:p>
          <a:p>
            <a:pPr marL="457200" indent="-457200">
              <a:buFont typeface="Arial" panose="020B0604020202020204" pitchFamily="34" charset="0"/>
              <a:buChar char="•"/>
            </a:pPr>
            <a:r>
              <a:rPr lang="en-AU" sz="2800" dirty="0" smtClean="0"/>
              <a:t>How will the students improve the experiment’s reliability next time.</a:t>
            </a:r>
            <a:endParaRPr lang="en-AU" sz="2800" dirty="0"/>
          </a:p>
        </p:txBody>
      </p:sp>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937357711"/>
              </p:ext>
            </p:extLst>
          </p:nvPr>
        </p:nvGraphicFramePr>
        <p:xfrm>
          <a:off x="8111872" y="2248188"/>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8" name="TextBox 7"/>
          <p:cNvSpPr txBox="1"/>
          <p:nvPr/>
        </p:nvSpPr>
        <p:spPr>
          <a:xfrm>
            <a:off x="98168" y="4874107"/>
            <a:ext cx="7387736" cy="1938992"/>
          </a:xfrm>
          <a:prstGeom prst="rect">
            <a:avLst/>
          </a:prstGeom>
          <a:noFill/>
        </p:spPr>
        <p:txBody>
          <a:bodyPr wrap="square" rtlCol="0">
            <a:spAutoFit/>
          </a:bodyPr>
          <a:lstStyle/>
          <a:p>
            <a:r>
              <a:rPr lang="en-AU" sz="2400" b="1" dirty="0" smtClean="0">
                <a:solidFill>
                  <a:schemeClr val="accent5">
                    <a:lumMod val="75000"/>
                  </a:schemeClr>
                </a:solidFill>
              </a:rPr>
              <a:t>This experiment showed that dark colours heat faster than light colours. The experiment can be made more reliable by </a:t>
            </a:r>
            <a:r>
              <a:rPr lang="en-GB" sz="2400" b="1" dirty="0" smtClean="0">
                <a:solidFill>
                  <a:schemeClr val="accent5">
                    <a:lumMod val="75000"/>
                  </a:schemeClr>
                </a:solidFill>
              </a:rPr>
              <a:t>placing </a:t>
            </a:r>
            <a:r>
              <a:rPr lang="en-GB" sz="2400" b="1" dirty="0">
                <a:solidFill>
                  <a:schemeClr val="accent5">
                    <a:lumMod val="75000"/>
                  </a:schemeClr>
                </a:solidFill>
              </a:rPr>
              <a:t>the cards in the middle of an oval where there is no </a:t>
            </a:r>
            <a:r>
              <a:rPr lang="en-GB" sz="2400" b="1" dirty="0" smtClean="0">
                <a:solidFill>
                  <a:schemeClr val="accent5">
                    <a:lumMod val="75000"/>
                  </a:schemeClr>
                </a:solidFill>
              </a:rPr>
              <a:t>shade</a:t>
            </a:r>
            <a:r>
              <a:rPr lang="en-AU" sz="2400" b="1" dirty="0" smtClean="0">
                <a:solidFill>
                  <a:schemeClr val="accent5">
                    <a:lumMod val="75000"/>
                  </a:schemeClr>
                </a:solidFill>
              </a:rPr>
              <a:t>, so both cards receive the same amount of heat.</a:t>
            </a:r>
            <a:endParaRPr lang="en-AU" sz="2400" b="1" dirty="0">
              <a:solidFill>
                <a:schemeClr val="accent5">
                  <a:lumMod val="75000"/>
                </a:schemeClr>
              </a:solidFill>
            </a:endParaRPr>
          </a:p>
        </p:txBody>
      </p:sp>
    </p:spTree>
    <p:extLst>
      <p:ext uri="{BB962C8B-B14F-4D97-AF65-F5344CB8AC3E}">
        <p14:creationId xmlns:p14="http://schemas.microsoft.com/office/powerpoint/2010/main" val="163221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an error?</a:t>
            </a:r>
            <a:endParaRPr lang="en-AU" sz="2800" dirty="0">
              <a:latin typeface="+mn-lt"/>
            </a:endParaRPr>
          </a:p>
        </p:txBody>
      </p:sp>
      <p:sp>
        <p:nvSpPr>
          <p:cNvPr id="8" name="TextBox 7"/>
          <p:cNvSpPr txBox="1"/>
          <p:nvPr/>
        </p:nvSpPr>
        <p:spPr>
          <a:xfrm>
            <a:off x="0" y="16981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3" name="Title 1"/>
          <p:cNvSpPr txBox="1">
            <a:spLocks/>
          </p:cNvSpPr>
          <p:nvPr/>
        </p:nvSpPr>
        <p:spPr>
          <a:xfrm>
            <a:off x="0" y="22828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Other than a statement about the hypothesis, what needs to be included in the first paragraph of a discussion?</a:t>
            </a:r>
            <a:endParaRPr lang="en-AU" sz="2800" dirty="0">
              <a:latin typeface="+mn-lt"/>
            </a:endParaRPr>
          </a:p>
        </p:txBody>
      </p:sp>
      <p:sp>
        <p:nvSpPr>
          <p:cNvPr id="14" name="TextBox 13"/>
          <p:cNvSpPr txBox="1"/>
          <p:nvPr/>
        </p:nvSpPr>
        <p:spPr>
          <a:xfrm>
            <a:off x="0" y="3540395"/>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5" name="Title 1"/>
          <p:cNvSpPr txBox="1">
            <a:spLocks/>
          </p:cNvSpPr>
          <p:nvPr/>
        </p:nvSpPr>
        <p:spPr>
          <a:xfrm>
            <a:off x="0" y="4125170"/>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the purpose of including a conclusion at the end of a science report?</a:t>
            </a:r>
            <a:endParaRPr lang="en-AU" sz="2800" dirty="0">
              <a:latin typeface="+mn-lt"/>
            </a:endParaRPr>
          </a:p>
        </p:txBody>
      </p:sp>
    </p:spTree>
    <p:extLst>
      <p:ext uri="{BB962C8B-B14F-4D97-AF65-F5344CB8AC3E}">
        <p14:creationId xmlns:p14="http://schemas.microsoft.com/office/powerpoint/2010/main" val="38626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3" grpId="0"/>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5" name="Title 1"/>
          <p:cNvSpPr txBox="1">
            <a:spLocks/>
          </p:cNvSpPr>
          <p:nvPr/>
        </p:nvSpPr>
        <p:spPr>
          <a:xfrm>
            <a:off x="0" y="732983"/>
            <a:ext cx="11005458" cy="27740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Write a discussion for a student who had the hypothesis that:</a:t>
            </a:r>
          </a:p>
          <a:p>
            <a:r>
              <a:rPr lang="en-AU" sz="2800" b="1" dirty="0" smtClean="0">
                <a:latin typeface="+mn-lt"/>
              </a:rPr>
              <a:t>When a ball is dropped from a higher height, its bounce height increases </a:t>
            </a:r>
          </a:p>
          <a:p>
            <a:endParaRPr lang="en-AU" sz="2800" b="1" dirty="0">
              <a:latin typeface="+mn-lt"/>
            </a:endParaRPr>
          </a:p>
          <a:p>
            <a:r>
              <a:rPr lang="en-AU" sz="2800" dirty="0" smtClean="0">
                <a:latin typeface="+mn-lt"/>
              </a:rPr>
              <a:t>The error the student identified was not recording 				       the bounce height at eye level, but from a standing 		         positon.</a:t>
            </a:r>
            <a:endParaRPr lang="en-AU" sz="2800" dirty="0">
              <a:latin typeface="+mn-lt"/>
            </a:endParaRPr>
          </a:p>
        </p:txBody>
      </p:sp>
      <p:sp>
        <p:nvSpPr>
          <p:cNvPr id="9" name="Title 1"/>
          <p:cNvSpPr txBox="1">
            <a:spLocks/>
          </p:cNvSpPr>
          <p:nvPr/>
        </p:nvSpPr>
        <p:spPr>
          <a:xfrm>
            <a:off x="0" y="3721621"/>
            <a:ext cx="9200738" cy="10173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1: Looking back at the hypothesis</a:t>
            </a:r>
          </a:p>
          <a:p>
            <a:pPr marL="457200" indent="-457200">
              <a:buFont typeface="Arial" panose="020B0604020202020204" pitchFamily="34" charset="0"/>
              <a:buChar char="•"/>
            </a:pPr>
            <a:r>
              <a:rPr lang="en-AU" sz="2000" dirty="0">
                <a:latin typeface="+mn-lt"/>
              </a:rPr>
              <a:t>State whether the hypothesis was supported or </a:t>
            </a:r>
            <a:r>
              <a:rPr lang="en-AU" sz="2000" dirty="0" smtClean="0">
                <a:latin typeface="+mn-lt"/>
              </a:rPr>
              <a:t>not</a:t>
            </a:r>
            <a:endParaRPr lang="en-AU" sz="2000" dirty="0">
              <a:latin typeface="+mn-lt"/>
            </a:endParaRPr>
          </a:p>
          <a:p>
            <a:pPr marL="457200" indent="-457200">
              <a:buFont typeface="Arial" panose="020B0604020202020204" pitchFamily="34" charset="0"/>
              <a:buChar char="•"/>
            </a:pPr>
            <a:r>
              <a:rPr lang="en-AU" sz="2000" dirty="0">
                <a:latin typeface="+mn-lt"/>
              </a:rPr>
              <a:t>Explain your choice using examples from your data</a:t>
            </a:r>
          </a:p>
        </p:txBody>
      </p:sp>
      <p:sp>
        <p:nvSpPr>
          <p:cNvPr id="10" name="Title 1"/>
          <p:cNvSpPr txBox="1">
            <a:spLocks/>
          </p:cNvSpPr>
          <p:nvPr/>
        </p:nvSpPr>
        <p:spPr>
          <a:xfrm>
            <a:off x="0" y="5067605"/>
            <a:ext cx="6135903" cy="91586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a:t>
            </a:r>
            <a:r>
              <a:rPr lang="en-AU" sz="2000" dirty="0" smtClean="0">
                <a:latin typeface="+mn-lt"/>
              </a:rPr>
              <a:t>2: Identifying errors</a:t>
            </a:r>
            <a:endParaRPr lang="en-AU" sz="2000" dirty="0">
              <a:latin typeface="+mn-lt"/>
            </a:endParaRPr>
          </a:p>
          <a:p>
            <a:pPr marL="457200" indent="-457200">
              <a:buFont typeface="Arial" panose="020B0604020202020204" pitchFamily="34" charset="0"/>
              <a:buChar char="•"/>
            </a:pPr>
            <a:r>
              <a:rPr lang="en-AU" sz="2000" dirty="0" smtClean="0">
                <a:latin typeface="+mn-lt"/>
              </a:rPr>
              <a:t>Identify an error that would affect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error would affect the results</a:t>
            </a:r>
            <a:endParaRPr lang="en-AU" sz="2000" dirty="0">
              <a:latin typeface="+mn-lt"/>
            </a:endParaRPr>
          </a:p>
        </p:txBody>
      </p:sp>
      <p:sp>
        <p:nvSpPr>
          <p:cNvPr id="11" name="Title 1"/>
          <p:cNvSpPr txBox="1">
            <a:spLocks/>
          </p:cNvSpPr>
          <p:nvPr/>
        </p:nvSpPr>
        <p:spPr>
          <a:xfrm>
            <a:off x="6135903" y="3721621"/>
            <a:ext cx="6129670" cy="9440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3</a:t>
            </a:r>
            <a:r>
              <a:rPr lang="en-AU" sz="2000" dirty="0" smtClean="0">
                <a:latin typeface="+mn-lt"/>
              </a:rPr>
              <a:t>: Identifying improvements</a:t>
            </a:r>
            <a:endParaRPr lang="en-AU" sz="2000" dirty="0">
              <a:latin typeface="+mn-lt"/>
            </a:endParaRPr>
          </a:p>
          <a:p>
            <a:pPr marL="457200" indent="-457200">
              <a:buFont typeface="Arial" panose="020B0604020202020204" pitchFamily="34" charset="0"/>
              <a:buChar char="•"/>
            </a:pPr>
            <a:r>
              <a:rPr lang="en-AU" sz="2000" dirty="0" smtClean="0">
                <a:latin typeface="+mn-lt"/>
              </a:rPr>
              <a:t>Identify a way to improve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reliability would be improved</a:t>
            </a:r>
            <a:endParaRPr lang="en-AU" sz="2000" dirty="0">
              <a:latin typeface="+mn-lt"/>
            </a:endParaRPr>
          </a:p>
        </p:txBody>
      </p:sp>
      <p:sp>
        <p:nvSpPr>
          <p:cNvPr id="12" name="Title 1"/>
          <p:cNvSpPr txBox="1">
            <a:spLocks/>
          </p:cNvSpPr>
          <p:nvPr/>
        </p:nvSpPr>
        <p:spPr>
          <a:xfrm>
            <a:off x="6135903" y="5094743"/>
            <a:ext cx="5930911" cy="17197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smtClean="0">
                <a:latin typeface="+mn-lt"/>
              </a:rPr>
              <a:t>Conclusion: Summing up the experiment</a:t>
            </a:r>
          </a:p>
          <a:p>
            <a:pPr marL="457200" indent="-457200">
              <a:buFont typeface="Arial" panose="020B0604020202020204" pitchFamily="34" charset="0"/>
              <a:buChar char="•"/>
            </a:pPr>
            <a:r>
              <a:rPr lang="en-AU" sz="2000" dirty="0" smtClean="0">
                <a:latin typeface="+mn-lt"/>
              </a:rPr>
              <a:t>A brief statement of what was found in the experiment</a:t>
            </a:r>
          </a:p>
          <a:p>
            <a:pPr marL="457200" indent="-457200">
              <a:buFont typeface="Arial" panose="020B0604020202020204" pitchFamily="34" charset="0"/>
              <a:buChar char="•"/>
            </a:pPr>
            <a:r>
              <a:rPr lang="en-AU" sz="2000" dirty="0" smtClean="0">
                <a:latin typeface="+mn-lt"/>
              </a:rPr>
              <a:t>A brief statement of how the reliability could be improved</a:t>
            </a:r>
            <a:endParaRPr lang="en-AU"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084573751"/>
              </p:ext>
            </p:extLst>
          </p:nvPr>
        </p:nvGraphicFramePr>
        <p:xfrm>
          <a:off x="7826829" y="1652872"/>
          <a:ext cx="4142014" cy="1854200"/>
        </p:xfrm>
        <a:graphic>
          <a:graphicData uri="http://schemas.openxmlformats.org/drawingml/2006/table">
            <a:tbl>
              <a:tblPr firstRow="1" bandRow="1">
                <a:tableStyleId>{00A15C55-8517-42AA-B614-E9B94910E393}</a:tableStyleId>
              </a:tblPr>
              <a:tblGrid>
                <a:gridCol w="2071007"/>
                <a:gridCol w="2071007"/>
              </a:tblGrid>
              <a:tr h="370840">
                <a:tc>
                  <a:txBody>
                    <a:bodyPr/>
                    <a:lstStyle/>
                    <a:p>
                      <a:pPr algn="ctr"/>
                      <a:r>
                        <a:rPr lang="en-AU" dirty="0" smtClean="0">
                          <a:solidFill>
                            <a:sysClr val="windowText" lastClr="000000"/>
                          </a:solidFill>
                        </a:rPr>
                        <a:t>Drop Height (m)</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Bounce Height (m)</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0.2</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0.8</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2.0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1.1</a:t>
                      </a:r>
                      <a:endParaRPr lang="en-AU" dirty="0">
                        <a:solidFill>
                          <a:sysClr val="windowText" lastClr="000000"/>
                        </a:solidFill>
                      </a:endParaRPr>
                    </a:p>
                  </a:txBody>
                  <a:tcPr anchor="ctr"/>
                </a:tc>
              </a:tr>
            </a:tbl>
          </a:graphicData>
        </a:graphic>
      </p:graphicFrame>
    </p:spTree>
    <p:extLst>
      <p:ext uri="{BB962C8B-B14F-4D97-AF65-F5344CB8AC3E}">
        <p14:creationId xmlns:p14="http://schemas.microsoft.com/office/powerpoint/2010/main" val="81675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9" name="Title 1"/>
          <p:cNvSpPr txBox="1">
            <a:spLocks/>
          </p:cNvSpPr>
          <p:nvPr/>
        </p:nvSpPr>
        <p:spPr>
          <a:xfrm>
            <a:off x="0" y="815835"/>
            <a:ext cx="9200738" cy="10173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1: Looking back at the hypothesis</a:t>
            </a:r>
          </a:p>
          <a:p>
            <a:pPr marL="457200" indent="-457200">
              <a:buFont typeface="Arial" panose="020B0604020202020204" pitchFamily="34" charset="0"/>
              <a:buChar char="•"/>
            </a:pPr>
            <a:r>
              <a:rPr lang="en-AU" sz="2000" dirty="0">
                <a:latin typeface="+mn-lt"/>
              </a:rPr>
              <a:t>State whether the hypothesis was supported or </a:t>
            </a:r>
            <a:r>
              <a:rPr lang="en-AU" sz="2000" dirty="0" smtClean="0">
                <a:latin typeface="+mn-lt"/>
              </a:rPr>
              <a:t>not</a:t>
            </a:r>
            <a:endParaRPr lang="en-AU" sz="2000" dirty="0">
              <a:latin typeface="+mn-lt"/>
            </a:endParaRPr>
          </a:p>
          <a:p>
            <a:pPr marL="457200" indent="-457200">
              <a:buFont typeface="Arial" panose="020B0604020202020204" pitchFamily="34" charset="0"/>
              <a:buChar char="•"/>
            </a:pPr>
            <a:r>
              <a:rPr lang="en-AU" sz="2000" dirty="0">
                <a:latin typeface="+mn-lt"/>
              </a:rPr>
              <a:t>Explain your choice using examples from your data</a:t>
            </a:r>
          </a:p>
        </p:txBody>
      </p:sp>
      <p:sp>
        <p:nvSpPr>
          <p:cNvPr id="10" name="Title 1"/>
          <p:cNvSpPr txBox="1">
            <a:spLocks/>
          </p:cNvSpPr>
          <p:nvPr/>
        </p:nvSpPr>
        <p:spPr>
          <a:xfrm>
            <a:off x="0" y="3506390"/>
            <a:ext cx="6135903" cy="91586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a:t>
            </a:r>
            <a:r>
              <a:rPr lang="en-AU" sz="2000" dirty="0" smtClean="0">
                <a:latin typeface="+mn-lt"/>
              </a:rPr>
              <a:t>2: Identifying errors</a:t>
            </a:r>
            <a:endParaRPr lang="en-AU" sz="2000" dirty="0">
              <a:latin typeface="+mn-lt"/>
            </a:endParaRPr>
          </a:p>
          <a:p>
            <a:pPr marL="457200" indent="-457200">
              <a:buFont typeface="Arial" panose="020B0604020202020204" pitchFamily="34" charset="0"/>
              <a:buChar char="•"/>
            </a:pPr>
            <a:r>
              <a:rPr lang="en-AU" sz="2000" dirty="0" smtClean="0">
                <a:latin typeface="+mn-lt"/>
              </a:rPr>
              <a:t>Identify an error that would affect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error would affect the results</a:t>
            </a:r>
            <a:endParaRPr lang="en-AU" sz="2000" dirty="0">
              <a:latin typeface="+mn-lt"/>
            </a:endParaRPr>
          </a:p>
        </p:txBody>
      </p:sp>
      <p:sp>
        <p:nvSpPr>
          <p:cNvPr id="11" name="Title 1"/>
          <p:cNvSpPr txBox="1">
            <a:spLocks/>
          </p:cNvSpPr>
          <p:nvPr/>
        </p:nvSpPr>
        <p:spPr>
          <a:xfrm>
            <a:off x="6172479" y="942012"/>
            <a:ext cx="6129670" cy="9440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3</a:t>
            </a:r>
            <a:r>
              <a:rPr lang="en-AU" sz="2000" dirty="0" smtClean="0">
                <a:latin typeface="+mn-lt"/>
              </a:rPr>
              <a:t>: Identifying improvements</a:t>
            </a:r>
            <a:endParaRPr lang="en-AU" sz="2000" dirty="0">
              <a:latin typeface="+mn-lt"/>
            </a:endParaRPr>
          </a:p>
          <a:p>
            <a:pPr marL="457200" indent="-457200">
              <a:buFont typeface="Arial" panose="020B0604020202020204" pitchFamily="34" charset="0"/>
              <a:buChar char="•"/>
            </a:pPr>
            <a:r>
              <a:rPr lang="en-AU" sz="2000" dirty="0" smtClean="0">
                <a:latin typeface="+mn-lt"/>
              </a:rPr>
              <a:t>Identify a way to improve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reliability would be improved</a:t>
            </a:r>
            <a:endParaRPr lang="en-AU" sz="2000" dirty="0">
              <a:latin typeface="+mn-lt"/>
            </a:endParaRPr>
          </a:p>
        </p:txBody>
      </p:sp>
      <p:sp>
        <p:nvSpPr>
          <p:cNvPr id="12" name="Title 1"/>
          <p:cNvSpPr txBox="1">
            <a:spLocks/>
          </p:cNvSpPr>
          <p:nvPr/>
        </p:nvSpPr>
        <p:spPr>
          <a:xfrm>
            <a:off x="6135903" y="3562401"/>
            <a:ext cx="5930911" cy="17197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smtClean="0">
                <a:latin typeface="+mn-lt"/>
              </a:rPr>
              <a:t>Conclusion: Summing up the experiment</a:t>
            </a:r>
          </a:p>
          <a:p>
            <a:pPr marL="457200" indent="-457200">
              <a:buFont typeface="Arial" panose="020B0604020202020204" pitchFamily="34" charset="0"/>
              <a:buChar char="•"/>
            </a:pPr>
            <a:r>
              <a:rPr lang="en-AU" sz="2000" dirty="0" smtClean="0">
                <a:latin typeface="+mn-lt"/>
              </a:rPr>
              <a:t>A brief statement of what was found in the experiment</a:t>
            </a:r>
          </a:p>
          <a:p>
            <a:pPr marL="457200" indent="-457200">
              <a:buFont typeface="Arial" panose="020B0604020202020204" pitchFamily="34" charset="0"/>
              <a:buChar char="•"/>
            </a:pPr>
            <a:r>
              <a:rPr lang="en-AU" sz="2000" dirty="0" smtClean="0">
                <a:latin typeface="+mn-lt"/>
              </a:rPr>
              <a:t>A brief statement of how the reliability could be improved</a:t>
            </a:r>
            <a:endParaRPr lang="en-AU" sz="2000" dirty="0">
              <a:latin typeface="+mn-lt"/>
            </a:endParaRPr>
          </a:p>
        </p:txBody>
      </p:sp>
      <p:sp>
        <p:nvSpPr>
          <p:cNvPr id="13" name="TextBox 12"/>
          <p:cNvSpPr txBox="1"/>
          <p:nvPr/>
        </p:nvSpPr>
        <p:spPr>
          <a:xfrm>
            <a:off x="-52251" y="1672282"/>
            <a:ext cx="6188154" cy="2246769"/>
          </a:xfrm>
          <a:prstGeom prst="rect">
            <a:avLst/>
          </a:prstGeom>
          <a:noFill/>
        </p:spPr>
        <p:txBody>
          <a:bodyPr wrap="square" rtlCol="0">
            <a:spAutoFit/>
          </a:bodyPr>
          <a:lstStyle/>
          <a:p>
            <a:r>
              <a:rPr lang="en-AU" sz="2000" dirty="0" smtClean="0">
                <a:solidFill>
                  <a:srgbClr val="0070C0"/>
                </a:solidFill>
              </a:rPr>
              <a:t>The hypothesis was supported by the results. Each time the drop height increased so did the bounce height. For example at 0.5m it bounced 0.2m, then at 1.0m it bounced 0.5m, an increase of 0.3m. This shows that when a ball is dropped from a higher height its bounce height increases.</a:t>
            </a:r>
          </a:p>
          <a:p>
            <a:endParaRPr lang="en-AU" sz="2000" dirty="0">
              <a:solidFill>
                <a:srgbClr val="0070C0"/>
              </a:solidFill>
            </a:endParaRPr>
          </a:p>
        </p:txBody>
      </p:sp>
      <p:sp>
        <p:nvSpPr>
          <p:cNvPr id="14" name="TextBox 13"/>
          <p:cNvSpPr txBox="1"/>
          <p:nvPr/>
        </p:nvSpPr>
        <p:spPr>
          <a:xfrm>
            <a:off x="0" y="4708961"/>
            <a:ext cx="6188154" cy="1631216"/>
          </a:xfrm>
          <a:prstGeom prst="rect">
            <a:avLst/>
          </a:prstGeom>
          <a:noFill/>
        </p:spPr>
        <p:txBody>
          <a:bodyPr wrap="square" rtlCol="0">
            <a:spAutoFit/>
          </a:bodyPr>
          <a:lstStyle/>
          <a:p>
            <a:r>
              <a:rPr lang="en-AU" sz="2000" dirty="0" smtClean="0">
                <a:solidFill>
                  <a:srgbClr val="0070C0"/>
                </a:solidFill>
              </a:rPr>
              <a:t>A source of error was that the bounce height was not recorded at eye level. This means that the bounce height measurements are inaccurate. The bounce heights would be smaller than what was recorded due to the person being standing when measuring.</a:t>
            </a:r>
            <a:endParaRPr lang="en-AU" sz="2000" dirty="0">
              <a:solidFill>
                <a:srgbClr val="0070C0"/>
              </a:solidFill>
            </a:endParaRPr>
          </a:p>
        </p:txBody>
      </p:sp>
      <p:sp>
        <p:nvSpPr>
          <p:cNvPr id="15" name="TextBox 14"/>
          <p:cNvSpPr txBox="1"/>
          <p:nvPr/>
        </p:nvSpPr>
        <p:spPr>
          <a:xfrm>
            <a:off x="6166515" y="1916029"/>
            <a:ext cx="5848466" cy="1323439"/>
          </a:xfrm>
          <a:prstGeom prst="rect">
            <a:avLst/>
          </a:prstGeom>
          <a:noFill/>
        </p:spPr>
        <p:txBody>
          <a:bodyPr wrap="square" rtlCol="0">
            <a:spAutoFit/>
          </a:bodyPr>
          <a:lstStyle/>
          <a:p>
            <a:r>
              <a:rPr lang="en-AU" sz="2000" dirty="0" smtClean="0">
                <a:solidFill>
                  <a:srgbClr val="0070C0"/>
                </a:solidFill>
              </a:rPr>
              <a:t>An improvement that would make this experiment more reliable is to measure bounce height at eye level. This would make the results more accurate because the measurements won’t be underestimated.</a:t>
            </a:r>
            <a:endParaRPr lang="en-AU" sz="2000" dirty="0">
              <a:solidFill>
                <a:srgbClr val="0070C0"/>
              </a:solidFill>
            </a:endParaRPr>
          </a:p>
        </p:txBody>
      </p:sp>
      <p:sp>
        <p:nvSpPr>
          <p:cNvPr id="16" name="TextBox 15"/>
          <p:cNvSpPr txBox="1"/>
          <p:nvPr/>
        </p:nvSpPr>
        <p:spPr>
          <a:xfrm>
            <a:off x="6280418" y="5062138"/>
            <a:ext cx="5786396" cy="1323439"/>
          </a:xfrm>
          <a:prstGeom prst="rect">
            <a:avLst/>
          </a:prstGeom>
          <a:noFill/>
        </p:spPr>
        <p:txBody>
          <a:bodyPr wrap="square" rtlCol="0">
            <a:spAutoFit/>
          </a:bodyPr>
          <a:lstStyle/>
          <a:p>
            <a:r>
              <a:rPr lang="en-AU" sz="2000" dirty="0" smtClean="0">
                <a:solidFill>
                  <a:srgbClr val="0070C0"/>
                </a:solidFill>
              </a:rPr>
              <a:t>This experiment showed that bounce height of a ball increases with drop height. </a:t>
            </a:r>
            <a:r>
              <a:rPr lang="en-AU" sz="2000" smtClean="0">
                <a:solidFill>
                  <a:srgbClr val="0070C0"/>
                </a:solidFill>
              </a:rPr>
              <a:t>The </a:t>
            </a:r>
            <a:r>
              <a:rPr lang="en-AU" sz="2000" dirty="0" smtClean="0">
                <a:solidFill>
                  <a:srgbClr val="0070C0"/>
                </a:solidFill>
              </a:rPr>
              <a:t>experiment can be made more reliable by measuring bounce height at eye level for greater accuracy.</a:t>
            </a:r>
            <a:endParaRPr lang="en-AU" sz="2000" dirty="0">
              <a:solidFill>
                <a:srgbClr val="0070C0"/>
              </a:solidFill>
            </a:endParaRPr>
          </a:p>
        </p:txBody>
      </p:sp>
    </p:spTree>
    <p:extLst>
      <p:ext uri="{BB962C8B-B14F-4D97-AF65-F5344CB8AC3E}">
        <p14:creationId xmlns:p14="http://schemas.microsoft.com/office/powerpoint/2010/main" val="143985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500"/>
                                        <p:tgtEl>
                                          <p:spTgt spid="1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fade">
                                      <p:cBhvr>
                                        <p:cTn id="2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1746"/>
            <a:ext cx="9144000" cy="2120975"/>
          </a:xfrm>
          <a:ln w="28575">
            <a:solidFill>
              <a:schemeClr val="accent4"/>
            </a:solidFill>
          </a:ln>
        </p:spPr>
        <p:txBody>
          <a:bodyPr>
            <a:normAutofit/>
          </a:bodyPr>
          <a:lstStyle/>
          <a:p>
            <a:r>
              <a:rPr lang="en-AU" dirty="0" smtClean="0"/>
              <a:t>Writing a Discussion</a:t>
            </a:r>
            <a:br>
              <a:rPr lang="en-AU" dirty="0" smtClean="0"/>
            </a:br>
            <a:r>
              <a:rPr lang="en-AU" sz="2400" dirty="0" smtClean="0"/>
              <a:t>Year 7 Science</a:t>
            </a:r>
            <a:endParaRPr lang="en-AU" dirty="0"/>
          </a:p>
        </p:txBody>
      </p:sp>
    </p:spTree>
    <p:extLst>
      <p:ext uri="{BB962C8B-B14F-4D97-AF65-F5344CB8AC3E}">
        <p14:creationId xmlns:p14="http://schemas.microsoft.com/office/powerpoint/2010/main" val="3582847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Learning Objectives</a:t>
            </a:r>
            <a:endParaRPr lang="en-AU" sz="3200" dirty="0"/>
          </a:p>
        </p:txBody>
      </p:sp>
      <p:sp>
        <p:nvSpPr>
          <p:cNvPr id="9" name="TextBox 8"/>
          <p:cNvSpPr txBox="1"/>
          <p:nvPr/>
        </p:nvSpPr>
        <p:spPr>
          <a:xfrm>
            <a:off x="0" y="2396108"/>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Activate Prior Knowledge</a:t>
            </a:r>
            <a:endParaRPr lang="en-AU" sz="3200" dirty="0"/>
          </a:p>
        </p:txBody>
      </p:sp>
      <p:sp>
        <p:nvSpPr>
          <p:cNvPr id="10" name="Title 1"/>
          <p:cNvSpPr txBox="1">
            <a:spLocks/>
          </p:cNvSpPr>
          <p:nvPr/>
        </p:nvSpPr>
        <p:spPr>
          <a:xfrm>
            <a:off x="438150" y="3223067"/>
            <a:ext cx="9753600" cy="3206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200" dirty="0" smtClean="0"/>
              <a:t/>
            </a:r>
            <a:br>
              <a:rPr lang="en-AU" sz="3200" dirty="0" smtClean="0"/>
            </a:br>
            <a:endParaRPr lang="en-AU" sz="3200" dirty="0"/>
          </a:p>
        </p:txBody>
      </p:sp>
      <p:graphicFrame>
        <p:nvGraphicFramePr>
          <p:cNvPr id="11" name="Table 10"/>
          <p:cNvGraphicFramePr>
            <a:graphicFrameLocks noGrp="1"/>
          </p:cNvGraphicFramePr>
          <p:nvPr>
            <p:extLst>
              <p:ext uri="{D42A27DB-BD31-4B8C-83A1-F6EECF244321}">
                <p14:modId xmlns:p14="http://schemas.microsoft.com/office/powerpoint/2010/main" val="1293420078"/>
              </p:ext>
            </p:extLst>
          </p:nvPr>
        </p:nvGraphicFramePr>
        <p:xfrm>
          <a:off x="9328245" y="279779"/>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How many parts is</a:t>
                      </a:r>
                      <a:r>
                        <a:rPr lang="en-AU" baseline="0" dirty="0" smtClean="0"/>
                        <a:t> our discussion going to have</a:t>
                      </a:r>
                      <a:r>
                        <a:rPr lang="en-AU" dirty="0" smtClean="0"/>
                        <a:t>?</a:t>
                      </a:r>
                    </a:p>
                  </a:txBody>
                  <a:tcPr>
                    <a:solidFill>
                      <a:schemeClr val="accent4">
                        <a:lumMod val="40000"/>
                        <a:lumOff val="60000"/>
                        <a:alpha val="50000"/>
                      </a:schemeClr>
                    </a:solidFill>
                  </a:tcPr>
                </a:tc>
              </a:tr>
            </a:tbl>
          </a:graphicData>
        </a:graphic>
      </p:graphicFrame>
      <p:sp>
        <p:nvSpPr>
          <p:cNvPr id="13" name="Title 1"/>
          <p:cNvSpPr txBox="1">
            <a:spLocks/>
          </p:cNvSpPr>
          <p:nvPr/>
        </p:nvSpPr>
        <p:spPr>
          <a:xfrm>
            <a:off x="260730" y="3223067"/>
            <a:ext cx="8924214" cy="97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Think, pair share:  How do you read a measuring cylinder, thermometer or beaker?</a:t>
            </a:r>
          </a:p>
        </p:txBody>
      </p:sp>
      <p:sp>
        <p:nvSpPr>
          <p:cNvPr id="3" name="TextBox 2"/>
          <p:cNvSpPr txBox="1"/>
          <p:nvPr/>
        </p:nvSpPr>
        <p:spPr>
          <a:xfrm>
            <a:off x="260730" y="872613"/>
            <a:ext cx="8924214" cy="954107"/>
          </a:xfrm>
          <a:prstGeom prst="rect">
            <a:avLst/>
          </a:prstGeom>
          <a:noFill/>
        </p:spPr>
        <p:txBody>
          <a:bodyPr wrap="square" rtlCol="0">
            <a:spAutoFit/>
          </a:bodyPr>
          <a:lstStyle/>
          <a:p>
            <a:pPr marL="514350" indent="-514350">
              <a:buFont typeface="+mj-lt"/>
              <a:buAutoNum type="arabicPeriod"/>
            </a:pPr>
            <a:r>
              <a:rPr lang="en-AU" sz="2800" dirty="0" smtClean="0"/>
              <a:t>Write a three part discussion for an experiment</a:t>
            </a:r>
          </a:p>
          <a:p>
            <a:pPr marL="514350" indent="-514350">
              <a:buFont typeface="+mj-lt"/>
              <a:buAutoNum type="arabicPeriod"/>
            </a:pPr>
            <a:r>
              <a:rPr lang="en-AU" sz="2800" dirty="0" smtClean="0"/>
              <a:t>Write a conclusion for an experiment</a:t>
            </a:r>
            <a:endParaRPr lang="en-AU" sz="2800" dirty="0"/>
          </a:p>
        </p:txBody>
      </p:sp>
      <p:pic>
        <p:nvPicPr>
          <p:cNvPr id="12" name="Picture 2" descr="http://ak8.picdn.net/shutterstock/videos/26014478/thumb/1.jpg">
            <a:extLst>
              <a:ext uri="{FF2B5EF4-FFF2-40B4-BE49-F238E27FC236}">
                <a16:creationId xmlns:a16="http://schemas.microsoft.com/office/drawing/2014/main" xmlns="" id="{97F2D6ED-E80F-42E0-B82D-0B12E00A29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78" r="15089"/>
          <a:stretch/>
        </p:blipFill>
        <p:spPr bwMode="auto">
          <a:xfrm>
            <a:off x="8970837" y="2766604"/>
            <a:ext cx="2963372" cy="382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0" y="732804"/>
            <a:ext cx="8924214" cy="13046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Scientists need to analyse their experiments, to make sure they are fair and reliable.</a:t>
            </a:r>
          </a:p>
          <a:p>
            <a:r>
              <a:rPr lang="en-AU" sz="2800" dirty="0" smtClean="0">
                <a:latin typeface="+mn-lt"/>
              </a:rPr>
              <a:t>Scientists write a discussion to explain their analysis.</a:t>
            </a:r>
          </a:p>
        </p:txBody>
      </p:sp>
      <p:graphicFrame>
        <p:nvGraphicFramePr>
          <p:cNvPr id="7" name="Table 6"/>
          <p:cNvGraphicFramePr>
            <a:graphicFrameLocks noGrp="1"/>
          </p:cNvGraphicFramePr>
          <p:nvPr>
            <p:extLst>
              <p:ext uri="{D42A27DB-BD31-4B8C-83A1-F6EECF244321}">
                <p14:modId xmlns:p14="http://schemas.microsoft.com/office/powerpoint/2010/main" val="3172278001"/>
              </p:ext>
            </p:extLst>
          </p:nvPr>
        </p:nvGraphicFramePr>
        <p:xfrm>
          <a:off x="9293009" y="5635305"/>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7460553"/>
              </p:ext>
            </p:extLst>
          </p:nvPr>
        </p:nvGraphicFramePr>
        <p:xfrm>
          <a:off x="9191769" y="279779"/>
          <a:ext cx="2742440" cy="1005840"/>
        </p:xfrm>
        <a:graphic>
          <a:graphicData uri="http://schemas.openxmlformats.org/drawingml/2006/table">
            <a:tbl>
              <a:tblPr firstRow="1" bandRow="1">
                <a:tableStyleId>{21E4AEA4-8DFA-4A89-87EB-49C32662AFE0}</a:tableStyleId>
              </a:tblPr>
              <a:tblGrid>
                <a:gridCol w="2742440"/>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Why do scientists need to analyse their experiments</a:t>
                      </a:r>
                      <a:r>
                        <a:rPr lang="en-AU" baseline="0" dirty="0" smtClean="0"/>
                        <a: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9200739" cy="31474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A discussion in a science report includes:</a:t>
            </a:r>
          </a:p>
          <a:p>
            <a:pPr marL="514350" indent="-514350">
              <a:buFont typeface="+mj-lt"/>
              <a:buAutoNum type="arabicPeriod"/>
            </a:pPr>
            <a:r>
              <a:rPr lang="en-AU" sz="2800" dirty="0" smtClean="0">
                <a:latin typeface="+mn-lt"/>
              </a:rPr>
              <a:t>Looking back at the hypothesis</a:t>
            </a:r>
          </a:p>
          <a:p>
            <a:pPr marL="514350" indent="-514350">
              <a:buFont typeface="+mj-lt"/>
              <a:buAutoNum type="arabicPeriod"/>
            </a:pPr>
            <a:r>
              <a:rPr lang="en-AU" sz="2800" dirty="0" smtClean="0">
                <a:latin typeface="+mn-lt"/>
              </a:rPr>
              <a:t>Identifying errors that affect the reliability of the experiment</a:t>
            </a:r>
          </a:p>
          <a:p>
            <a:pPr marL="514350" indent="-514350">
              <a:buFont typeface="+mj-lt"/>
              <a:buAutoNum type="arabicPeriod"/>
            </a:pPr>
            <a:r>
              <a:rPr lang="en-AU" sz="2800" dirty="0" smtClean="0">
                <a:latin typeface="+mn-lt"/>
              </a:rPr>
              <a:t>Identifying improvements that can be made to the experiment</a:t>
            </a:r>
          </a:p>
          <a:p>
            <a:endParaRPr lang="en-AU" sz="2800" dirty="0" smtClean="0">
              <a:latin typeface="+mn-lt"/>
            </a:endParaRPr>
          </a:p>
        </p:txBody>
      </p:sp>
      <p:cxnSp>
        <p:nvCxnSpPr>
          <p:cNvPr id="12" name="Straight Connector 11"/>
          <p:cNvCxnSpPr/>
          <p:nvPr/>
        </p:nvCxnSpPr>
        <p:spPr>
          <a:xfrm>
            <a:off x="0" y="1958463"/>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671097586"/>
              </p:ext>
            </p:extLst>
          </p:nvPr>
        </p:nvGraphicFramePr>
        <p:xfrm>
          <a:off x="9191769" y="1461884"/>
          <a:ext cx="2742440" cy="128016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one thing a discussion</a:t>
                      </a:r>
                      <a:r>
                        <a:rPr lang="en-AU" baseline="0" dirty="0" smtClean="0"/>
                        <a:t> must include.</a:t>
                      </a:r>
                      <a:endParaRPr lang="en-AU" dirty="0" smtClean="0"/>
                    </a:p>
                  </a:txBody>
                  <a:tcPr>
                    <a:solidFill>
                      <a:schemeClr val="accent4">
                        <a:lumMod val="40000"/>
                        <a:lumOff val="60000"/>
                        <a:alpha val="5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7964314"/>
              </p:ext>
            </p:extLst>
          </p:nvPr>
        </p:nvGraphicFramePr>
        <p:xfrm>
          <a:off x="9191769" y="2917351"/>
          <a:ext cx="2742440" cy="73660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3</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an error?</a:t>
                      </a:r>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8153404"/>
              </p:ext>
            </p:extLst>
          </p:nvPr>
        </p:nvGraphicFramePr>
        <p:xfrm>
          <a:off x="9079900" y="3095183"/>
          <a:ext cx="2988677" cy="100584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first paragraph of a discussion include?</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0" y="1958463"/>
            <a:ext cx="8630969"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Copper heats faster than tin</a:t>
            </a:r>
          </a:p>
          <a:p>
            <a:endParaRPr lang="en-AU" sz="2800" b="1" dirty="0"/>
          </a:p>
          <a:p>
            <a:r>
              <a:rPr lang="en-AU" sz="2800" dirty="0" smtClean="0"/>
              <a:t>His paragraph might be:</a:t>
            </a:r>
          </a:p>
          <a:p>
            <a:r>
              <a:rPr lang="en-AU" sz="2800" b="1" dirty="0" smtClean="0"/>
              <a:t>The hypothesis was not supported by the results.  After 10 minutes of heating, the copper reached a temperature of 55°C but the tin reached 72°C.  This shows that tin heats faster than copper.</a:t>
            </a:r>
          </a:p>
          <a:p>
            <a:endParaRPr lang="en-AU" sz="2800" b="1" dirty="0"/>
          </a:p>
        </p:txBody>
      </p:sp>
      <p:graphicFrame>
        <p:nvGraphicFramePr>
          <p:cNvPr id="14" name="Table 13"/>
          <p:cNvGraphicFramePr>
            <a:graphicFrameLocks noGrp="1"/>
          </p:cNvGraphicFramePr>
          <p:nvPr>
            <p:extLst>
              <p:ext uri="{D42A27DB-BD31-4B8C-83A1-F6EECF244321}">
                <p14:modId xmlns:p14="http://schemas.microsoft.com/office/powerpoint/2010/main" val="373709910"/>
              </p:ext>
            </p:extLst>
          </p:nvPr>
        </p:nvGraphicFramePr>
        <p:xfrm>
          <a:off x="8393619" y="14128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03025665"/>
              </p:ext>
            </p:extLst>
          </p:nvPr>
        </p:nvGraphicFramePr>
        <p:xfrm>
          <a:off x="9079899" y="4249316"/>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16209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37074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copper was heated with a yellow flame for part of the experiment.</a:t>
            </a:r>
          </a:p>
          <a:p>
            <a:endParaRPr lang="en-AU" sz="2800" b="1" dirty="0"/>
          </a:p>
          <a:p>
            <a:r>
              <a:rPr lang="en-AU" sz="2800" dirty="0" smtClean="0"/>
              <a:t>His paragraph might be:</a:t>
            </a:r>
          </a:p>
          <a:p>
            <a:r>
              <a:rPr lang="en-AU" sz="2800" b="1" dirty="0" smtClean="0"/>
              <a:t>A source of error was that the </a:t>
            </a:r>
            <a:r>
              <a:rPr lang="en-AU" sz="2800" b="1" dirty="0"/>
              <a:t>copper was </a:t>
            </a:r>
            <a:r>
              <a:rPr lang="en-AU" sz="2800" b="1" dirty="0" smtClean="0"/>
              <a:t>not heated with a blue flame for the entire experiment. This means that both metals were not receiving the same amount of heat because the yellow flame is cooler than the blue.  The temperature increase of the copper would be lower than it should be.</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4114424702"/>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37074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58027894"/>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second paragraph of a discussion include?</a:t>
                      </a:r>
                      <a:endParaRPr lang="en-AU" dirty="0" smtClean="0"/>
                    </a:p>
                  </a:txBody>
                  <a:tcPr>
                    <a:solidFill>
                      <a:schemeClr val="accent4">
                        <a:lumMod val="40000"/>
                        <a:lumOff val="60000"/>
                        <a:alpha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33806953"/>
              </p:ext>
            </p:extLst>
          </p:nvPr>
        </p:nvGraphicFramePr>
        <p:xfrm>
          <a:off x="8468914" y="175909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96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1" y="1958463"/>
            <a:ext cx="8468915"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a:t>
            </a:r>
          </a:p>
          <a:p>
            <a:r>
              <a:rPr lang="en-AU" sz="2800" b="1" dirty="0" smtClean="0"/>
              <a:t>The metals could be heated in an oven or on a hot plate</a:t>
            </a:r>
          </a:p>
          <a:p>
            <a:endParaRPr lang="en-AU" sz="2800" b="1" dirty="0" smtClean="0"/>
          </a:p>
          <a:p>
            <a:r>
              <a:rPr lang="en-AU" sz="2800" dirty="0" smtClean="0"/>
              <a:t>His paragraph might be:</a:t>
            </a:r>
          </a:p>
          <a:p>
            <a:r>
              <a:rPr lang="en-AU" sz="2800" b="1" dirty="0" smtClean="0"/>
              <a:t>An improvement that would make this experiment more reliable is to heat the metals in an oven or on a hot plate.  This would make the results more reliable because the metals can be heated at the same time and would receive the same amount of heat.</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2695741901"/>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35384048"/>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third paragraph of a discussion include?</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801031056"/>
              </p:ext>
            </p:extLst>
          </p:nvPr>
        </p:nvGraphicFramePr>
        <p:xfrm>
          <a:off x="8411437" y="213530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241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961727010"/>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201360"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student’s conclusion might be:</a:t>
            </a:r>
          </a:p>
          <a:p>
            <a:r>
              <a:rPr lang="en-AU" sz="2800" b="1" dirty="0" smtClean="0"/>
              <a:t>This experiment showed that tin heated faster than the copper.  The experiment can be made more reliable by using a different heat source, so both metals receive the same amount of heat.</a:t>
            </a:r>
            <a:endParaRPr lang="en-AU" sz="2800" b="1" dirty="0"/>
          </a:p>
        </p:txBody>
      </p:sp>
      <p:graphicFrame>
        <p:nvGraphicFramePr>
          <p:cNvPr id="7" name="Table 6"/>
          <p:cNvGraphicFramePr>
            <a:graphicFrameLocks noGrp="1"/>
          </p:cNvGraphicFramePr>
          <p:nvPr>
            <p:extLst>
              <p:ext uri="{D42A27DB-BD31-4B8C-83A1-F6EECF244321}">
                <p14:modId xmlns:p14="http://schemas.microsoft.com/office/powerpoint/2010/main" val="394695415"/>
              </p:ext>
            </p:extLst>
          </p:nvPr>
        </p:nvGraphicFramePr>
        <p:xfrm>
          <a:off x="8468914" y="2237779"/>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093397"/>
              </p:ext>
            </p:extLst>
          </p:nvPr>
        </p:nvGraphicFramePr>
        <p:xfrm>
          <a:off x="6714499" y="143628"/>
          <a:ext cx="2674261" cy="736600"/>
        </p:xfrm>
        <a:graphic>
          <a:graphicData uri="http://schemas.openxmlformats.org/drawingml/2006/table">
            <a:tbl>
              <a:tblPr firstRow="1" bandRow="1">
                <a:tableStyleId>{21E4AEA4-8DFA-4A89-87EB-49C32662AFE0}</a:tableStyleId>
              </a:tblPr>
              <a:tblGrid>
                <a:gridCol w="2674261"/>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is a conclusion?</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0398305"/>
              </p:ext>
            </p:extLst>
          </p:nvPr>
        </p:nvGraphicFramePr>
        <p:xfrm>
          <a:off x="9079900" y="3095183"/>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776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21025760"/>
              </p:ext>
            </p:extLst>
          </p:nvPr>
        </p:nvGraphicFramePr>
        <p:xfrm>
          <a:off x="8112998" y="62016"/>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16" name="Title 1"/>
          <p:cNvSpPr txBox="1">
            <a:spLocks/>
          </p:cNvSpPr>
          <p:nvPr/>
        </p:nvSpPr>
        <p:spPr>
          <a:xfrm>
            <a:off x="0" y="1958463"/>
            <a:ext cx="8528858"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Dark colours heat faster than light colours</a:t>
            </a:r>
          </a:p>
          <a:p>
            <a:endParaRPr lang="en-AU" sz="2800" b="1" dirty="0" smtClean="0"/>
          </a:p>
          <a:p>
            <a:r>
              <a:rPr lang="en-AU" sz="2800" dirty="0" smtClean="0"/>
              <a:t>On your whiteboard:</a:t>
            </a:r>
          </a:p>
          <a:p>
            <a:pPr marL="457200" indent="-457200">
              <a:buFont typeface="Arial" panose="020B0604020202020204" pitchFamily="34" charset="0"/>
              <a:buChar char="•"/>
            </a:pPr>
            <a:r>
              <a:rPr lang="en-AU" sz="2800" dirty="0"/>
              <a:t>W</a:t>
            </a:r>
            <a:r>
              <a:rPr lang="en-AU" sz="2800" dirty="0" smtClean="0"/>
              <a:t>rite whether the hypothesis was supported or not.  </a:t>
            </a:r>
          </a:p>
          <a:p>
            <a:pPr marL="457200" indent="-457200">
              <a:buFont typeface="Arial" panose="020B0604020202020204" pitchFamily="34" charset="0"/>
              <a:buChar char="•"/>
            </a:pPr>
            <a:r>
              <a:rPr lang="en-AU" sz="2800" dirty="0" smtClean="0"/>
              <a:t>List two pieces of information from the data table that would explain this.</a:t>
            </a:r>
          </a:p>
          <a:p>
            <a:endParaRPr lang="en-AU" sz="2800" b="1" dirty="0"/>
          </a:p>
        </p:txBody>
      </p:sp>
      <p:sp>
        <p:nvSpPr>
          <p:cNvPr id="2" name="TextBox 1"/>
          <p:cNvSpPr txBox="1"/>
          <p:nvPr/>
        </p:nvSpPr>
        <p:spPr>
          <a:xfrm>
            <a:off x="139028" y="5109651"/>
            <a:ext cx="8567168" cy="1569660"/>
          </a:xfrm>
          <a:prstGeom prst="rect">
            <a:avLst/>
          </a:prstGeom>
          <a:solidFill>
            <a:schemeClr val="bg1"/>
          </a:solidFill>
        </p:spPr>
        <p:txBody>
          <a:bodyPr wrap="square" rtlCol="0">
            <a:spAutoFit/>
          </a:bodyPr>
          <a:lstStyle/>
          <a:p>
            <a:r>
              <a:rPr lang="en-AU" sz="2400" b="1" dirty="0" smtClean="0">
                <a:solidFill>
                  <a:schemeClr val="accent5">
                    <a:lumMod val="75000"/>
                  </a:schemeClr>
                </a:solidFill>
              </a:rPr>
              <a:t>The hypothesis was supported by the results. After 10 minutes of heating the temperature of the black card was 42 degrees </a:t>
            </a:r>
            <a:r>
              <a:rPr lang="en-AU" sz="2400" b="1" dirty="0" err="1" smtClean="0">
                <a:solidFill>
                  <a:schemeClr val="accent5">
                    <a:lumMod val="75000"/>
                  </a:schemeClr>
                </a:solidFill>
              </a:rPr>
              <a:t>celcius</a:t>
            </a:r>
            <a:r>
              <a:rPr lang="en-AU" sz="2400" b="1" dirty="0" smtClean="0">
                <a:solidFill>
                  <a:schemeClr val="accent5">
                    <a:lumMod val="75000"/>
                  </a:schemeClr>
                </a:solidFill>
              </a:rPr>
              <a:t> but the white card was only 28 degrees </a:t>
            </a:r>
            <a:r>
              <a:rPr lang="en-AU" sz="2400" b="1" dirty="0" err="1" smtClean="0">
                <a:solidFill>
                  <a:schemeClr val="accent5">
                    <a:lumMod val="75000"/>
                  </a:schemeClr>
                </a:solidFill>
              </a:rPr>
              <a:t>celcius</a:t>
            </a:r>
            <a:r>
              <a:rPr lang="en-AU" sz="2400" b="1" dirty="0" smtClean="0">
                <a:solidFill>
                  <a:schemeClr val="accent5">
                    <a:lumMod val="75000"/>
                  </a:schemeClr>
                </a:solidFill>
              </a:rPr>
              <a:t>. This shows that dark colours heat faster than light colours</a:t>
            </a:r>
            <a:r>
              <a:rPr lang="en-AU" sz="2400" dirty="0" smtClean="0">
                <a:solidFill>
                  <a:schemeClr val="accent5">
                    <a:lumMod val="75000"/>
                  </a:schemeClr>
                </a:solidFill>
              </a:rPr>
              <a:t>. </a:t>
            </a:r>
          </a:p>
        </p:txBody>
      </p:sp>
    </p:spTree>
    <p:extLst>
      <p:ext uri="{BB962C8B-B14F-4D97-AF65-F5344CB8AC3E}">
        <p14:creationId xmlns:p14="http://schemas.microsoft.com/office/powerpoint/2010/main" val="23848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6">
                                            <p:txEl>
                                              <p:pRg st="4" end="4"/>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
                                            <p:txEl>
                                              <p:pRg st="5" end="5"/>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xEl>
                                              <p:pRg st="6" end="6"/>
                                            </p:txEl>
                                          </p:spTgt>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14685</TotalTime>
  <Words>1944</Words>
  <Application>Microsoft Office PowerPoint</Application>
  <PresentationFormat>Widescreen</PresentationFormat>
  <Paragraphs>369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Century Gothic</vt:lpstr>
      <vt:lpstr>Office Theme</vt:lpstr>
      <vt:lpstr>PowerPoint Presentation</vt:lpstr>
      <vt:lpstr>Writing a Discussion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teacher</cp:lastModifiedBy>
  <cp:revision>118</cp:revision>
  <dcterms:created xsi:type="dcterms:W3CDTF">2017-01-28T08:32:28Z</dcterms:created>
  <dcterms:modified xsi:type="dcterms:W3CDTF">2020-05-12T02:54:14Z</dcterms:modified>
</cp:coreProperties>
</file>