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8" r:id="rId4"/>
    <p:sldId id="274" r:id="rId5"/>
    <p:sldId id="279" r:id="rId6"/>
    <p:sldId id="275" r:id="rId7"/>
    <p:sldId id="281" r:id="rId8"/>
    <p:sldId id="276" r:id="rId9"/>
    <p:sldId id="282" r:id="rId10"/>
    <p:sldId id="277" r:id="rId11"/>
    <p:sldId id="283" r:id="rId12"/>
    <p:sldId id="284"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59" autoAdjust="0"/>
    <p:restoredTop sz="94660"/>
  </p:normalViewPr>
  <p:slideViewPr>
    <p:cSldViewPr snapToGrid="0">
      <p:cViewPr varScale="1">
        <p:scale>
          <a:sx n="78" d="100"/>
          <a:sy n="78" d="100"/>
        </p:scale>
        <p:origin x="123" y="27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31/03/2019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31/03/2019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31/03/2019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31/03/2019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31/03/2019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31/03/2019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01746"/>
            <a:ext cx="9144000" cy="2120975"/>
          </a:xfrm>
          <a:ln w="28575">
            <a:solidFill>
              <a:schemeClr val="accent4"/>
            </a:solidFill>
          </a:ln>
        </p:spPr>
        <p:txBody>
          <a:bodyPr>
            <a:normAutofit/>
          </a:bodyPr>
          <a:lstStyle/>
          <a:p>
            <a:r>
              <a:rPr lang="en-AU" dirty="0" smtClean="0"/>
              <a:t>Writing a Discussion</a:t>
            </a:r>
            <a:br>
              <a:rPr lang="en-AU" dirty="0" smtClean="0"/>
            </a:br>
            <a:r>
              <a:rPr lang="en-AU" sz="2400" dirty="0" smtClean="0"/>
              <a:t>Year 7 Science</a:t>
            </a:r>
            <a:endParaRPr lang="en-AU" dirty="0"/>
          </a:p>
        </p:txBody>
      </p:sp>
    </p:spTree>
    <p:extLst>
      <p:ext uri="{BB962C8B-B14F-4D97-AF65-F5344CB8AC3E}">
        <p14:creationId xmlns:p14="http://schemas.microsoft.com/office/powerpoint/2010/main" val="35828478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961727010"/>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201360"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student’s conclusion might be:</a:t>
            </a:r>
          </a:p>
          <a:p>
            <a:r>
              <a:rPr lang="en-AU" sz="2800" b="1" dirty="0" smtClean="0"/>
              <a:t>This experiment showed that different metals heat at different rates.  The piece of tin heated faster than the copper.  The experiment can be made more reliable by using a different heat source, so both metals receive the same amount of heat</a:t>
            </a:r>
            <a:endParaRPr lang="en-AU" sz="2800" b="1" dirty="0"/>
          </a:p>
        </p:txBody>
      </p:sp>
      <p:graphicFrame>
        <p:nvGraphicFramePr>
          <p:cNvPr id="7" name="Table 6"/>
          <p:cNvGraphicFramePr>
            <a:graphicFrameLocks noGrp="1"/>
          </p:cNvGraphicFramePr>
          <p:nvPr>
            <p:extLst>
              <p:ext uri="{D42A27DB-BD31-4B8C-83A1-F6EECF244321}">
                <p14:modId xmlns:p14="http://schemas.microsoft.com/office/powerpoint/2010/main" val="394695415"/>
              </p:ext>
            </p:extLst>
          </p:nvPr>
        </p:nvGraphicFramePr>
        <p:xfrm>
          <a:off x="8468914" y="2237779"/>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74093397"/>
              </p:ext>
            </p:extLst>
          </p:nvPr>
        </p:nvGraphicFramePr>
        <p:xfrm>
          <a:off x="6714499" y="143628"/>
          <a:ext cx="2674261" cy="736600"/>
        </p:xfrm>
        <a:graphic>
          <a:graphicData uri="http://schemas.openxmlformats.org/drawingml/2006/table">
            <a:tbl>
              <a:tblPr firstRow="1" bandRow="1">
                <a:tableStyleId>{21E4AEA4-8DFA-4A89-87EB-49C32662AFE0}</a:tableStyleId>
              </a:tblPr>
              <a:tblGrid>
                <a:gridCol w="2674261"/>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is a conclusion?</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38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Conclusion: Summing up the experiment</a:t>
            </a:r>
          </a:p>
          <a:p>
            <a:pPr marL="457200" indent="-457200">
              <a:buFont typeface="Arial" panose="020B0604020202020204" pitchFamily="34" charset="0"/>
              <a:buChar char="•"/>
            </a:pPr>
            <a:r>
              <a:rPr lang="en-AU" sz="2800" dirty="0" smtClean="0">
                <a:latin typeface="+mn-lt"/>
              </a:rPr>
              <a:t>A brief statement of what was found in the experiment</a:t>
            </a:r>
          </a:p>
          <a:p>
            <a:pPr marL="457200" indent="-457200">
              <a:buFont typeface="Arial" panose="020B0604020202020204" pitchFamily="34" charset="0"/>
              <a:buChar char="•"/>
            </a:pPr>
            <a:r>
              <a:rPr lang="en-AU" sz="2800" dirty="0" smtClean="0">
                <a:latin typeface="+mn-lt"/>
              </a:rPr>
              <a:t>A brief statement of how the reliability could be improved</a:t>
            </a:r>
            <a:endParaRPr lang="en-AU" sz="2800"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678814374"/>
              </p:ext>
            </p:extLst>
          </p:nvPr>
        </p:nvGraphicFramePr>
        <p:xfrm>
          <a:off x="9468293" y="143628"/>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what this student could</a:t>
                      </a:r>
                      <a:r>
                        <a:rPr lang="en-AU" baseline="0" dirty="0" smtClean="0"/>
                        <a:t> conclude about their experiment.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1" y="1958463"/>
            <a:ext cx="8201360"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a:t>On your whiteboard, write a </a:t>
            </a:r>
            <a:r>
              <a:rPr lang="en-AU" sz="2800" dirty="0" smtClean="0"/>
              <a:t>short paragraph summing up this experiment.</a:t>
            </a:r>
            <a:endParaRPr lang="en-AU" sz="2800" b="1" dirty="0"/>
          </a:p>
        </p:txBody>
      </p:sp>
      <p:cxnSp>
        <p:nvCxnSpPr>
          <p:cNvPr id="11" name="Straight Connector 10"/>
          <p:cNvCxnSpPr/>
          <p:nvPr/>
        </p:nvCxnSpPr>
        <p:spPr>
          <a:xfrm>
            <a:off x="0" y="1958463"/>
            <a:ext cx="894761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937357711"/>
              </p:ext>
            </p:extLst>
          </p:nvPr>
        </p:nvGraphicFramePr>
        <p:xfrm>
          <a:off x="8111872" y="2248188"/>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63221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an error?</a:t>
            </a:r>
            <a:endParaRPr lang="en-AU" sz="2800" dirty="0">
              <a:latin typeface="+mn-lt"/>
            </a:endParaRPr>
          </a:p>
        </p:txBody>
      </p:sp>
      <p:sp>
        <p:nvSpPr>
          <p:cNvPr id="8" name="TextBox 7"/>
          <p:cNvSpPr txBox="1"/>
          <p:nvPr/>
        </p:nvSpPr>
        <p:spPr>
          <a:xfrm>
            <a:off x="0" y="1698108"/>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3" name="Title 1"/>
          <p:cNvSpPr txBox="1">
            <a:spLocks/>
          </p:cNvSpPr>
          <p:nvPr/>
        </p:nvSpPr>
        <p:spPr>
          <a:xfrm>
            <a:off x="0" y="22828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Other than a statement about the hypothesis, w</a:t>
            </a:r>
            <a:r>
              <a:rPr lang="en-AU" sz="2800" dirty="0" smtClean="0">
                <a:latin typeface="+mn-lt"/>
              </a:rPr>
              <a:t>hat need to be included in the first paragraph of a discussion?</a:t>
            </a:r>
            <a:endParaRPr lang="en-AU" sz="2800" dirty="0">
              <a:latin typeface="+mn-lt"/>
            </a:endParaRPr>
          </a:p>
        </p:txBody>
      </p:sp>
      <p:sp>
        <p:nvSpPr>
          <p:cNvPr id="14" name="TextBox 13"/>
          <p:cNvSpPr txBox="1"/>
          <p:nvPr/>
        </p:nvSpPr>
        <p:spPr>
          <a:xfrm>
            <a:off x="0" y="3540395"/>
            <a:ext cx="2311405"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Skill Closure</a:t>
            </a:r>
            <a:endParaRPr lang="en-AU" sz="3200" dirty="0"/>
          </a:p>
        </p:txBody>
      </p:sp>
      <p:sp>
        <p:nvSpPr>
          <p:cNvPr id="15" name="Title 1"/>
          <p:cNvSpPr txBox="1">
            <a:spLocks/>
          </p:cNvSpPr>
          <p:nvPr/>
        </p:nvSpPr>
        <p:spPr>
          <a:xfrm>
            <a:off x="0" y="4125170"/>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What is the purpose of including a conclusion at the end of a science report?</a:t>
            </a:r>
            <a:endParaRPr lang="en-AU" sz="2800" dirty="0">
              <a:latin typeface="+mn-lt"/>
            </a:endParaRPr>
          </a:p>
        </p:txBody>
      </p:sp>
    </p:spTree>
    <p:extLst>
      <p:ext uri="{BB962C8B-B14F-4D97-AF65-F5344CB8AC3E}">
        <p14:creationId xmlns:p14="http://schemas.microsoft.com/office/powerpoint/2010/main" val="386267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13" grpId="0"/>
      <p:bldP spid="14"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89546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5" name="Title 1"/>
          <p:cNvSpPr txBox="1">
            <a:spLocks/>
          </p:cNvSpPr>
          <p:nvPr/>
        </p:nvSpPr>
        <p:spPr>
          <a:xfrm>
            <a:off x="0" y="732983"/>
            <a:ext cx="11005458" cy="277408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Write a </a:t>
            </a:r>
            <a:r>
              <a:rPr lang="en-AU" sz="2800" dirty="0" smtClean="0">
                <a:latin typeface="+mn-lt"/>
              </a:rPr>
              <a:t>discussion for a</a:t>
            </a:r>
            <a:r>
              <a:rPr lang="en-AU" sz="2800" dirty="0" smtClean="0">
                <a:latin typeface="+mn-lt"/>
              </a:rPr>
              <a:t> student who had the hypothesis that:</a:t>
            </a:r>
          </a:p>
          <a:p>
            <a:r>
              <a:rPr lang="en-AU" sz="2800" b="1" dirty="0" smtClean="0">
                <a:latin typeface="+mn-lt"/>
              </a:rPr>
              <a:t>When a ball is dropped from a higher height, its bounce height increases </a:t>
            </a:r>
          </a:p>
          <a:p>
            <a:endParaRPr lang="en-AU" sz="2800" b="1" dirty="0">
              <a:latin typeface="+mn-lt"/>
            </a:endParaRPr>
          </a:p>
          <a:p>
            <a:r>
              <a:rPr lang="en-AU" sz="2800" dirty="0" smtClean="0">
                <a:latin typeface="+mn-lt"/>
              </a:rPr>
              <a:t>The error the student identified was not recording 				       the bounce height at eye level, but from a standing 		         positon.</a:t>
            </a:r>
            <a:endParaRPr lang="en-AU" sz="2800" dirty="0">
              <a:latin typeface="+mn-lt"/>
            </a:endParaRPr>
          </a:p>
        </p:txBody>
      </p:sp>
      <p:sp>
        <p:nvSpPr>
          <p:cNvPr id="9" name="Title 1"/>
          <p:cNvSpPr txBox="1">
            <a:spLocks/>
          </p:cNvSpPr>
          <p:nvPr/>
        </p:nvSpPr>
        <p:spPr>
          <a:xfrm>
            <a:off x="0" y="3721621"/>
            <a:ext cx="9200738" cy="1017342"/>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1: Looking back at the hypothesis</a:t>
            </a:r>
          </a:p>
          <a:p>
            <a:pPr marL="457200" indent="-457200">
              <a:buFont typeface="Arial" panose="020B0604020202020204" pitchFamily="34" charset="0"/>
              <a:buChar char="•"/>
            </a:pPr>
            <a:r>
              <a:rPr lang="en-AU" sz="2000" dirty="0">
                <a:latin typeface="+mn-lt"/>
              </a:rPr>
              <a:t>State whether the hypothesis was supported or </a:t>
            </a:r>
            <a:r>
              <a:rPr lang="en-AU" sz="2000" dirty="0" smtClean="0">
                <a:latin typeface="+mn-lt"/>
              </a:rPr>
              <a:t>not</a:t>
            </a:r>
            <a:endParaRPr lang="en-AU" sz="2000" dirty="0">
              <a:latin typeface="+mn-lt"/>
            </a:endParaRPr>
          </a:p>
          <a:p>
            <a:pPr marL="457200" indent="-457200">
              <a:buFont typeface="Arial" panose="020B0604020202020204" pitchFamily="34" charset="0"/>
              <a:buChar char="•"/>
            </a:pPr>
            <a:r>
              <a:rPr lang="en-AU" sz="2000" dirty="0">
                <a:latin typeface="+mn-lt"/>
              </a:rPr>
              <a:t>Explain your choice using examples from your data</a:t>
            </a:r>
          </a:p>
        </p:txBody>
      </p:sp>
      <p:sp>
        <p:nvSpPr>
          <p:cNvPr id="10" name="Title 1"/>
          <p:cNvSpPr txBox="1">
            <a:spLocks/>
          </p:cNvSpPr>
          <p:nvPr/>
        </p:nvSpPr>
        <p:spPr>
          <a:xfrm>
            <a:off x="0" y="5067605"/>
            <a:ext cx="6135903" cy="91586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a:t>
            </a:r>
            <a:r>
              <a:rPr lang="en-AU" sz="2000" dirty="0" smtClean="0">
                <a:latin typeface="+mn-lt"/>
              </a:rPr>
              <a:t>2: Identifying errors</a:t>
            </a:r>
            <a:endParaRPr lang="en-AU" sz="2000" dirty="0">
              <a:latin typeface="+mn-lt"/>
            </a:endParaRPr>
          </a:p>
          <a:p>
            <a:pPr marL="457200" indent="-457200">
              <a:buFont typeface="Arial" panose="020B0604020202020204" pitchFamily="34" charset="0"/>
              <a:buChar char="•"/>
            </a:pPr>
            <a:r>
              <a:rPr lang="en-AU" sz="2000" dirty="0" smtClean="0">
                <a:latin typeface="+mn-lt"/>
              </a:rPr>
              <a:t>Identify an error that would affect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error would affect the results</a:t>
            </a:r>
            <a:endParaRPr lang="en-AU" sz="2000" dirty="0">
              <a:latin typeface="+mn-lt"/>
            </a:endParaRPr>
          </a:p>
        </p:txBody>
      </p:sp>
      <p:sp>
        <p:nvSpPr>
          <p:cNvPr id="11" name="Title 1"/>
          <p:cNvSpPr txBox="1">
            <a:spLocks/>
          </p:cNvSpPr>
          <p:nvPr/>
        </p:nvSpPr>
        <p:spPr>
          <a:xfrm>
            <a:off x="6135903" y="3721621"/>
            <a:ext cx="6129670" cy="94402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a:latin typeface="+mn-lt"/>
              </a:rPr>
              <a:t>Paragraph 3</a:t>
            </a:r>
            <a:r>
              <a:rPr lang="en-AU" sz="2000" dirty="0" smtClean="0">
                <a:latin typeface="+mn-lt"/>
              </a:rPr>
              <a:t>: Identifying improvements</a:t>
            </a:r>
            <a:endParaRPr lang="en-AU" sz="2000" dirty="0">
              <a:latin typeface="+mn-lt"/>
            </a:endParaRPr>
          </a:p>
          <a:p>
            <a:pPr marL="457200" indent="-457200">
              <a:buFont typeface="Arial" panose="020B0604020202020204" pitchFamily="34" charset="0"/>
              <a:buChar char="•"/>
            </a:pPr>
            <a:r>
              <a:rPr lang="en-AU" sz="2000" dirty="0" smtClean="0">
                <a:latin typeface="+mn-lt"/>
              </a:rPr>
              <a:t>Identify a way to improve the reliability of the results</a:t>
            </a:r>
            <a:endParaRPr lang="en-AU" sz="2000" dirty="0">
              <a:latin typeface="+mn-lt"/>
            </a:endParaRPr>
          </a:p>
          <a:p>
            <a:pPr marL="457200" indent="-457200">
              <a:buFont typeface="Arial" panose="020B0604020202020204" pitchFamily="34" charset="0"/>
              <a:buChar char="•"/>
            </a:pPr>
            <a:r>
              <a:rPr lang="en-AU" sz="2000" dirty="0" smtClean="0">
                <a:latin typeface="+mn-lt"/>
              </a:rPr>
              <a:t>Explain how the reliability would be improved</a:t>
            </a:r>
            <a:endParaRPr lang="en-AU" sz="2000" dirty="0">
              <a:latin typeface="+mn-lt"/>
            </a:endParaRPr>
          </a:p>
        </p:txBody>
      </p:sp>
      <p:sp>
        <p:nvSpPr>
          <p:cNvPr id="12" name="Title 1"/>
          <p:cNvSpPr txBox="1">
            <a:spLocks/>
          </p:cNvSpPr>
          <p:nvPr/>
        </p:nvSpPr>
        <p:spPr>
          <a:xfrm>
            <a:off x="6135903" y="5094743"/>
            <a:ext cx="5930911" cy="171971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000" dirty="0" smtClean="0">
                <a:latin typeface="+mn-lt"/>
              </a:rPr>
              <a:t>Conclusion: Summing up the experiment</a:t>
            </a:r>
          </a:p>
          <a:p>
            <a:pPr marL="457200" indent="-457200">
              <a:buFont typeface="Arial" panose="020B0604020202020204" pitchFamily="34" charset="0"/>
              <a:buChar char="•"/>
            </a:pPr>
            <a:r>
              <a:rPr lang="en-AU" sz="2000" dirty="0" smtClean="0">
                <a:latin typeface="+mn-lt"/>
              </a:rPr>
              <a:t>A brief statement of what was found in the experiment</a:t>
            </a:r>
          </a:p>
          <a:p>
            <a:pPr marL="457200" indent="-457200">
              <a:buFont typeface="Arial" panose="020B0604020202020204" pitchFamily="34" charset="0"/>
              <a:buChar char="•"/>
            </a:pPr>
            <a:r>
              <a:rPr lang="en-AU" sz="2000" dirty="0" smtClean="0">
                <a:latin typeface="+mn-lt"/>
              </a:rPr>
              <a:t>A brief statement of how the reliability could be improved</a:t>
            </a:r>
            <a:endParaRPr lang="en-AU" sz="2000" dirty="0">
              <a:latin typeface="+mn-lt"/>
            </a:endParaRPr>
          </a:p>
        </p:txBody>
      </p:sp>
      <p:graphicFrame>
        <p:nvGraphicFramePr>
          <p:cNvPr id="2" name="Table 1"/>
          <p:cNvGraphicFramePr>
            <a:graphicFrameLocks noGrp="1"/>
          </p:cNvGraphicFramePr>
          <p:nvPr>
            <p:extLst>
              <p:ext uri="{D42A27DB-BD31-4B8C-83A1-F6EECF244321}">
                <p14:modId xmlns:p14="http://schemas.microsoft.com/office/powerpoint/2010/main" val="3084573751"/>
              </p:ext>
            </p:extLst>
          </p:nvPr>
        </p:nvGraphicFramePr>
        <p:xfrm>
          <a:off x="7826829" y="1652872"/>
          <a:ext cx="4142014" cy="1854200"/>
        </p:xfrm>
        <a:graphic>
          <a:graphicData uri="http://schemas.openxmlformats.org/drawingml/2006/table">
            <a:tbl>
              <a:tblPr firstRow="1" bandRow="1">
                <a:tableStyleId>{00A15C55-8517-42AA-B614-E9B94910E393}</a:tableStyleId>
              </a:tblPr>
              <a:tblGrid>
                <a:gridCol w="2071007"/>
                <a:gridCol w="2071007"/>
              </a:tblGrid>
              <a:tr h="370840">
                <a:tc>
                  <a:txBody>
                    <a:bodyPr/>
                    <a:lstStyle/>
                    <a:p>
                      <a:pPr algn="ctr"/>
                      <a:r>
                        <a:rPr lang="en-AU" dirty="0" smtClean="0">
                          <a:solidFill>
                            <a:sysClr val="windowText" lastClr="000000"/>
                          </a:solidFill>
                        </a:rPr>
                        <a:t>Drop Height (m)</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Bounce Height (m)</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0.2</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0.5</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1.5</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0.8</a:t>
                      </a:r>
                      <a:endParaRPr lang="en-AU" dirty="0">
                        <a:solidFill>
                          <a:sysClr val="windowText" lastClr="000000"/>
                        </a:solidFill>
                      </a:endParaRPr>
                    </a:p>
                  </a:txBody>
                  <a:tcPr anchor="ctr"/>
                </a:tc>
              </a:tr>
              <a:tr h="370840">
                <a:tc>
                  <a:txBody>
                    <a:bodyPr/>
                    <a:lstStyle/>
                    <a:p>
                      <a:pPr algn="ctr"/>
                      <a:r>
                        <a:rPr lang="en-AU" dirty="0" smtClean="0">
                          <a:solidFill>
                            <a:sysClr val="windowText" lastClr="000000"/>
                          </a:solidFill>
                        </a:rPr>
                        <a:t>2.0</a:t>
                      </a:r>
                      <a:endParaRPr lang="en-AU" dirty="0">
                        <a:solidFill>
                          <a:sysClr val="windowText" lastClr="000000"/>
                        </a:solidFill>
                      </a:endParaRPr>
                    </a:p>
                  </a:txBody>
                  <a:tcPr anchor="ctr"/>
                </a:tc>
                <a:tc>
                  <a:txBody>
                    <a:bodyPr/>
                    <a:lstStyle/>
                    <a:p>
                      <a:pPr algn="ctr"/>
                      <a:r>
                        <a:rPr lang="en-AU" dirty="0" smtClean="0">
                          <a:solidFill>
                            <a:sysClr val="windowText" lastClr="000000"/>
                          </a:solidFill>
                        </a:rPr>
                        <a:t>1.1</a:t>
                      </a:r>
                      <a:endParaRPr lang="en-AU" dirty="0">
                        <a:solidFill>
                          <a:sysClr val="windowText" lastClr="000000"/>
                        </a:solidFill>
                      </a:endParaRPr>
                    </a:p>
                  </a:txBody>
                  <a:tcPr anchor="ctr"/>
                </a:tc>
              </a:tr>
            </a:tbl>
          </a:graphicData>
        </a:graphic>
      </p:graphicFrame>
    </p:spTree>
    <p:extLst>
      <p:ext uri="{BB962C8B-B14F-4D97-AF65-F5344CB8AC3E}">
        <p14:creationId xmlns:p14="http://schemas.microsoft.com/office/powerpoint/2010/main" val="81675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3590904"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Learning Objectives</a:t>
            </a:r>
            <a:endParaRPr lang="en-AU" sz="3200" dirty="0"/>
          </a:p>
        </p:txBody>
      </p:sp>
      <p:sp>
        <p:nvSpPr>
          <p:cNvPr id="9" name="TextBox 8"/>
          <p:cNvSpPr txBox="1"/>
          <p:nvPr/>
        </p:nvSpPr>
        <p:spPr>
          <a:xfrm>
            <a:off x="0" y="2396108"/>
            <a:ext cx="4498548"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Activate Prior Knowledge</a:t>
            </a:r>
            <a:endParaRPr lang="en-AU" sz="3200" dirty="0"/>
          </a:p>
        </p:txBody>
      </p:sp>
      <p:sp>
        <p:nvSpPr>
          <p:cNvPr id="10" name="Title 1"/>
          <p:cNvSpPr txBox="1">
            <a:spLocks/>
          </p:cNvSpPr>
          <p:nvPr/>
        </p:nvSpPr>
        <p:spPr>
          <a:xfrm>
            <a:off x="438150" y="3223067"/>
            <a:ext cx="9753600" cy="320630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200" dirty="0" smtClean="0"/>
              <a:t/>
            </a:r>
            <a:br>
              <a:rPr lang="en-AU" sz="3200" dirty="0" smtClean="0"/>
            </a:br>
            <a:endParaRPr lang="en-AU" sz="3200" dirty="0"/>
          </a:p>
        </p:txBody>
      </p:sp>
      <p:graphicFrame>
        <p:nvGraphicFramePr>
          <p:cNvPr id="11" name="Table 10"/>
          <p:cNvGraphicFramePr>
            <a:graphicFrameLocks noGrp="1"/>
          </p:cNvGraphicFramePr>
          <p:nvPr>
            <p:extLst>
              <p:ext uri="{D42A27DB-BD31-4B8C-83A1-F6EECF244321}">
                <p14:modId xmlns:p14="http://schemas.microsoft.com/office/powerpoint/2010/main" val="1293420078"/>
              </p:ext>
            </p:extLst>
          </p:nvPr>
        </p:nvGraphicFramePr>
        <p:xfrm>
          <a:off x="9328245" y="279779"/>
          <a:ext cx="2605964" cy="1005840"/>
        </p:xfrm>
        <a:graphic>
          <a:graphicData uri="http://schemas.openxmlformats.org/drawingml/2006/table">
            <a:tbl>
              <a:tblPr firstRow="1" bandRow="1">
                <a:tableStyleId>{21E4AEA4-8DFA-4A89-87EB-49C32662AFE0}</a:tableStyleId>
              </a:tblPr>
              <a:tblGrid>
                <a:gridCol w="2605964"/>
              </a:tblGrid>
              <a:tr h="353527">
                <a:tc>
                  <a:txBody>
                    <a:bodyPr/>
                    <a:lstStyle/>
                    <a:p>
                      <a:r>
                        <a:rPr lang="en-AU" dirty="0" smtClean="0"/>
                        <a:t>CFU</a:t>
                      </a:r>
                      <a:endParaRPr lang="en-AU" dirty="0"/>
                    </a:p>
                  </a:txBody>
                  <a:tcPr>
                    <a:solidFill>
                      <a:schemeClr val="accent4"/>
                    </a:solidFill>
                  </a:tcPr>
                </a:tc>
              </a:tr>
              <a:tr h="370840">
                <a:tc>
                  <a:txBody>
                    <a:bodyPr/>
                    <a:lstStyle/>
                    <a:p>
                      <a:r>
                        <a:rPr lang="en-AU" dirty="0" smtClean="0"/>
                        <a:t>How many parts is</a:t>
                      </a:r>
                      <a:r>
                        <a:rPr lang="en-AU" baseline="0" dirty="0" smtClean="0"/>
                        <a:t> our discussion going to have</a:t>
                      </a:r>
                      <a:r>
                        <a:rPr lang="en-AU" dirty="0" smtClean="0"/>
                        <a:t>?</a:t>
                      </a:r>
                    </a:p>
                  </a:txBody>
                  <a:tcPr>
                    <a:solidFill>
                      <a:schemeClr val="accent4">
                        <a:lumMod val="40000"/>
                        <a:lumOff val="60000"/>
                        <a:alpha val="50000"/>
                      </a:schemeClr>
                    </a:solidFill>
                  </a:tcPr>
                </a:tc>
              </a:tr>
            </a:tbl>
          </a:graphicData>
        </a:graphic>
      </p:graphicFrame>
      <p:sp>
        <p:nvSpPr>
          <p:cNvPr id="13" name="Title 1"/>
          <p:cNvSpPr txBox="1">
            <a:spLocks/>
          </p:cNvSpPr>
          <p:nvPr/>
        </p:nvSpPr>
        <p:spPr>
          <a:xfrm>
            <a:off x="260730" y="3223067"/>
            <a:ext cx="8924214" cy="97472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Think, pair share:  How do you read a measuring cylinder, thermometer or beaker?</a:t>
            </a:r>
          </a:p>
        </p:txBody>
      </p:sp>
      <p:sp>
        <p:nvSpPr>
          <p:cNvPr id="3" name="TextBox 2"/>
          <p:cNvSpPr txBox="1"/>
          <p:nvPr/>
        </p:nvSpPr>
        <p:spPr>
          <a:xfrm>
            <a:off x="260730" y="872613"/>
            <a:ext cx="8924214" cy="954107"/>
          </a:xfrm>
          <a:prstGeom prst="rect">
            <a:avLst/>
          </a:prstGeom>
          <a:noFill/>
        </p:spPr>
        <p:txBody>
          <a:bodyPr wrap="square" rtlCol="0">
            <a:spAutoFit/>
          </a:bodyPr>
          <a:lstStyle/>
          <a:p>
            <a:pPr marL="514350" indent="-514350">
              <a:buFont typeface="+mj-lt"/>
              <a:buAutoNum type="arabicPeriod"/>
            </a:pPr>
            <a:r>
              <a:rPr lang="en-AU" sz="2800" dirty="0" smtClean="0"/>
              <a:t>Write a three part discussion for an experiment</a:t>
            </a:r>
          </a:p>
          <a:p>
            <a:pPr marL="514350" indent="-514350">
              <a:buFont typeface="+mj-lt"/>
              <a:buAutoNum type="arabicPeriod"/>
            </a:pPr>
            <a:r>
              <a:rPr lang="en-AU" sz="2800" dirty="0" smtClean="0"/>
              <a:t>Write a conclusion for an experiment</a:t>
            </a:r>
            <a:endParaRPr lang="en-AU" sz="2800" dirty="0"/>
          </a:p>
        </p:txBody>
      </p:sp>
      <p:pic>
        <p:nvPicPr>
          <p:cNvPr id="12" name="Picture 2" descr="http://ak8.picdn.net/shutterstock/videos/26014478/thumb/1.jpg">
            <a:extLst>
              <a:ext uri="{FF2B5EF4-FFF2-40B4-BE49-F238E27FC236}">
                <a16:creationId xmlns:a16="http://schemas.microsoft.com/office/drawing/2014/main" xmlns="" id="{97F2D6ED-E80F-42E0-B82D-0B12E00A29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278" r="15089"/>
          <a:stretch/>
        </p:blipFill>
        <p:spPr bwMode="auto">
          <a:xfrm>
            <a:off x="8970837" y="2766604"/>
            <a:ext cx="2963372" cy="3826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046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402309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Development</a:t>
            </a:r>
            <a:endParaRPr lang="en-AU" sz="3200" dirty="0"/>
          </a:p>
        </p:txBody>
      </p:sp>
      <p:sp>
        <p:nvSpPr>
          <p:cNvPr id="5" name="Title 1"/>
          <p:cNvSpPr txBox="1">
            <a:spLocks/>
          </p:cNvSpPr>
          <p:nvPr/>
        </p:nvSpPr>
        <p:spPr>
          <a:xfrm>
            <a:off x="0" y="732804"/>
            <a:ext cx="8924214" cy="130465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Scientists need to analyse their experiments, to make sure they are fair and reliable.</a:t>
            </a:r>
          </a:p>
          <a:p>
            <a:r>
              <a:rPr lang="en-AU" sz="2800" dirty="0" smtClean="0">
                <a:latin typeface="+mn-lt"/>
              </a:rPr>
              <a:t>Scientists write a discussion to explain their analysis.</a:t>
            </a:r>
          </a:p>
        </p:txBody>
      </p:sp>
      <p:graphicFrame>
        <p:nvGraphicFramePr>
          <p:cNvPr id="7" name="Table 6"/>
          <p:cNvGraphicFramePr>
            <a:graphicFrameLocks noGrp="1"/>
          </p:cNvGraphicFramePr>
          <p:nvPr>
            <p:extLst>
              <p:ext uri="{D42A27DB-BD31-4B8C-83A1-F6EECF244321}">
                <p14:modId xmlns:p14="http://schemas.microsoft.com/office/powerpoint/2010/main" val="4222682017"/>
              </p:ext>
            </p:extLst>
          </p:nvPr>
        </p:nvGraphicFramePr>
        <p:xfrm>
          <a:off x="9239535" y="467277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417460553"/>
              </p:ext>
            </p:extLst>
          </p:nvPr>
        </p:nvGraphicFramePr>
        <p:xfrm>
          <a:off x="9191769" y="279779"/>
          <a:ext cx="2742440" cy="1005840"/>
        </p:xfrm>
        <a:graphic>
          <a:graphicData uri="http://schemas.openxmlformats.org/drawingml/2006/table">
            <a:tbl>
              <a:tblPr firstRow="1" bandRow="1">
                <a:tableStyleId>{21E4AEA4-8DFA-4A89-87EB-49C32662AFE0}</a:tableStyleId>
              </a:tblPr>
              <a:tblGrid>
                <a:gridCol w="2742440"/>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Why do scientists need to analyse their experiments</a:t>
                      </a:r>
                      <a:r>
                        <a:rPr lang="en-AU" baseline="0" dirty="0" smtClean="0"/>
                        <a:t>?</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267554" y="2415062"/>
            <a:ext cx="9200739" cy="31474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smtClean="0">
                <a:latin typeface="+mn-lt"/>
              </a:rPr>
              <a:t>A discussion in a science report includes:</a:t>
            </a:r>
          </a:p>
          <a:p>
            <a:pPr marL="514350" indent="-514350">
              <a:buFont typeface="+mj-lt"/>
              <a:buAutoNum type="arabicPeriod"/>
            </a:pPr>
            <a:r>
              <a:rPr lang="en-AU" sz="2800" dirty="0" smtClean="0">
                <a:latin typeface="+mn-lt"/>
              </a:rPr>
              <a:t>Looking back at the hypothesis</a:t>
            </a:r>
          </a:p>
          <a:p>
            <a:pPr marL="514350" indent="-514350">
              <a:buFont typeface="+mj-lt"/>
              <a:buAutoNum type="arabicPeriod"/>
            </a:pPr>
            <a:r>
              <a:rPr lang="en-AU" sz="2800" dirty="0" smtClean="0">
                <a:latin typeface="+mn-lt"/>
              </a:rPr>
              <a:t>Identifying errors that affect the reliability of the experiment</a:t>
            </a:r>
          </a:p>
          <a:p>
            <a:pPr marL="514350" indent="-514350">
              <a:buFont typeface="+mj-lt"/>
              <a:buAutoNum type="arabicPeriod"/>
            </a:pPr>
            <a:r>
              <a:rPr lang="en-AU" sz="2800" dirty="0" smtClean="0">
                <a:latin typeface="+mn-lt"/>
              </a:rPr>
              <a:t>Identifying improvements that can be made to the experiment</a:t>
            </a:r>
          </a:p>
          <a:p>
            <a:endParaRPr lang="en-AU" sz="2800" dirty="0" smtClean="0">
              <a:latin typeface="+mn-lt"/>
            </a:endParaRPr>
          </a:p>
        </p:txBody>
      </p:sp>
      <p:cxnSp>
        <p:nvCxnSpPr>
          <p:cNvPr id="12" name="Straight Connector 11"/>
          <p:cNvCxnSpPr/>
          <p:nvPr/>
        </p:nvCxnSpPr>
        <p:spPr>
          <a:xfrm>
            <a:off x="0" y="1958463"/>
            <a:ext cx="9123528"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671097586"/>
              </p:ext>
            </p:extLst>
          </p:nvPr>
        </p:nvGraphicFramePr>
        <p:xfrm>
          <a:off x="9191769" y="1461884"/>
          <a:ext cx="2742440" cy="128016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one thing a discussion</a:t>
                      </a:r>
                      <a:r>
                        <a:rPr lang="en-AU" baseline="0" dirty="0" smtClean="0"/>
                        <a:t> must include.</a:t>
                      </a:r>
                      <a:endParaRPr lang="en-AU" dirty="0" smtClean="0"/>
                    </a:p>
                  </a:txBody>
                  <a:tcPr>
                    <a:solidFill>
                      <a:schemeClr val="accent4">
                        <a:lumMod val="40000"/>
                        <a:lumOff val="60000"/>
                        <a:alpha val="5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37964314"/>
              </p:ext>
            </p:extLst>
          </p:nvPr>
        </p:nvGraphicFramePr>
        <p:xfrm>
          <a:off x="9191769" y="2917351"/>
          <a:ext cx="2742440" cy="736600"/>
        </p:xfrm>
        <a:graphic>
          <a:graphicData uri="http://schemas.openxmlformats.org/drawingml/2006/table">
            <a:tbl>
              <a:tblPr firstRow="1" bandRow="1">
                <a:tableStyleId>{21E4AEA4-8DFA-4A89-87EB-49C32662AFE0}</a:tableStyleId>
              </a:tblPr>
              <a:tblGrid>
                <a:gridCol w="2742440"/>
              </a:tblGrid>
              <a:tr h="0">
                <a:tc>
                  <a:txBody>
                    <a:bodyPr/>
                    <a:lstStyle/>
                    <a:p>
                      <a:r>
                        <a:rPr lang="en-AU" dirty="0" smtClean="0"/>
                        <a:t>CFU 3</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What is an error?</a:t>
                      </a:r>
                    </a:p>
                  </a:txBody>
                  <a:tcPr>
                    <a:solidFill>
                      <a:schemeClr val="accent4">
                        <a:lumMod val="40000"/>
                        <a:lumOff val="60000"/>
                        <a:alpha val="50000"/>
                      </a:schemeClr>
                    </a:solidFill>
                  </a:tcPr>
                </a:tc>
              </a:tr>
            </a:tbl>
          </a:graphicData>
        </a:graphic>
      </p:graphicFrame>
    </p:spTree>
    <p:extLst>
      <p:ext uri="{BB962C8B-B14F-4D97-AF65-F5344CB8AC3E}">
        <p14:creationId xmlns:p14="http://schemas.microsoft.com/office/powerpoint/2010/main" val="2438728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048153404"/>
              </p:ext>
            </p:extLst>
          </p:nvPr>
        </p:nvGraphicFramePr>
        <p:xfrm>
          <a:off x="9079900" y="3095183"/>
          <a:ext cx="2988677" cy="100584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first paragraph of a discussion include?</a:t>
                      </a:r>
                      <a:endParaRPr lang="en-AU" dirty="0" smtClean="0"/>
                    </a:p>
                  </a:txBody>
                  <a:tcPr>
                    <a:solidFill>
                      <a:schemeClr val="accent4">
                        <a:lumMod val="40000"/>
                        <a:lumOff val="60000"/>
                        <a:alpha val="50000"/>
                      </a:schemeClr>
                    </a:solidFill>
                  </a:tcPr>
                </a:tc>
              </a:tr>
            </a:tbl>
          </a:graphicData>
        </a:graphic>
      </p:graphicFrame>
      <p:sp>
        <p:nvSpPr>
          <p:cNvPr id="10" name="Title 1"/>
          <p:cNvSpPr txBox="1">
            <a:spLocks/>
          </p:cNvSpPr>
          <p:nvPr/>
        </p:nvSpPr>
        <p:spPr>
          <a:xfrm>
            <a:off x="0" y="1958463"/>
            <a:ext cx="8630969"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Copper heats at a faster than tin</a:t>
            </a:r>
          </a:p>
          <a:p>
            <a:endParaRPr lang="en-AU" sz="2800" b="1" dirty="0"/>
          </a:p>
          <a:p>
            <a:r>
              <a:rPr lang="en-AU" sz="2800" dirty="0" smtClean="0"/>
              <a:t>His paragraph might be:</a:t>
            </a:r>
          </a:p>
          <a:p>
            <a:r>
              <a:rPr lang="en-AU" sz="2800" b="1" dirty="0" smtClean="0"/>
              <a:t>The hypothesis was not supported by the results.  After 10 minutes of heating, the copper reached a temperature of 55°C but the tin reached 72°C.  This shows that tin heats faster than copper.</a:t>
            </a:r>
          </a:p>
          <a:p>
            <a:endParaRPr lang="en-AU" sz="2800" b="1" dirty="0"/>
          </a:p>
        </p:txBody>
      </p:sp>
      <p:graphicFrame>
        <p:nvGraphicFramePr>
          <p:cNvPr id="14" name="Table 13"/>
          <p:cNvGraphicFramePr>
            <a:graphicFrameLocks noGrp="1"/>
          </p:cNvGraphicFramePr>
          <p:nvPr>
            <p:extLst>
              <p:ext uri="{D42A27DB-BD31-4B8C-83A1-F6EECF244321}">
                <p14:modId xmlns:p14="http://schemas.microsoft.com/office/powerpoint/2010/main" val="373709910"/>
              </p:ext>
            </p:extLst>
          </p:nvPr>
        </p:nvGraphicFramePr>
        <p:xfrm>
          <a:off x="8393619" y="14128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903025665"/>
              </p:ext>
            </p:extLst>
          </p:nvPr>
        </p:nvGraphicFramePr>
        <p:xfrm>
          <a:off x="9079899" y="4249316"/>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162094"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35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Guided Practice/Skill Development</a:t>
            </a:r>
            <a:endParaRPr lang="en-AU" sz="3200" dirty="0"/>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1: Looking back at the hypothesis</a:t>
            </a:r>
          </a:p>
          <a:p>
            <a:pPr marL="457200" indent="-457200">
              <a:buFont typeface="Arial" panose="020B0604020202020204" pitchFamily="34" charset="0"/>
              <a:buChar char="•"/>
            </a:pPr>
            <a:r>
              <a:rPr lang="en-AU" sz="2800" dirty="0">
                <a:latin typeface="+mn-lt"/>
              </a:rPr>
              <a:t>State whether the hypothesis was supported or </a:t>
            </a:r>
            <a:r>
              <a:rPr lang="en-AU" sz="2800" dirty="0" smtClean="0">
                <a:latin typeface="+mn-lt"/>
              </a:rPr>
              <a:t>not</a:t>
            </a:r>
            <a:endParaRPr lang="en-AU" sz="2800" dirty="0">
              <a:latin typeface="+mn-lt"/>
            </a:endParaRPr>
          </a:p>
          <a:p>
            <a:pPr marL="457200" indent="-457200">
              <a:buFont typeface="Arial" panose="020B0604020202020204" pitchFamily="34" charset="0"/>
              <a:buChar char="•"/>
            </a:pPr>
            <a:r>
              <a:rPr lang="en-AU" sz="2800" dirty="0">
                <a:latin typeface="+mn-lt"/>
              </a:rPr>
              <a:t>Explain your choice using examples from your data</a:t>
            </a:r>
          </a:p>
        </p:txBody>
      </p:sp>
      <p:graphicFrame>
        <p:nvGraphicFramePr>
          <p:cNvPr id="7" name="Table 6"/>
          <p:cNvGraphicFramePr>
            <a:graphicFrameLocks noGrp="1"/>
          </p:cNvGraphicFramePr>
          <p:nvPr>
            <p:extLst>
              <p:ext uri="{D42A27DB-BD31-4B8C-83A1-F6EECF244321}">
                <p14:modId xmlns:p14="http://schemas.microsoft.com/office/powerpoint/2010/main" val="1912520168"/>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40398305"/>
              </p:ext>
            </p:extLst>
          </p:nvPr>
        </p:nvGraphicFramePr>
        <p:xfrm>
          <a:off x="9079900" y="3095183"/>
          <a:ext cx="2988677" cy="1280160"/>
        </p:xfrm>
        <a:graphic>
          <a:graphicData uri="http://schemas.openxmlformats.org/drawingml/2006/table">
            <a:tbl>
              <a:tblPr firstRow="1" bandRow="1">
                <a:tableStyleId>{21E4AEA4-8DFA-4A89-87EB-49C32662AFE0}</a:tableStyleId>
              </a:tblPr>
              <a:tblGrid>
                <a:gridCol w="2988677"/>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if the hypothesis was supported or not</a:t>
                      </a:r>
                      <a:r>
                        <a:rPr lang="en-AU" baseline="0" dirty="0" smtClean="0"/>
                        <a:t>.  How do you know?</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7766"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321025760"/>
              </p:ext>
            </p:extLst>
          </p:nvPr>
        </p:nvGraphicFramePr>
        <p:xfrm>
          <a:off x="8112998" y="62016"/>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16" name="Title 1"/>
          <p:cNvSpPr txBox="1">
            <a:spLocks/>
          </p:cNvSpPr>
          <p:nvPr/>
        </p:nvSpPr>
        <p:spPr>
          <a:xfrm>
            <a:off x="0" y="1958463"/>
            <a:ext cx="7507914"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A student had the hypothesis:</a:t>
            </a:r>
          </a:p>
          <a:p>
            <a:r>
              <a:rPr lang="en-AU" sz="2800" b="1" dirty="0" smtClean="0"/>
              <a:t>Dark colours heat faster than light colours</a:t>
            </a:r>
          </a:p>
          <a:p>
            <a:endParaRPr lang="en-AU" sz="2800" b="1" dirty="0" smtClean="0"/>
          </a:p>
          <a:p>
            <a:r>
              <a:rPr lang="en-AU" sz="2800" dirty="0" smtClean="0"/>
              <a:t>On your whiteboard, write a statement about the hypothesis.  </a:t>
            </a:r>
            <a:r>
              <a:rPr lang="en-AU" sz="2800" dirty="0"/>
              <a:t>E</a:t>
            </a:r>
            <a:r>
              <a:rPr lang="en-AU" sz="2800" dirty="0" smtClean="0"/>
              <a:t>xplain your statement using examples</a:t>
            </a:r>
            <a:r>
              <a:rPr lang="en-AU" sz="2800" dirty="0"/>
              <a:t> </a:t>
            </a:r>
            <a:r>
              <a:rPr lang="en-AU" sz="2800" dirty="0" smtClean="0"/>
              <a:t>from the data.</a:t>
            </a:r>
          </a:p>
          <a:p>
            <a:endParaRPr lang="en-AU" sz="2800" b="1" dirty="0"/>
          </a:p>
        </p:txBody>
      </p:sp>
    </p:spTree>
    <p:extLst>
      <p:ext uri="{BB962C8B-B14F-4D97-AF65-F5344CB8AC3E}">
        <p14:creationId xmlns:p14="http://schemas.microsoft.com/office/powerpoint/2010/main" val="238488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37074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copper was heated with a yellow flame for part of the experiment.</a:t>
            </a:r>
          </a:p>
          <a:p>
            <a:endParaRPr lang="en-AU" sz="2800" b="1" dirty="0"/>
          </a:p>
          <a:p>
            <a:r>
              <a:rPr lang="en-AU" sz="2800" dirty="0" smtClean="0"/>
              <a:t>His paragraph might be:</a:t>
            </a:r>
          </a:p>
          <a:p>
            <a:r>
              <a:rPr lang="en-AU" sz="2800" b="1" dirty="0" smtClean="0"/>
              <a:t>A source of error was that the </a:t>
            </a:r>
            <a:r>
              <a:rPr lang="en-AU" sz="2800" b="1" dirty="0"/>
              <a:t>copper was </a:t>
            </a:r>
            <a:r>
              <a:rPr lang="en-AU" sz="2800" b="1" dirty="0" smtClean="0"/>
              <a:t>not heated with a blue flame for the entire experiment.  This means that both metals were not receiving the same amount of heat because the yellow flame is cooler than the blue.  The temperature increase of the copper would be lower than it should be.</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4114424702"/>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370749"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358027894"/>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second paragraph of a discussion include?</a:t>
                      </a:r>
                      <a:endParaRPr lang="en-AU" dirty="0" smtClean="0"/>
                    </a:p>
                  </a:txBody>
                  <a:tcPr>
                    <a:solidFill>
                      <a:schemeClr val="accent4">
                        <a:lumMod val="40000"/>
                        <a:lumOff val="60000"/>
                        <a:alpha val="5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933806953"/>
              </p:ext>
            </p:extLst>
          </p:nvPr>
        </p:nvGraphicFramePr>
        <p:xfrm>
          <a:off x="8468914" y="175909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09685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4"/>
            <a:ext cx="9511140" cy="1272110"/>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a:t>
            </a:r>
            <a:r>
              <a:rPr lang="en-AU" sz="2800" dirty="0" smtClean="0">
                <a:latin typeface="+mn-lt"/>
              </a:rPr>
              <a:t>2: Identifying errors</a:t>
            </a:r>
            <a:endParaRPr lang="en-AU" sz="2800" dirty="0">
              <a:latin typeface="+mn-lt"/>
            </a:endParaRPr>
          </a:p>
          <a:p>
            <a:pPr marL="457200" indent="-457200">
              <a:buFont typeface="Arial" panose="020B0604020202020204" pitchFamily="34" charset="0"/>
              <a:buChar char="•"/>
            </a:pPr>
            <a:r>
              <a:rPr lang="en-AU" sz="2800" dirty="0" smtClean="0">
                <a:latin typeface="+mn-lt"/>
              </a:rPr>
              <a:t>Identify an error that would affect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error would affect the results</a:t>
            </a:r>
            <a:endParaRPr lang="en-AU" sz="2800" dirty="0">
              <a:latin typeface="+mn-lt"/>
            </a:endParaRPr>
          </a:p>
        </p:txBody>
      </p:sp>
      <p:sp>
        <p:nvSpPr>
          <p:cNvPr id="10" name="Title 1"/>
          <p:cNvSpPr txBox="1">
            <a:spLocks/>
          </p:cNvSpPr>
          <p:nvPr/>
        </p:nvSpPr>
        <p:spPr>
          <a:xfrm>
            <a:off x="0" y="1958462"/>
            <a:ext cx="8370749" cy="481669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error the student identified is:</a:t>
            </a:r>
          </a:p>
          <a:p>
            <a:r>
              <a:rPr lang="en-AU" sz="2800" b="1" dirty="0" smtClean="0"/>
              <a:t>The piece of black card was larger than the white card.</a:t>
            </a:r>
          </a:p>
          <a:p>
            <a:endParaRPr lang="en-AU" sz="2800" b="1" dirty="0"/>
          </a:p>
          <a:p>
            <a:r>
              <a:rPr lang="en-AU" sz="2800" dirty="0" smtClean="0"/>
              <a:t>On your whiteboard, write a paragraph explaining the student’s error.</a:t>
            </a:r>
          </a:p>
        </p:txBody>
      </p:sp>
      <p:graphicFrame>
        <p:nvGraphicFramePr>
          <p:cNvPr id="15" name="Table 14"/>
          <p:cNvGraphicFramePr>
            <a:graphicFrameLocks noGrp="1"/>
          </p:cNvGraphicFramePr>
          <p:nvPr>
            <p:extLst>
              <p:ext uri="{D42A27DB-BD31-4B8C-83A1-F6EECF244321}">
                <p14:modId xmlns:p14="http://schemas.microsoft.com/office/powerpoint/2010/main" val="2051160776"/>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error might affect the results of this</a:t>
                      </a:r>
                      <a:r>
                        <a:rPr lang="en-AU" baseline="0" dirty="0" smtClean="0"/>
                        <a:t>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563618552"/>
              </p:ext>
            </p:extLst>
          </p:nvPr>
        </p:nvGraphicFramePr>
        <p:xfrm>
          <a:off x="9421668" y="5677769"/>
          <a:ext cx="2646908" cy="1010920"/>
        </p:xfrm>
        <a:graphic>
          <a:graphicData uri="http://schemas.openxmlformats.org/drawingml/2006/table">
            <a:tbl>
              <a:tblPr firstRow="1" bandRow="1">
                <a:tableStyleId>{F5AB1C69-6EDB-4FF4-983F-18BD219EF322}</a:tableStyleId>
              </a:tblPr>
              <a:tblGrid>
                <a:gridCol w="2646908"/>
              </a:tblGrid>
              <a:tr h="370840">
                <a:tc>
                  <a:txBody>
                    <a:bodyPr/>
                    <a:lstStyle/>
                    <a:p>
                      <a:r>
                        <a:rPr lang="en-AU" dirty="0" smtClean="0"/>
                        <a:t>Vocabulary</a:t>
                      </a:r>
                      <a:endParaRPr lang="en-AU" dirty="0"/>
                    </a:p>
                  </a:txBody>
                  <a:tcPr/>
                </a:tc>
              </a:tr>
              <a:tr h="370840">
                <a:tc>
                  <a:txBody>
                    <a:bodyPr/>
                    <a:lstStyle/>
                    <a:p>
                      <a:r>
                        <a:rPr lang="en-AU" dirty="0" smtClean="0"/>
                        <a:t>Error:</a:t>
                      </a:r>
                      <a:r>
                        <a:rPr lang="en-AU" baseline="0" dirty="0" smtClean="0"/>
                        <a:t> an inconsistency in measurement</a:t>
                      </a:r>
                      <a:endParaRPr lang="en-AU" dirty="0" smtClean="0"/>
                    </a:p>
                  </a:txBody>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1875488635"/>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376660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1" y="1958463"/>
            <a:ext cx="8468915" cy="413991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a:t>
            </a:r>
          </a:p>
          <a:p>
            <a:r>
              <a:rPr lang="en-AU" sz="2800" b="1" dirty="0" smtClean="0"/>
              <a:t>The metals could be heated in an oven or on a hot plate</a:t>
            </a:r>
          </a:p>
          <a:p>
            <a:endParaRPr lang="en-AU" sz="2800" b="1" dirty="0" smtClean="0"/>
          </a:p>
          <a:p>
            <a:r>
              <a:rPr lang="en-AU" sz="2800" dirty="0" smtClean="0"/>
              <a:t>His paragraph might be:</a:t>
            </a:r>
          </a:p>
          <a:p>
            <a:r>
              <a:rPr lang="en-AU" sz="2800" b="1" dirty="0" smtClean="0"/>
              <a:t>An improvement that would make this experiment more reliable is to heat the metals in an oven or on a hot plate.  This would make the results more reliable because the metals can be heated at the same time and would receive the same amount of heat.</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2695741901"/>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2</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35384048"/>
              </p:ext>
            </p:extLst>
          </p:nvPr>
        </p:nvGraphicFramePr>
        <p:xfrm>
          <a:off x="6112367" y="143628"/>
          <a:ext cx="3324772" cy="1005840"/>
        </p:xfrm>
        <a:graphic>
          <a:graphicData uri="http://schemas.openxmlformats.org/drawingml/2006/table">
            <a:tbl>
              <a:tblPr firstRow="1" bandRow="1">
                <a:tableStyleId>{21E4AEA4-8DFA-4A89-87EB-49C32662AFE0}</a:tableStyleId>
              </a:tblPr>
              <a:tblGrid>
                <a:gridCol w="332477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baseline="0" dirty="0" smtClean="0"/>
                        <a:t>What does the third paragraph of a discussion include?</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2884241233"/>
              </p:ext>
            </p:extLst>
          </p:nvPr>
        </p:nvGraphicFramePr>
        <p:xfrm>
          <a:off x="8468914" y="1759098"/>
          <a:ext cx="3674958" cy="2865120"/>
        </p:xfrm>
        <a:graphic>
          <a:graphicData uri="http://schemas.openxmlformats.org/drawingml/2006/table">
            <a:tbl>
              <a:tblPr firstRow="1" bandRow="1">
                <a:tableStyleId>{5C22544A-7EE6-4342-B048-85BDC9FD1C3A}</a:tableStyleId>
              </a:tblPr>
              <a:tblGrid>
                <a:gridCol w="701286">
                  <a:extLst>
                    <a:ext uri="{9D8B030D-6E8A-4147-A177-3AD203B41FA5}">
                      <a16:colId xmlns:a16="http://schemas.microsoft.com/office/drawing/2014/main" xmlns="" val="20000"/>
                    </a:ext>
                  </a:extLst>
                </a:gridCol>
                <a:gridCol w="1411490">
                  <a:extLst>
                    <a:ext uri="{9D8B030D-6E8A-4147-A177-3AD203B41FA5}">
                      <a16:colId xmlns:a16="http://schemas.microsoft.com/office/drawing/2014/main" xmlns="" val="20001"/>
                    </a:ext>
                  </a:extLst>
                </a:gridCol>
                <a:gridCol w="1562182">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Tin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Copper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72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1124156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48208"/>
            <a:ext cx="608642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Guided Practice/Skill Development</a:t>
            </a:r>
          </a:p>
        </p:txBody>
      </p:sp>
      <p:sp>
        <p:nvSpPr>
          <p:cNvPr id="5" name="Title 1"/>
          <p:cNvSpPr txBox="1">
            <a:spLocks/>
          </p:cNvSpPr>
          <p:nvPr/>
        </p:nvSpPr>
        <p:spPr>
          <a:xfrm>
            <a:off x="0" y="732983"/>
            <a:ext cx="9200738" cy="134598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2800" dirty="0">
                <a:latin typeface="+mn-lt"/>
              </a:rPr>
              <a:t>Paragraph 3</a:t>
            </a:r>
            <a:r>
              <a:rPr lang="en-AU" sz="2800" dirty="0" smtClean="0">
                <a:latin typeface="+mn-lt"/>
              </a:rPr>
              <a:t>: Identifying improvements</a:t>
            </a:r>
            <a:endParaRPr lang="en-AU" sz="2800" dirty="0">
              <a:latin typeface="+mn-lt"/>
            </a:endParaRPr>
          </a:p>
          <a:p>
            <a:pPr marL="457200" indent="-457200">
              <a:buFont typeface="Arial" panose="020B0604020202020204" pitchFamily="34" charset="0"/>
              <a:buChar char="•"/>
            </a:pPr>
            <a:r>
              <a:rPr lang="en-AU" sz="2800" dirty="0" smtClean="0">
                <a:latin typeface="+mn-lt"/>
              </a:rPr>
              <a:t>Identify a way to improve the reliability of the results</a:t>
            </a:r>
            <a:endParaRPr lang="en-AU" sz="2800" dirty="0">
              <a:latin typeface="+mn-lt"/>
            </a:endParaRPr>
          </a:p>
          <a:p>
            <a:pPr marL="457200" indent="-457200">
              <a:buFont typeface="Arial" panose="020B0604020202020204" pitchFamily="34" charset="0"/>
              <a:buChar char="•"/>
            </a:pPr>
            <a:r>
              <a:rPr lang="en-AU" sz="2800" dirty="0" smtClean="0">
                <a:latin typeface="+mn-lt"/>
              </a:rPr>
              <a:t>Explain how the reliability would be improved</a:t>
            </a:r>
            <a:endParaRPr lang="en-AU" sz="2800" dirty="0">
              <a:latin typeface="+mn-lt"/>
            </a:endParaRPr>
          </a:p>
        </p:txBody>
      </p:sp>
      <p:sp>
        <p:nvSpPr>
          <p:cNvPr id="10" name="Title 1"/>
          <p:cNvSpPr txBox="1">
            <a:spLocks/>
          </p:cNvSpPr>
          <p:nvPr/>
        </p:nvSpPr>
        <p:spPr>
          <a:xfrm>
            <a:off x="-1" y="1958463"/>
            <a:ext cx="8468915" cy="42889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AU" sz="2800" dirty="0" smtClean="0"/>
          </a:p>
          <a:p>
            <a:r>
              <a:rPr lang="en-AU" sz="2800" dirty="0" smtClean="0"/>
              <a:t>The improvement the student identified is to:</a:t>
            </a:r>
          </a:p>
          <a:p>
            <a:r>
              <a:rPr lang="en-AU" sz="2800" b="1" dirty="0" smtClean="0"/>
              <a:t>Measure and cut a 10cm x </a:t>
            </a:r>
            <a:r>
              <a:rPr lang="en-AU" sz="2800" b="1" dirty="0"/>
              <a:t>1</a:t>
            </a:r>
            <a:r>
              <a:rPr lang="en-AU" sz="2800" b="1" dirty="0" smtClean="0"/>
              <a:t>0cm square of each colour card</a:t>
            </a:r>
          </a:p>
          <a:p>
            <a:endParaRPr lang="en-AU" sz="2800" b="1" dirty="0" smtClean="0"/>
          </a:p>
          <a:p>
            <a:r>
              <a:rPr lang="en-AU" sz="2800" dirty="0"/>
              <a:t>On your whiteboard, write a paragraph explaining the student’s </a:t>
            </a:r>
            <a:r>
              <a:rPr lang="en-AU" sz="2800" dirty="0" smtClean="0"/>
              <a:t>improvement.</a:t>
            </a:r>
            <a:endParaRPr lang="en-AU" sz="2800" b="1" dirty="0"/>
          </a:p>
        </p:txBody>
      </p:sp>
      <p:graphicFrame>
        <p:nvGraphicFramePr>
          <p:cNvPr id="15" name="Table 14"/>
          <p:cNvGraphicFramePr>
            <a:graphicFrameLocks noGrp="1"/>
          </p:cNvGraphicFramePr>
          <p:nvPr>
            <p:extLst>
              <p:ext uri="{D42A27DB-BD31-4B8C-83A1-F6EECF244321}">
                <p14:modId xmlns:p14="http://schemas.microsoft.com/office/powerpoint/2010/main" val="2075480487"/>
              </p:ext>
            </p:extLst>
          </p:nvPr>
        </p:nvGraphicFramePr>
        <p:xfrm>
          <a:off x="9511140" y="123354"/>
          <a:ext cx="2632732" cy="1554480"/>
        </p:xfrm>
        <a:graphic>
          <a:graphicData uri="http://schemas.openxmlformats.org/drawingml/2006/table">
            <a:tbl>
              <a:tblPr firstRow="1" bandRow="1">
                <a:tableStyleId>{21E4AEA4-8DFA-4A89-87EB-49C32662AFE0}</a:tableStyleId>
              </a:tblPr>
              <a:tblGrid>
                <a:gridCol w="2632732"/>
              </a:tblGrid>
              <a:tr h="353527">
                <a:tc>
                  <a:txBody>
                    <a:bodyPr/>
                    <a:lstStyle/>
                    <a:p>
                      <a:r>
                        <a:rPr lang="en-AU" dirty="0" smtClean="0"/>
                        <a:t>CFU 1</a:t>
                      </a:r>
                      <a:endParaRPr lang="en-AU" dirty="0"/>
                    </a:p>
                  </a:txBody>
                  <a:tcPr>
                    <a:solidFill>
                      <a:schemeClr val="accent4"/>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Tell the person next to you how this might improve the</a:t>
                      </a:r>
                      <a:r>
                        <a:rPr lang="en-AU" baseline="0" dirty="0" smtClean="0"/>
                        <a:t> reliability of the experiment.</a:t>
                      </a:r>
                      <a:endParaRPr lang="en-AU" dirty="0" smtClean="0"/>
                    </a:p>
                  </a:txBody>
                  <a:tcPr>
                    <a:solidFill>
                      <a:schemeClr val="accent4">
                        <a:lumMod val="40000"/>
                        <a:lumOff val="60000"/>
                        <a:alpha val="50000"/>
                      </a:schemeClr>
                    </a:solidFill>
                  </a:tcPr>
                </a:tc>
              </a:tr>
            </a:tbl>
          </a:graphicData>
        </a:graphic>
      </p:graphicFrame>
      <p:cxnSp>
        <p:nvCxnSpPr>
          <p:cNvPr id="11" name="Straight Connector 10"/>
          <p:cNvCxnSpPr/>
          <p:nvPr/>
        </p:nvCxnSpPr>
        <p:spPr>
          <a:xfrm>
            <a:off x="0" y="1958463"/>
            <a:ext cx="805163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2864920457"/>
              </p:ext>
            </p:extLst>
          </p:nvPr>
        </p:nvGraphicFramePr>
        <p:xfrm>
          <a:off x="8111872" y="1738824"/>
          <a:ext cx="4032000" cy="286512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xmlns="" val="20000"/>
                    </a:ext>
                  </a:extLst>
                </a:gridCol>
                <a:gridCol w="1656000">
                  <a:extLst>
                    <a:ext uri="{9D8B030D-6E8A-4147-A177-3AD203B41FA5}">
                      <a16:colId xmlns:a16="http://schemas.microsoft.com/office/drawing/2014/main" xmlns="" val="20001"/>
                    </a:ext>
                  </a:extLst>
                </a:gridCol>
                <a:gridCol w="1656000">
                  <a:extLst>
                    <a:ext uri="{9D8B030D-6E8A-4147-A177-3AD203B41FA5}">
                      <a16:colId xmlns:a16="http://schemas.microsoft.com/office/drawing/2014/main" xmlns="" val="20002"/>
                    </a:ext>
                  </a:extLst>
                </a:gridCol>
              </a:tblGrid>
              <a:tr h="370840">
                <a:tc>
                  <a:txBody>
                    <a:bodyPr/>
                    <a:lstStyle/>
                    <a:p>
                      <a:pPr algn="ctr"/>
                      <a:r>
                        <a:rPr lang="en-AU" sz="1800" dirty="0">
                          <a:solidFill>
                            <a:schemeClr val="tx1"/>
                          </a:solidFill>
                        </a:rPr>
                        <a:t>Time (min)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black</a:t>
                      </a:r>
                      <a:r>
                        <a:rPr lang="en-AU" sz="1800" baseline="0" dirty="0" smtClean="0">
                          <a:solidFill>
                            <a:schemeClr val="tx1"/>
                          </a:solidFill>
                        </a:rPr>
                        <a:t> card</a:t>
                      </a:r>
                      <a:r>
                        <a:rPr lang="en-AU" sz="1800" dirty="0" smtClean="0">
                          <a:solidFill>
                            <a:schemeClr val="tx1"/>
                          </a:solidFill>
                        </a:rPr>
                        <a:t>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Temperature of white card (°</a:t>
                      </a:r>
                      <a:r>
                        <a:rPr lang="en-AU" sz="1800" dirty="0">
                          <a:solidFill>
                            <a:schemeClr val="tx1"/>
                          </a:solidFill>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370840">
                <a:tc>
                  <a:txBody>
                    <a:bodyPr/>
                    <a:lstStyle/>
                    <a:p>
                      <a:pPr algn="ctr"/>
                      <a:r>
                        <a:rPr lang="en-AU" sz="18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a:solidFill>
                            <a:schemeClr val="tx1"/>
                          </a:solidFill>
                        </a:rPr>
                        <a:t>1</a:t>
                      </a:r>
                      <a:r>
                        <a:rPr lang="en-AU" sz="1800" dirty="0" smtClean="0">
                          <a:solidFill>
                            <a:schemeClr val="tx1"/>
                          </a:solidFill>
                        </a:rPr>
                        <a:t>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70840">
                <a:tc>
                  <a:txBody>
                    <a:bodyPr/>
                    <a:lstStyle/>
                    <a:p>
                      <a:pPr algn="ctr"/>
                      <a:r>
                        <a:rPr lang="en-AU" sz="18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17</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370840">
                <a:tc>
                  <a:txBody>
                    <a:bodyPr/>
                    <a:lstStyle/>
                    <a:p>
                      <a:pPr algn="ctr"/>
                      <a:r>
                        <a:rPr lang="en-AU" sz="18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26</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21</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370840">
                <a:tc>
                  <a:txBody>
                    <a:bodyPr/>
                    <a:lstStyle/>
                    <a:p>
                      <a:pPr algn="ctr"/>
                      <a:r>
                        <a:rPr lang="en-AU" sz="1800" dirty="0">
                          <a:solidFill>
                            <a:schemeClr val="tx1"/>
                          </a:solidFill>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30</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23</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370840">
                <a:tc>
                  <a:txBody>
                    <a:bodyPr/>
                    <a:lstStyle/>
                    <a:p>
                      <a:pPr algn="ctr"/>
                      <a:r>
                        <a:rPr lang="en-AU" sz="1800" dirty="0">
                          <a:solidFill>
                            <a:schemeClr val="tx1"/>
                          </a:solidFill>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35</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24</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370840">
                <a:tc>
                  <a:txBody>
                    <a:bodyPr/>
                    <a:lstStyle/>
                    <a:p>
                      <a:pPr algn="ctr"/>
                      <a:r>
                        <a:rPr lang="en-AU" sz="1800"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42</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AU" sz="1800" dirty="0" smtClean="0">
                          <a:solidFill>
                            <a:schemeClr val="tx1"/>
                          </a:solidFill>
                        </a:rPr>
                        <a:t>28</a:t>
                      </a:r>
                      <a:endParaRPr lang="en-AU"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2290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10263</TotalTime>
  <Words>1434</Words>
  <Application>Microsoft Office PowerPoint</Application>
  <PresentationFormat>Widescreen</PresentationFormat>
  <Paragraphs>327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Writing a Discussion Year 7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janelle.lagrange@gmail.com</cp:lastModifiedBy>
  <cp:revision>95</cp:revision>
  <dcterms:created xsi:type="dcterms:W3CDTF">2017-01-28T08:32:28Z</dcterms:created>
  <dcterms:modified xsi:type="dcterms:W3CDTF">2019-03-31T07:24:21Z</dcterms:modified>
</cp:coreProperties>
</file>