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3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27/03/2018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Writing a Discussion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14803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How many parts is</a:t>
                      </a:r>
                      <a:r>
                        <a:rPr lang="en-AU" baseline="0" smtClean="0"/>
                        <a:t> our discussion going to have</a:t>
                      </a:r>
                      <a:r>
                        <a:rPr lang="en-AU" smtClean="0"/>
                        <a:t>?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Think, pair share</a:t>
            </a:r>
            <a:r>
              <a:rPr lang="en-AU" sz="2800" smtClean="0"/>
              <a:t>:  How do you read a measuring cylinder, thermometer or beaker?</a:t>
            </a:r>
            <a:endParaRPr lang="en-AU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0730" y="872613"/>
            <a:ext cx="8924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Write a three part discussion for an </a:t>
            </a:r>
            <a:r>
              <a:rPr lang="en-AU" sz="2800" dirty="0" smtClean="0">
                <a:latin typeface="+mj-lt"/>
              </a:rPr>
              <a:t>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Write a conclusion for an experiment</a:t>
            </a:r>
            <a:endParaRPr lang="en-AU" sz="2800" dirty="0">
              <a:latin typeface="+mj-lt"/>
            </a:endParaRPr>
          </a:p>
        </p:txBody>
      </p:sp>
      <p:pic>
        <p:nvPicPr>
          <p:cNvPr id="12" name="Picture 2" descr="http://ak8.picdn.net/shutterstock/videos/26014478/thumb/1.jpg">
            <a:extLst>
              <a:ext uri="{FF2B5EF4-FFF2-40B4-BE49-F238E27FC236}">
                <a16:creationId xmlns="" xmlns:a16="http://schemas.microsoft.com/office/drawing/2014/main" id="{97F2D6ED-E80F-42E0-B82D-0B12E00A2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8" r="15089"/>
          <a:stretch/>
        </p:blipFill>
        <p:spPr bwMode="auto">
          <a:xfrm>
            <a:off x="8970837" y="2766604"/>
            <a:ext cx="2963372" cy="382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smtClean="0"/>
              <a:t>Scientists need to analyse their experiments, to make sure they are fair and reliable.</a:t>
            </a:r>
          </a:p>
          <a:p>
            <a:r>
              <a:rPr lang="en-AU" sz="2800" smtClean="0"/>
              <a:t>Scientists write a discussion to explain their analysis.</a:t>
            </a:r>
            <a:endParaRPr lang="en-AU" sz="28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56367"/>
              </p:ext>
            </p:extLst>
          </p:nvPr>
        </p:nvGraphicFramePr>
        <p:xfrm>
          <a:off x="9301477" y="5347946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Error:</a:t>
                      </a:r>
                      <a:r>
                        <a:rPr lang="en-AU" baseline="0" smtClean="0"/>
                        <a:t> an inconsistency in measurement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39179"/>
              </p:ext>
            </p:extLst>
          </p:nvPr>
        </p:nvGraphicFramePr>
        <p:xfrm>
          <a:off x="9191769" y="279779"/>
          <a:ext cx="274244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2440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Why do scientists need to analyse their experiments</a:t>
                      </a:r>
                      <a:r>
                        <a:rPr lang="en-AU" baseline="0" smtClean="0"/>
                        <a:t>?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5062"/>
            <a:ext cx="9200739" cy="3147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smtClean="0"/>
              <a:t>A discussion in a science report includes: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smtClean="0"/>
              <a:t>Looking back at the hypothesis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Identifying errors that affect the reliability of the experiment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smtClean="0"/>
              <a:t>Identifying improvements that can be made to the experiment</a:t>
            </a:r>
            <a:endParaRPr lang="en-AU" sz="2800" dirty="0" smtClean="0"/>
          </a:p>
          <a:p>
            <a:endParaRPr lang="en-AU" sz="280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06764"/>
              </p:ext>
            </p:extLst>
          </p:nvPr>
        </p:nvGraphicFramePr>
        <p:xfrm>
          <a:off x="9191769" y="1707141"/>
          <a:ext cx="2756616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6616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Tell the person next to you one thing a discussion</a:t>
                      </a:r>
                      <a:r>
                        <a:rPr lang="en-AU" baseline="0" smtClean="0"/>
                        <a:t> must include.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22967"/>
              </p:ext>
            </p:extLst>
          </p:nvPr>
        </p:nvGraphicFramePr>
        <p:xfrm>
          <a:off x="9191769" y="3695222"/>
          <a:ext cx="2756616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6616"/>
              </a:tblGrid>
              <a:tr h="0">
                <a:tc>
                  <a:txBody>
                    <a:bodyPr/>
                    <a:lstStyle/>
                    <a:p>
                      <a:r>
                        <a:rPr lang="en-AU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What is an error?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9200738" cy="1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/>
              <a:t>Paragraph 1: Looking back at the hypothesis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State whether the hypothesis was supported or </a:t>
            </a:r>
            <a:r>
              <a:rPr lang="en-AU" sz="2800" smtClean="0"/>
              <a:t>not</a:t>
            </a: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/>
              <a:t>Explain your choice using examples from your data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87954"/>
              </p:ext>
            </p:extLst>
          </p:nvPr>
        </p:nvGraphicFramePr>
        <p:xfrm>
          <a:off x="9301477" y="5677770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Error:</a:t>
                      </a:r>
                      <a:r>
                        <a:rPr lang="en-AU" baseline="0" smtClean="0"/>
                        <a:t> an inconsistency in measurement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6720"/>
              </p:ext>
            </p:extLst>
          </p:nvPr>
        </p:nvGraphicFramePr>
        <p:xfrm>
          <a:off x="6854167" y="123354"/>
          <a:ext cx="263273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Tell the person next to you two</a:t>
                      </a:r>
                      <a:r>
                        <a:rPr lang="en-AU" baseline="0" smtClean="0"/>
                        <a:t> </a:t>
                      </a:r>
                      <a:r>
                        <a:rPr lang="en-AU" smtClean="0"/>
                        <a:t>things the</a:t>
                      </a:r>
                      <a:r>
                        <a:rPr lang="en-AU" baseline="0" smtClean="0"/>
                        <a:t> first paragraph includes.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5062"/>
            <a:ext cx="8004576" cy="4139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A student had the hypothesis</a:t>
            </a:r>
          </a:p>
          <a:p>
            <a:r>
              <a:rPr lang="en-AU" sz="2800" dirty="0" smtClean="0"/>
              <a:t>	</a:t>
            </a:r>
            <a:r>
              <a:rPr lang="en-AU" sz="2800" b="1" dirty="0" smtClean="0"/>
              <a:t>Copper heats at a faster rate than tin</a:t>
            </a:r>
          </a:p>
          <a:p>
            <a:endParaRPr lang="en-AU" sz="2800" b="1" dirty="0"/>
          </a:p>
          <a:p>
            <a:r>
              <a:rPr lang="en-AU" sz="2800" dirty="0" smtClean="0"/>
              <a:t>His paragraph might be</a:t>
            </a:r>
          </a:p>
          <a:p>
            <a:r>
              <a:rPr lang="en-AU" sz="2800" b="1" dirty="0" smtClean="0"/>
              <a:t>The hypothesis was not supported by the results.  After 10 minutes of heating, the copper only reached a temperature of 55°C but the tin reached 72°C.  This shows that tin heats faster than copper.</a:t>
            </a:r>
          </a:p>
          <a:p>
            <a:endParaRPr lang="en-AU" sz="2800" b="1" dirty="0"/>
          </a:p>
          <a:p>
            <a:r>
              <a:rPr lang="en-AU" sz="2800" dirty="0" smtClean="0"/>
              <a:t>Try writing a paragraph for your experiment.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17627"/>
              </p:ext>
            </p:extLst>
          </p:nvPr>
        </p:nvGraphicFramePr>
        <p:xfrm>
          <a:off x="8319976" y="2208506"/>
          <a:ext cx="367495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84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059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Tin Temperature 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Copper Temperature 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6821"/>
              </p:ext>
            </p:extLst>
          </p:nvPr>
        </p:nvGraphicFramePr>
        <p:xfrm>
          <a:off x="9511140" y="123354"/>
          <a:ext cx="2632732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Tell the person next to you </a:t>
                      </a:r>
                      <a:r>
                        <a:rPr lang="en-AU" dirty="0" smtClean="0"/>
                        <a:t>if </a:t>
                      </a:r>
                      <a:r>
                        <a:rPr lang="en-AU" dirty="0" smtClean="0"/>
                        <a:t>the hypothesis was supported or not</a:t>
                      </a:r>
                      <a:r>
                        <a:rPr lang="en-AU" baseline="0" dirty="0" smtClean="0"/>
                        <a:t>.  How do you know?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9200738" cy="1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/>
              <a:t>Paragraph </a:t>
            </a:r>
            <a:r>
              <a:rPr lang="en-AU" sz="2800" smtClean="0"/>
              <a:t>2: Identifying errors</a:t>
            </a: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smtClean="0"/>
              <a:t>Identify an error that would affect the reliability of the results</a:t>
            </a: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smtClean="0"/>
              <a:t>Explain how the errors would affect the results</a:t>
            </a:r>
            <a:endParaRPr lang="en-AU" sz="2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87954"/>
              </p:ext>
            </p:extLst>
          </p:nvPr>
        </p:nvGraphicFramePr>
        <p:xfrm>
          <a:off x="9301477" y="5677770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Error:</a:t>
                      </a:r>
                      <a:r>
                        <a:rPr lang="en-AU" baseline="0" smtClean="0"/>
                        <a:t> an inconsistency in measurement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11316"/>
              </p:ext>
            </p:extLst>
          </p:nvPr>
        </p:nvGraphicFramePr>
        <p:xfrm>
          <a:off x="6854167" y="123354"/>
          <a:ext cx="263273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Tell the person next to you two</a:t>
                      </a:r>
                      <a:r>
                        <a:rPr lang="en-AU" baseline="0" smtClean="0"/>
                        <a:t> </a:t>
                      </a:r>
                      <a:r>
                        <a:rPr lang="en-AU" smtClean="0"/>
                        <a:t>things the</a:t>
                      </a:r>
                      <a:r>
                        <a:rPr lang="en-AU" baseline="0" smtClean="0"/>
                        <a:t> second paragraph includes.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5062"/>
            <a:ext cx="11876318" cy="41399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The error the student identified is </a:t>
            </a:r>
          </a:p>
          <a:p>
            <a:r>
              <a:rPr lang="en-AU" sz="2800" b="1" dirty="0" smtClean="0"/>
              <a:t>The copper was heated with a yellow flame for part of the experiment.</a:t>
            </a:r>
          </a:p>
          <a:p>
            <a:endParaRPr lang="en-AU" sz="2800" b="1" dirty="0"/>
          </a:p>
          <a:p>
            <a:r>
              <a:rPr lang="en-AU" sz="2800" dirty="0" smtClean="0"/>
              <a:t>His paragraph might be</a:t>
            </a:r>
          </a:p>
          <a:p>
            <a:r>
              <a:rPr lang="en-AU" sz="2800" b="1" dirty="0" smtClean="0"/>
              <a:t>A source of error in this experiment was that the </a:t>
            </a:r>
            <a:r>
              <a:rPr lang="en-AU" sz="2800" b="1" dirty="0"/>
              <a:t>copper was </a:t>
            </a:r>
            <a:r>
              <a:rPr lang="en-AU" sz="2800" b="1" dirty="0" smtClean="0"/>
              <a:t>not heated with a blue flame for the entire experiment.  This means that the copper wasn’t getting the same amount of heat as the tin.  </a:t>
            </a:r>
            <a:r>
              <a:rPr lang="en-AU" sz="2800" b="1" dirty="0" smtClean="0"/>
              <a:t>This could </a:t>
            </a:r>
            <a:r>
              <a:rPr lang="en-AU" sz="2800" b="1" dirty="0" smtClean="0"/>
              <a:t>have affected the results because the heating of the copper was not consistent and may have been lower than it should have been.</a:t>
            </a:r>
            <a:endParaRPr lang="en-AU" sz="2800" b="1" dirty="0"/>
          </a:p>
          <a:p>
            <a:endParaRPr lang="en-AU" sz="2800" b="1" dirty="0"/>
          </a:p>
          <a:p>
            <a:r>
              <a:rPr lang="en-AU" sz="2800" dirty="0" smtClean="0"/>
              <a:t>Try writing a paragraph for your experiment.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73264"/>
              </p:ext>
            </p:extLst>
          </p:nvPr>
        </p:nvGraphicFramePr>
        <p:xfrm>
          <a:off x="9511140" y="123354"/>
          <a:ext cx="2632732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Tell the person next to you how this error might affect the results of this</a:t>
                      </a:r>
                      <a:r>
                        <a:rPr lang="en-AU" baseline="0" smtClean="0"/>
                        <a:t> experiment.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9200738" cy="1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/>
              <a:t>Paragraph 3</a:t>
            </a:r>
            <a:r>
              <a:rPr lang="en-AU" sz="2800" smtClean="0"/>
              <a:t>: Identifying improvements</a:t>
            </a: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smtClean="0"/>
              <a:t>Identify a way to improve the reliability of the results</a:t>
            </a:r>
            <a:endParaRPr lang="en-AU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smtClean="0"/>
              <a:t>Explain how the reliability would be improved</a:t>
            </a:r>
            <a:endParaRPr lang="en-AU" sz="28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711316"/>
              </p:ext>
            </p:extLst>
          </p:nvPr>
        </p:nvGraphicFramePr>
        <p:xfrm>
          <a:off x="6854167" y="123354"/>
          <a:ext cx="263273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mtClean="0"/>
                        <a:t>Tell the person next to you two</a:t>
                      </a:r>
                      <a:r>
                        <a:rPr lang="en-AU" baseline="0" smtClean="0"/>
                        <a:t> </a:t>
                      </a:r>
                      <a:r>
                        <a:rPr lang="en-AU" smtClean="0"/>
                        <a:t>things the</a:t>
                      </a:r>
                      <a:r>
                        <a:rPr lang="en-AU" baseline="0" smtClean="0"/>
                        <a:t> second paragraph includes.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5062"/>
            <a:ext cx="11876318" cy="4139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The improvement the student identified is </a:t>
            </a:r>
          </a:p>
          <a:p>
            <a:r>
              <a:rPr lang="en-AU" sz="2800" b="1" dirty="0" smtClean="0"/>
              <a:t>The metals could be heated in an oven or on a hot plate</a:t>
            </a:r>
            <a:endParaRPr lang="en-AU" sz="2800" b="1" dirty="0" smtClean="0"/>
          </a:p>
          <a:p>
            <a:endParaRPr lang="en-AU" sz="2800" b="1" dirty="0"/>
          </a:p>
          <a:p>
            <a:r>
              <a:rPr lang="en-AU" sz="2800" dirty="0" smtClean="0"/>
              <a:t>His paragraph might be</a:t>
            </a:r>
          </a:p>
          <a:p>
            <a:r>
              <a:rPr lang="en-AU" sz="2800" b="1" dirty="0" smtClean="0"/>
              <a:t>An improvement that would make this experiment more reliable is to heat the metals in an oven or on a hot plate.  This would make the results more reliable because the metals can be heated at the same time and would receive the same amount of heat.</a:t>
            </a:r>
            <a:endParaRPr lang="en-AU" sz="2800" b="1" dirty="0"/>
          </a:p>
          <a:p>
            <a:endParaRPr lang="en-AU" sz="2800" b="1" dirty="0"/>
          </a:p>
          <a:p>
            <a:r>
              <a:rPr lang="en-AU" sz="2800" dirty="0" smtClean="0"/>
              <a:t>Try writing a paragraph for your experiment.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7571"/>
              </p:ext>
            </p:extLst>
          </p:nvPr>
        </p:nvGraphicFramePr>
        <p:xfrm>
          <a:off x="9511140" y="123354"/>
          <a:ext cx="2632732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Tell the person next to you how this </a:t>
                      </a:r>
                      <a:r>
                        <a:rPr lang="en-AU" dirty="0" smtClean="0"/>
                        <a:t>might improve the</a:t>
                      </a:r>
                      <a:r>
                        <a:rPr lang="en-AU" baseline="0" dirty="0" smtClean="0"/>
                        <a:t> reliability of the </a:t>
                      </a:r>
                      <a:r>
                        <a:rPr lang="en-AU" baseline="0" dirty="0" smtClean="0"/>
                        <a:t>experiment.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9200738" cy="1345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Conclusion: Summing up the experiment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brief statement describing what was found </a:t>
            </a:r>
            <a:r>
              <a:rPr lang="en-AU" sz="2800" dirty="0" smtClean="0"/>
              <a:t>out in the experiment</a:t>
            </a:r>
            <a:endParaRPr lang="en-AU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48380"/>
              </p:ext>
            </p:extLst>
          </p:nvPr>
        </p:nvGraphicFramePr>
        <p:xfrm>
          <a:off x="9468293" y="143628"/>
          <a:ext cx="2632732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2732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Tell the person next to you </a:t>
                      </a:r>
                      <a:r>
                        <a:rPr lang="en-AU" dirty="0" smtClean="0"/>
                        <a:t>what the</a:t>
                      </a:r>
                      <a:r>
                        <a:rPr lang="en-AU" baseline="0" dirty="0" smtClean="0"/>
                        <a:t> conclusion is.</a:t>
                      </a:r>
                      <a:endParaRPr lang="en-AU" dirty="0" smtClean="0"/>
                    </a:p>
                  </a:txBody>
                  <a:tcPr>
                    <a:solidFill>
                      <a:srgbClr val="7030A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5062"/>
            <a:ext cx="11876318" cy="4139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The student’s conclusion might be:</a:t>
            </a:r>
          </a:p>
          <a:p>
            <a:r>
              <a:rPr lang="en-AU" sz="2800" b="1" dirty="0" smtClean="0"/>
              <a:t>This experiment showed that different metals heat at different rates.  </a:t>
            </a:r>
            <a:r>
              <a:rPr lang="en-AU" sz="2800" b="1" dirty="0" smtClean="0"/>
              <a:t>The piece of tin heated faster than the copper</a:t>
            </a:r>
            <a:r>
              <a:rPr lang="en-AU" sz="2800" b="1" dirty="0" smtClean="0"/>
              <a:t>.  The experiment can be made more reliable by using a different heat source, so both metals receive the same amount of heat</a:t>
            </a:r>
            <a:endParaRPr lang="en-AU" sz="2800" b="1" dirty="0"/>
          </a:p>
          <a:p>
            <a:endParaRPr lang="en-AU" sz="2800" b="1" dirty="0"/>
          </a:p>
          <a:p>
            <a:r>
              <a:rPr lang="en-AU" sz="2800" dirty="0" smtClean="0"/>
              <a:t>Try writing a </a:t>
            </a:r>
            <a:r>
              <a:rPr lang="en-AU" sz="2800" dirty="0" smtClean="0"/>
              <a:t>conclusion for </a:t>
            </a:r>
            <a:r>
              <a:rPr lang="en-AU" sz="2800" dirty="0" smtClean="0"/>
              <a:t>your experiment.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9427</TotalTime>
  <Words>645</Words>
  <Application>Microsoft Office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Writing a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janelle.lagrange@gmail.com</cp:lastModifiedBy>
  <cp:revision>75</cp:revision>
  <dcterms:created xsi:type="dcterms:W3CDTF">2017-01-28T08:32:28Z</dcterms:created>
  <dcterms:modified xsi:type="dcterms:W3CDTF">2018-03-27T23:49:11Z</dcterms:modified>
</cp:coreProperties>
</file>