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2" r:id="rId2"/>
    <p:sldId id="274" r:id="rId3"/>
    <p:sldId id="270" r:id="rId4"/>
    <p:sldId id="263" r:id="rId5"/>
    <p:sldId id="258" r:id="rId6"/>
    <p:sldId id="277" r:id="rId7"/>
    <p:sldId id="278" r:id="rId8"/>
    <p:sldId id="279" r:id="rId9"/>
    <p:sldId id="280" r:id="rId10"/>
    <p:sldId id="281" r:id="rId11"/>
    <p:sldId id="282" r:id="rId12"/>
    <p:sldId id="261" r:id="rId13"/>
    <p:sldId id="262" r:id="rId14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DCAE3-C314-40D9-94A2-238944A45CD3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A9526-BAC4-46BE-A780-8B823804CD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37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Daily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9526-BAC4-46BE-A780-8B823804CD2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982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Daily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6A9526-BAC4-46BE-A780-8B823804CD2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7566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14/02/2019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55687-0D77-44E5-9348-A1B57737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2126"/>
            <a:ext cx="10515600" cy="538483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When considering potential hazards </a:t>
            </a:r>
            <a:r>
              <a:rPr lang="en-AU"/>
              <a:t>(</a:t>
            </a:r>
            <a:r>
              <a:rPr lang="en-AU" smtClean="0"/>
              <a:t>dangers/risks</a:t>
            </a:r>
            <a:r>
              <a:rPr lang="en-AU" dirty="0"/>
              <a:t>) in </a:t>
            </a:r>
            <a:r>
              <a:rPr lang="en-AU"/>
              <a:t>a </a:t>
            </a:r>
            <a:r>
              <a:rPr lang="en-AU" smtClean="0"/>
              <a:t>Science </a:t>
            </a:r>
            <a:r>
              <a:rPr lang="en-AU" dirty="0"/>
              <a:t>lab, we need to use the following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Identify the hazard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Work out how the hazard could cause harm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AU" sz="2600" dirty="0"/>
              <a:t>Write a rule that will protect you from the hazard (make it positive if possible: try not to use “don’t”)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For example: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A snake is loose in the lab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The snake could bite someone</a:t>
            </a:r>
            <a:br>
              <a:rPr lang="en-AU" sz="2600" dirty="0"/>
            </a:br>
            <a:r>
              <a:rPr lang="en-AU" sz="2600" dirty="0"/>
              <a:t>or knock something over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600" dirty="0"/>
              <a:t>Animals should be supervised at all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3AD303E-660F-4F22-B751-D519577B88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5" t="49822" r="45101" b="29444"/>
          <a:stretch/>
        </p:blipFill>
        <p:spPr>
          <a:xfrm>
            <a:off x="6196763" y="3253563"/>
            <a:ext cx="5157037" cy="215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155211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Each time you complete a row, draw a single straight line across your table to start a new one, like this: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10115"/>
              </p:ext>
            </p:extLst>
          </p:nvPr>
        </p:nvGraphicFramePr>
        <p:xfrm>
          <a:off x="681182" y="3291347"/>
          <a:ext cx="8127999" cy="3038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276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006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Test tube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/>
                        <a:t>Holding</a:t>
                      </a:r>
                      <a:r>
                        <a:rPr lang="en-AU" sz="2400" baseline="0" dirty="0"/>
                        <a:t> or heating small amounts of chemicals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60065">
                <a:tc>
                  <a:txBody>
                    <a:bodyPr/>
                    <a:lstStyle/>
                    <a:p>
                      <a:pPr algn="ctr"/>
                      <a:endParaRPr lang="en-AU" sz="24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AU" sz="24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00251744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058A27-1AEE-470A-8D39-3750DD98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7670" y="3841704"/>
            <a:ext cx="412522" cy="120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5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915417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Each time you complete a row, draw a single straight line across your table to start a new one, like this: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81182" y="3291347"/>
          <a:ext cx="8127999" cy="34702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85276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6006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Test tube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/>
                        <a:t>Holding</a:t>
                      </a:r>
                      <a:r>
                        <a:rPr lang="en-AU" sz="2400" baseline="0" dirty="0"/>
                        <a:t> or heating small amounts of chemicals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6006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/>
                        <a:t>Beaker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baseline="0" dirty="0"/>
                        <a:t>Holding large amounts of chemicals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AU" sz="2400" baseline="0" dirty="0"/>
                        <a:t>Heating liquids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40025174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101388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E058A27-1AEE-470A-8D39-3750DD98E0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47670" y="3841704"/>
            <a:ext cx="412522" cy="12000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FAC3281-3EDF-4FEF-A8C8-3B80CC54F80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9604" y="5100847"/>
            <a:ext cx="1086675" cy="12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53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B589184A-7C37-4311-88A4-7580E6CD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Knowing the </a:t>
            </a:r>
            <a:r>
              <a:rPr lang="en-AU" b="1" dirty="0"/>
              <a:t>names</a:t>
            </a:r>
            <a:r>
              <a:rPr lang="en-AU" dirty="0"/>
              <a:t> of scientific equipment will help you identify them during experiments.</a:t>
            </a:r>
          </a:p>
          <a:p>
            <a:r>
              <a:rPr lang="en-AU" dirty="0"/>
              <a:t>Knowing how to </a:t>
            </a:r>
            <a:r>
              <a:rPr lang="en-AU" b="1" dirty="0"/>
              <a:t>draw</a:t>
            </a:r>
            <a:r>
              <a:rPr lang="en-AU" dirty="0"/>
              <a:t> scientific equipment will help you to communicate with other scientists.</a:t>
            </a:r>
          </a:p>
          <a:p>
            <a:r>
              <a:rPr lang="en-AU" dirty="0"/>
              <a:t>Knowing the </a:t>
            </a:r>
            <a:r>
              <a:rPr lang="en-AU" b="1" dirty="0"/>
              <a:t>purpose</a:t>
            </a:r>
            <a:r>
              <a:rPr lang="en-AU" dirty="0"/>
              <a:t> of science equipment will help you choose the right equipment for the right task.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BB96439D-C911-4D2A-A078-A374A948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Complete the table by looking at the science equipment around the room.</a:t>
            </a:r>
          </a:p>
          <a:p>
            <a:endParaRPr lang="en-AU" dirty="0"/>
          </a:p>
          <a:p>
            <a:r>
              <a:rPr lang="en-AU" dirty="0"/>
              <a:t>Use the information on the labels to fill out the table.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55687-0D77-44E5-9348-A1B57737F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46" y="818707"/>
            <a:ext cx="3457354" cy="5704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Write the numbers 1, 2 and 3 down the side of your whiteboard.</a:t>
            </a:r>
          </a:p>
          <a:p>
            <a:pPr marL="0" indent="0">
              <a:buNone/>
            </a:pPr>
            <a:r>
              <a:rPr lang="en-AU" dirty="0"/>
              <a:t>Choose one hazard in the following picture and: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600" dirty="0"/>
              <a:t>Identify the hazard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600" dirty="0"/>
              <a:t>Work out how the hazard could cause harm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600" dirty="0"/>
              <a:t>Write a rule that will protect you from the hazard</a:t>
            </a:r>
            <a:endParaRPr lang="en-AU" sz="3000" dirty="0"/>
          </a:p>
        </p:txBody>
      </p:sp>
      <p:pic>
        <p:nvPicPr>
          <p:cNvPr id="1026" name="Picture 2" descr="http://s2.thingpic.com/images/Uh/RDEGk6bDDdprqBydafQLukn1.jpeg">
            <a:extLst>
              <a:ext uri="{FF2B5EF4-FFF2-40B4-BE49-F238E27FC236}">
                <a16:creationId xmlns="" xmlns:a16="http://schemas.microsoft.com/office/drawing/2014/main" id="{9FA41871-39B4-45E3-A787-AEB724C61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" t="5778" r="372" b="883"/>
          <a:stretch/>
        </p:blipFill>
        <p:spPr bwMode="auto">
          <a:xfrm>
            <a:off x="3615071" y="793127"/>
            <a:ext cx="8576930" cy="6064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09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chemeClr val="accent4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Laboratory </a:t>
            </a:r>
            <a:r>
              <a:rPr lang="en-AU" dirty="0"/>
              <a:t>Equipment</a:t>
            </a:r>
            <a:br>
              <a:rPr lang="en-AU" dirty="0"/>
            </a:br>
            <a:r>
              <a:rPr lang="en-AU" sz="24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317275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935410"/>
              </p:ext>
            </p:extLst>
          </p:nvPr>
        </p:nvGraphicFramePr>
        <p:xfrm>
          <a:off x="9328245" y="27977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your own words: what are we going to learn?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48991053-EF7D-4EB8-8057-E3C30C4E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5152"/>
            <a:ext cx="8490045" cy="2404674"/>
          </a:xfrm>
        </p:spPr>
        <p:txBody>
          <a:bodyPr>
            <a:normAutofit/>
          </a:bodyPr>
          <a:lstStyle/>
          <a:p>
            <a:r>
              <a:rPr lang="en-AU" dirty="0"/>
              <a:t>Identify the different pieces of equipment we will be using in the </a:t>
            </a:r>
            <a:r>
              <a:rPr lang="en-AU" dirty="0" smtClean="0"/>
              <a:t>lab.</a:t>
            </a:r>
            <a:endParaRPr lang="en-AU" dirty="0"/>
          </a:p>
          <a:p>
            <a:r>
              <a:rPr lang="en-AU" dirty="0"/>
              <a:t>Draw scientific diagrams of lab </a:t>
            </a:r>
            <a:r>
              <a:rPr lang="en-AU" dirty="0" smtClean="0"/>
              <a:t>equipment.</a:t>
            </a:r>
            <a:endParaRPr lang="en-AU" dirty="0"/>
          </a:p>
          <a:p>
            <a:r>
              <a:rPr lang="en-AU" dirty="0"/>
              <a:t>Explain what the different pieces of equipment are used </a:t>
            </a:r>
            <a:r>
              <a:rPr lang="en-AU" dirty="0" smtClean="0"/>
              <a:t>for.</a:t>
            </a:r>
            <a:endParaRPr lang="en-A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003A19D-30B4-4D70-9180-84C84B7E988C}"/>
              </a:ext>
            </a:extLst>
          </p:cNvPr>
          <p:cNvSpPr txBox="1">
            <a:spLocks/>
          </p:cNvSpPr>
          <p:nvPr/>
        </p:nvSpPr>
        <p:spPr>
          <a:xfrm>
            <a:off x="838199" y="3886203"/>
            <a:ext cx="10515600" cy="2404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On your whiteboard, name one piece of equipment that a scientist might use, and what it is used for. Use full sentences.</a:t>
            </a:r>
          </a:p>
          <a:p>
            <a:pPr lvl="1"/>
            <a:r>
              <a:rPr lang="en-AU" sz="2600" dirty="0"/>
              <a:t>For example: “A scientist might use a thermometer to measure the temperature of a liquid or gas.”</a:t>
            </a: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79285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15059"/>
              </p:ext>
            </p:extLst>
          </p:nvPr>
        </p:nvGraphicFramePr>
        <p:xfrm>
          <a:off x="9475328" y="148208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do scientists use drawings to show?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59339"/>
              </p:ext>
            </p:extLst>
          </p:nvPr>
        </p:nvGraphicFramePr>
        <p:xfrm>
          <a:off x="9455836" y="136867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might be some of the advantages of using diagrams instead of words?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 smtClean="0"/>
              <a:t>Scientists </a:t>
            </a:r>
            <a:r>
              <a:rPr lang="en-AU" dirty="0"/>
              <a:t>use </a:t>
            </a:r>
            <a:r>
              <a:rPr lang="en-AU" dirty="0" smtClean="0"/>
              <a:t>a lot </a:t>
            </a:r>
            <a:r>
              <a:rPr lang="en-AU" dirty="0"/>
              <a:t>of different equipment for different tasks.</a:t>
            </a:r>
          </a:p>
          <a:p>
            <a:r>
              <a:rPr lang="en-AU" dirty="0"/>
              <a:t>Scientists often use </a:t>
            </a:r>
            <a:r>
              <a:rPr lang="en-AU" b="1" dirty="0"/>
              <a:t>diagrams</a:t>
            </a:r>
            <a:r>
              <a:rPr lang="en-AU" dirty="0"/>
              <a:t> to show how they’re going to set up their equipment.</a:t>
            </a:r>
          </a:p>
          <a:p>
            <a:r>
              <a:rPr lang="en-AU" dirty="0" smtClean="0"/>
              <a:t>Rule </a:t>
            </a:r>
            <a:r>
              <a:rPr lang="en-AU" dirty="0"/>
              <a:t>up a new page and give it the heading “Scientific Equipment”. Put your pen down when you’re ready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72463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Using a pencil and a ruler, start drawing a table in your book. </a:t>
            </a:r>
            <a:r>
              <a:rPr lang="en-AU" dirty="0" smtClean="0"/>
              <a:t>It </a:t>
            </a:r>
            <a:r>
              <a:rPr lang="en-AU" dirty="0"/>
              <a:t>should be almost as wide as your page and go all the way down the page.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717044"/>
              </p:ext>
            </p:extLst>
          </p:nvPr>
        </p:nvGraphicFramePr>
        <p:xfrm>
          <a:off x="681182" y="3788439"/>
          <a:ext cx="8127999" cy="2756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871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6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4792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Divide your table in half going down the page.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41184"/>
              </p:ext>
            </p:extLst>
          </p:nvPr>
        </p:nvGraphicFramePr>
        <p:xfrm>
          <a:off x="681182" y="3788439"/>
          <a:ext cx="8127999" cy="2756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871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50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91887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Divide the first column in half again going down the page.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755155"/>
              </p:ext>
            </p:extLst>
          </p:nvPr>
        </p:nvGraphicFramePr>
        <p:xfrm>
          <a:off x="681182" y="3788439"/>
          <a:ext cx="8127999" cy="2756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13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871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3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20052"/>
            <a:ext cx="331018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227906"/>
              </p:ext>
            </p:extLst>
          </p:nvPr>
        </p:nvGraphicFramePr>
        <p:xfrm>
          <a:off x="9398035" y="5034286"/>
          <a:ext cx="2646908" cy="15595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69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err="1"/>
                        <a:t>di·a·gram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baseline="0" dirty="0"/>
                        <a:t>)</a:t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A simple drawing used to show how something looks or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E8D38E90-929A-425A-81E8-D908E950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8025"/>
            <a:ext cx="8559835" cy="4937249"/>
          </a:xfrm>
        </p:spPr>
        <p:txBody>
          <a:bodyPr>
            <a:normAutofit/>
          </a:bodyPr>
          <a:lstStyle/>
          <a:p>
            <a:r>
              <a:rPr lang="en-AU" dirty="0"/>
              <a:t>Today, you’re going to be looking at some equipment and learning:</a:t>
            </a:r>
          </a:p>
          <a:p>
            <a:pPr lvl="1"/>
            <a:r>
              <a:rPr lang="en-AU" sz="2600" dirty="0"/>
              <a:t>what it’s used for, and</a:t>
            </a:r>
          </a:p>
          <a:p>
            <a:pPr lvl="1"/>
            <a:r>
              <a:rPr lang="en-AU" sz="2600" dirty="0"/>
              <a:t>how to draw it scientifically.</a:t>
            </a:r>
          </a:p>
          <a:p>
            <a:r>
              <a:rPr lang="en-AU" dirty="0"/>
              <a:t>Add the following headings to your table: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5D0096DB-A963-4376-89A9-38BB00F1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97800"/>
              </p:ext>
            </p:extLst>
          </p:nvPr>
        </p:nvGraphicFramePr>
        <p:xfrm>
          <a:off x="681182" y="3788439"/>
          <a:ext cx="8127999" cy="28068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89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05014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68013"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Name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Diagram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8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88712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7731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3515</TotalTime>
  <Words>719</Words>
  <Application>Microsoft Office PowerPoint</Application>
  <PresentationFormat>Widescreen</PresentationFormat>
  <Paragraphs>106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Laboratory Equipment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65</cp:revision>
  <cp:lastPrinted>2017-04-18T22:41:05Z</cp:lastPrinted>
  <dcterms:created xsi:type="dcterms:W3CDTF">2017-01-28T08:32:28Z</dcterms:created>
  <dcterms:modified xsi:type="dcterms:W3CDTF">2019-02-14T03:35:15Z</dcterms:modified>
</cp:coreProperties>
</file>