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9" r:id="rId3"/>
    <p:sldId id="265" r:id="rId4"/>
    <p:sldId id="263" r:id="rId5"/>
    <p:sldId id="258" r:id="rId6"/>
    <p:sldId id="266" r:id="rId7"/>
    <p:sldId id="270" r:id="rId8"/>
    <p:sldId id="259" r:id="rId9"/>
    <p:sldId id="267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>
        <p:scale>
          <a:sx n="86" d="100"/>
          <a:sy n="86" d="100"/>
        </p:scale>
        <p:origin x="14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99A5-E74C-4E4A-87CF-A7E75DB03E9D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28A4E-E424-44B3-8DD8-4A4F599126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98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PREPARATION: construct an apparatus (preferably a few, so you can place them around the classroom) consisting of a heatproof mat, a Bunsen burner, a tripod, a gauze mat and a beaker.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8A4E-E424-44B3-8DD8-4A4F5991264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89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0475A-5D52-4A0A-86E5-425551C197F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35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will answer the first three questions on the students’ sheets. CFU 3 will answer the fourth (you may need to write the answer on the board).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8A4E-E424-44B3-8DD8-4A4F5991264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34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will answer the first three questions on the students’ sheets. CFU 3 will answer the fourth (you may need to write the answer on the board).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8A4E-E424-44B3-8DD8-4A4F5991264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85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These need to be copied onto the students’ sheets.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8A4E-E424-44B3-8DD8-4A4F5991264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21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These need to be copied onto the students’ sheets.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8A4E-E424-44B3-8DD8-4A4F5991264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88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844" y="1012591"/>
            <a:ext cx="11497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Use the diagrams on the next page to draw this apparatus on your whiteboard (you don’t have to use a ruler for this one, but make it as neat as you can!).</a:t>
            </a:r>
          </a:p>
          <a:p>
            <a:endParaRPr lang="en-AU" sz="2800" dirty="0"/>
          </a:p>
          <a:p>
            <a:r>
              <a:rPr lang="en-AU" sz="2800" dirty="0"/>
              <a:t>Make sure you use your </a:t>
            </a:r>
            <a:r>
              <a:rPr lang="en-AU" sz="2800" b="1" dirty="0"/>
              <a:t>entire</a:t>
            </a:r>
            <a:r>
              <a:rPr lang="en-AU" sz="2800" dirty="0"/>
              <a:t> whiteboard.</a:t>
            </a:r>
          </a:p>
          <a:p>
            <a:endParaRPr lang="en-AU" sz="2800" dirty="0"/>
          </a:p>
          <a:p>
            <a:r>
              <a:rPr lang="en-AU" sz="2800" dirty="0"/>
              <a:t>Don’t forget to </a:t>
            </a:r>
            <a:r>
              <a:rPr lang="en-AU" sz="2800" b="1" dirty="0"/>
              <a:t>label</a:t>
            </a:r>
            <a:r>
              <a:rPr lang="en-AU" sz="2800" dirty="0"/>
              <a:t> your diagram.</a:t>
            </a:r>
          </a:p>
        </p:txBody>
      </p:sp>
    </p:spTree>
    <p:extLst>
      <p:ext uri="{BB962C8B-B14F-4D97-AF65-F5344CB8AC3E}">
        <p14:creationId xmlns:p14="http://schemas.microsoft.com/office/powerpoint/2010/main" val="14170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267555" y="2386006"/>
            <a:ext cx="8924214" cy="3834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Knowing the correct procedure for lighting and using the Bunsen burner will help you work safely in the laboratory – it will help prevent accidents and injuries.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7555" y="971188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often need to use heat in their experiments.</a:t>
            </a:r>
          </a:p>
          <a:p>
            <a:r>
              <a:rPr lang="en-AU" sz="2800" dirty="0">
                <a:latin typeface="+mn-lt"/>
              </a:rPr>
              <a:t>The Bunsen burner is the most common heat source in the laboratory.</a:t>
            </a:r>
          </a:p>
        </p:txBody>
      </p:sp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8"/>
            <a:ext cx="9299892" cy="4653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Set up a Bunsen burner at a work station.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When your Bunsen burner is correctly set up, collect a box of matches from the teacher and practice lighting it with teacher supervision.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131" y="1229274"/>
            <a:ext cx="1600200" cy="180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4788" y="2057401"/>
            <a:ext cx="1695450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9878" y="1885951"/>
            <a:ext cx="733425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5968" y="2495551"/>
            <a:ext cx="23241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2931" y="3460620"/>
            <a:ext cx="314325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5113" y="4538659"/>
            <a:ext cx="1276350" cy="18383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1673" y="4215409"/>
            <a:ext cx="419100" cy="2314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4489" y="2922066"/>
            <a:ext cx="10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beaker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8417" y="3841190"/>
            <a:ext cx="15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watch glass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23" y="6314632"/>
            <a:ext cx="18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Bunsen burner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2745741" y="5004873"/>
            <a:ext cx="178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thermometer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15083" y="3687209"/>
            <a:ext cx="15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conical flask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40673" y="5393927"/>
            <a:ext cx="15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tripod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34761" y="6428959"/>
            <a:ext cx="22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evaporating basin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00484" y="6206818"/>
            <a:ext cx="221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retort stand, boss head and clamp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74758" y="2266951"/>
            <a:ext cx="17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test tube rack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6750162" y="2656259"/>
            <a:ext cx="15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test tube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64040" y="2803564"/>
            <a:ext cx="143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measuring cylinder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3970161" y="4329885"/>
            <a:ext cx="15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stirring rod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08872" y="4422141"/>
            <a:ext cx="221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pipe clay triangle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23116" y="6231841"/>
            <a:ext cx="144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gauze mat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B37657A-5882-4170-A2EF-C280E338BB59}"/>
              </a:ext>
            </a:extLst>
          </p:cNvPr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70963FB4-B6E1-4184-8F28-BAEFC10BEED3}"/>
              </a:ext>
            </a:extLst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391557" y="5884307"/>
            <a:ext cx="9093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5B0A6645-CFC9-4231-B2C6-402EAD23580D}"/>
              </a:ext>
            </a:extLst>
          </p:cNvPr>
          <p:cNvPicPr/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13" y="4463109"/>
            <a:ext cx="1285553" cy="17061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ADDB67E4-EC1F-43C8-9F9C-4BC008053600}"/>
              </a:ext>
            </a:extLst>
          </p:cNvPr>
          <p:cNvGrpSpPr/>
          <p:nvPr/>
        </p:nvGrpSpPr>
        <p:grpSpPr>
          <a:xfrm>
            <a:off x="9464402" y="4241645"/>
            <a:ext cx="1905691" cy="107812"/>
            <a:chOff x="0" y="0"/>
            <a:chExt cx="1634581" cy="107343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878A37FD-3A54-4B5B-95B7-EEBD4772FC6B}"/>
                </a:ext>
              </a:extLst>
            </p:cNvPr>
            <p:cNvSpPr/>
            <p:nvPr/>
          </p:nvSpPr>
          <p:spPr>
            <a:xfrm>
              <a:off x="303919" y="0"/>
              <a:ext cx="1029694" cy="107343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624BD906-DAD3-42B0-8467-C87D52B807A0}"/>
                </a:ext>
              </a:extLst>
            </p:cNvPr>
            <p:cNvCxnSpPr/>
            <p:nvPr/>
          </p:nvCxnSpPr>
          <p:spPr>
            <a:xfrm>
              <a:off x="1331958" y="50213"/>
              <a:ext cx="3026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ADEC9CA9-33CB-4C38-B8AD-7FC4837FCC25}"/>
                </a:ext>
              </a:extLst>
            </p:cNvPr>
            <p:cNvCxnSpPr/>
            <p:nvPr/>
          </p:nvCxnSpPr>
          <p:spPr>
            <a:xfrm>
              <a:off x="0" y="50213"/>
              <a:ext cx="3026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E2BE5492-5F0D-45E7-B5D3-79ABB24CA328}"/>
              </a:ext>
            </a:extLst>
          </p:cNvPr>
          <p:cNvPicPr/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23194" y="4056541"/>
            <a:ext cx="1711608" cy="161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E110F90F-940B-440D-98BE-8B0AC788AF1F}"/>
              </a:ext>
            </a:extLst>
          </p:cNvPr>
          <p:cNvPicPr/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67558" y="709387"/>
            <a:ext cx="1149389" cy="24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 descr="WS0111_00883-r">
            <a:extLst>
              <a:ext uri="{FF2B5EF4-FFF2-40B4-BE49-F238E27FC236}">
                <a16:creationId xmlns="" xmlns:a16="http://schemas.microsoft.com/office/drawing/2014/main" id="{0F9C692F-4ED9-41ED-86D7-42FF38DB0180}"/>
              </a:ext>
            </a:extLst>
          </p:cNvPr>
          <p:cNvPicPr/>
          <p:nvPr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8" b="13919"/>
          <a:stretch/>
        </p:blipFill>
        <p:spPr bwMode="auto">
          <a:xfrm>
            <a:off x="4616615" y="5944543"/>
            <a:ext cx="1919350" cy="6307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Picture 44" descr="WS0111_00883-r">
            <a:extLst>
              <a:ext uri="{FF2B5EF4-FFF2-40B4-BE49-F238E27FC236}">
                <a16:creationId xmlns="" xmlns:a16="http://schemas.microsoft.com/office/drawing/2014/main" id="{DD054BB7-E7E8-4B89-AA14-E59F508E211B}"/>
              </a:ext>
            </a:extLst>
          </p:cNvPr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8" b="13919"/>
          <a:stretch/>
        </p:blipFill>
        <p:spPr bwMode="auto">
          <a:xfrm>
            <a:off x="637371" y="3615215"/>
            <a:ext cx="1804206" cy="2837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0EE5D40-B185-47F3-A4C3-4E382E785203}"/>
              </a:ext>
            </a:extLst>
          </p:cNvPr>
          <p:cNvSpPr/>
          <p:nvPr/>
        </p:nvSpPr>
        <p:spPr>
          <a:xfrm>
            <a:off x="8262416" y="1394552"/>
            <a:ext cx="2709639" cy="11139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8AB7384-2F66-45B1-AEFD-8C441DB27307}"/>
              </a:ext>
            </a:extLst>
          </p:cNvPr>
          <p:cNvSpPr txBox="1"/>
          <p:nvPr/>
        </p:nvSpPr>
        <p:spPr>
          <a:xfrm>
            <a:off x="8699754" y="1493243"/>
            <a:ext cx="181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heatproof mat</a:t>
            </a:r>
          </a:p>
        </p:txBody>
      </p:sp>
    </p:spTree>
    <p:extLst>
      <p:ext uri="{BB962C8B-B14F-4D97-AF65-F5344CB8AC3E}">
        <p14:creationId xmlns:p14="http://schemas.microsoft.com/office/powerpoint/2010/main" val="40784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5840" y="2057400"/>
            <a:ext cx="8274424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The Bunsen Burner</a:t>
            </a:r>
            <a:br>
              <a:rPr lang="en-AU" dirty="0" smtClean="0"/>
            </a:br>
            <a:r>
              <a:rPr lang="en-AU" sz="2400" dirty="0" smtClean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28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917747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59470"/>
              </p:ext>
            </p:extLst>
          </p:nvPr>
        </p:nvGraphicFramePr>
        <p:xfrm>
          <a:off x="9328245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your own words: what are we going to learn?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744706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Think, Pair, Share: What are some of the </a:t>
            </a:r>
            <a:r>
              <a:rPr lang="en-AU" sz="2800" b="1" dirty="0">
                <a:latin typeface="+mn-lt"/>
              </a:rPr>
              <a:t>safety rules</a:t>
            </a:r>
            <a:r>
              <a:rPr lang="en-AU" sz="2800" dirty="0">
                <a:latin typeface="+mn-lt"/>
              </a:rPr>
              <a:t> we have discussed that relate to the Bunsen burner?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730" y="975167"/>
            <a:ext cx="88761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Identify</a:t>
            </a:r>
            <a:r>
              <a:rPr lang="en-AU" sz="2800" dirty="0"/>
              <a:t> the parts of a Bunsen burner and their </a:t>
            </a:r>
            <a:r>
              <a:rPr lang="en-AU" sz="2800" dirty="0" smtClean="0"/>
              <a:t>function.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List</a:t>
            </a:r>
            <a:r>
              <a:rPr lang="en-AU" sz="2800" dirty="0"/>
              <a:t> the steps used to light a Bunsen </a:t>
            </a:r>
            <a:r>
              <a:rPr lang="en-AU" sz="2800" dirty="0" smtClean="0"/>
              <a:t>burner.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Practice</a:t>
            </a:r>
            <a:r>
              <a:rPr lang="en-AU" sz="2800" dirty="0"/>
              <a:t> lighting the Bunsen </a:t>
            </a:r>
            <a:r>
              <a:rPr lang="en-AU" sz="2800" dirty="0" smtClean="0"/>
              <a:t>burner.</a:t>
            </a:r>
            <a:endParaRPr lang="en-AU" sz="2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F91FDD3A-176A-45C4-B3D2-62E32FEB1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1047"/>
              </p:ext>
            </p:extLst>
          </p:nvPr>
        </p:nvGraphicFramePr>
        <p:xfrm>
          <a:off x="939803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6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err="1"/>
                        <a:t>i·den·ti·fy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baseline="0" dirty="0"/>
                        <a:t>)</a:t>
                      </a:r>
                      <a:br>
                        <a:rPr lang="en-AU" baseline="0" dirty="0"/>
                      </a:b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know and say who someone is or what something is</a:t>
                      </a:r>
                      <a:endParaRPr lang="en-AU" baseline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030" y="2923485"/>
            <a:ext cx="3315970" cy="359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12403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often need to use heat in their experiments.</a:t>
            </a:r>
          </a:p>
          <a:p>
            <a:r>
              <a:rPr lang="en-AU" sz="2800" dirty="0">
                <a:latin typeface="+mn-lt"/>
              </a:rPr>
              <a:t>The Bunsen burner is the most common heat source in the laboratory.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27814"/>
              </p:ext>
            </p:extLst>
          </p:nvPr>
        </p:nvGraphicFramePr>
        <p:xfrm>
          <a:off x="9328244" y="279779"/>
          <a:ext cx="2730789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0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Bunsen burner</a:t>
                      </a:r>
                      <a:r>
                        <a:rPr lang="en-AU" baseline="0" dirty="0"/>
                        <a:t> commonly used for in the </a:t>
                      </a:r>
                      <a:r>
                        <a:rPr lang="en-AU" baseline="0" dirty="0" smtClean="0"/>
                        <a:t>Science </a:t>
                      </a:r>
                      <a:r>
                        <a:rPr lang="en-AU" baseline="0" dirty="0"/>
                        <a:t>laboratory?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5" y="2386006"/>
            <a:ext cx="8924214" cy="3395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The picture below shows a Bunsen burner. On your sheet, label the parts of the Bunsen burner.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9858" y="5746343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base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914866" y="5045846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air hole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83546" y="3755181"/>
            <a:ext cx="92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barrel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3618" y="4789471"/>
            <a:ext cx="869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collar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23093" y="4449234"/>
            <a:ext cx="1257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gas hose</a:t>
            </a:r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" grpId="0"/>
      <p:bldP spid="11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86798" y="3908167"/>
            <a:ext cx="3439996" cy="2863352"/>
            <a:chOff x="3919858" y="2812645"/>
            <a:chExt cx="4313437" cy="3590378"/>
          </a:xfrm>
        </p:grpSpPr>
        <p:pic>
          <p:nvPicPr>
            <p:cNvPr id="8" name="Picture 7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030" y="2812645"/>
              <a:ext cx="3315970" cy="3590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3919858" y="5657670"/>
              <a:ext cx="842600" cy="501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base</a:t>
              </a:r>
              <a:endParaRPr lang="en-A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14866" y="4984884"/>
              <a:ext cx="1218473" cy="501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air hole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2095" y="3622175"/>
              <a:ext cx="1011200" cy="501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barrel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74580" y="4750677"/>
              <a:ext cx="950497" cy="501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collar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23093" y="4327310"/>
              <a:ext cx="1355235" cy="501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gas hose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12403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often need to use heat in their experiments.</a:t>
            </a:r>
          </a:p>
          <a:p>
            <a:r>
              <a:rPr lang="en-AU" sz="2800" dirty="0">
                <a:latin typeface="+mn-lt"/>
              </a:rPr>
              <a:t>The Bunsen burner is the most common heat source in the laboratory.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7555" y="2386006"/>
            <a:ext cx="8412654" cy="4385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2800" dirty="0">
                <a:latin typeface="+mn-lt"/>
              </a:rPr>
              <a:t>Each part of the Bunsen burner has a particular function.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2800" b="1" dirty="0">
                <a:latin typeface="+mn-lt"/>
              </a:rPr>
              <a:t>Base</a:t>
            </a:r>
            <a:r>
              <a:rPr lang="en-AU" sz="2800" dirty="0">
                <a:latin typeface="+mn-lt"/>
              </a:rPr>
              <a:t>: Supports the Bunsen burner so it doesn’t tip over.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2800" b="1" dirty="0">
                <a:latin typeface="+mn-lt"/>
              </a:rPr>
              <a:t>Air hole</a:t>
            </a:r>
            <a:r>
              <a:rPr lang="en-AU" sz="2800" dirty="0">
                <a:latin typeface="+mn-lt"/>
              </a:rPr>
              <a:t>: Allows air into the Bunsen burner. More air 	 </a:t>
            </a:r>
            <a:r>
              <a:rPr lang="en-AU" sz="2800" dirty="0" smtClean="0">
                <a:latin typeface="+mn-lt"/>
              </a:rPr>
              <a:t> 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  makes </a:t>
            </a:r>
            <a:r>
              <a:rPr lang="en-AU" sz="2800" dirty="0">
                <a:latin typeface="+mn-lt"/>
              </a:rPr>
              <a:t>the flame hotter.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2800" b="1" dirty="0">
                <a:latin typeface="+mn-lt"/>
              </a:rPr>
              <a:t>Gas hose</a:t>
            </a:r>
            <a:r>
              <a:rPr lang="en-AU" sz="2800" dirty="0">
                <a:latin typeface="+mn-lt"/>
              </a:rPr>
              <a:t>: Gas from the tap passes through it to the 		</a:t>
            </a:r>
            <a:r>
              <a:rPr lang="en-AU" sz="2800" dirty="0" smtClean="0">
                <a:latin typeface="+mn-lt"/>
              </a:rPr>
              <a:t>       Bunsen </a:t>
            </a:r>
            <a:r>
              <a:rPr lang="en-AU" sz="2800" dirty="0">
                <a:latin typeface="+mn-lt"/>
              </a:rPr>
              <a:t>burner.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2800" b="1" dirty="0">
                <a:latin typeface="+mn-lt"/>
              </a:rPr>
              <a:t>Collar</a:t>
            </a:r>
            <a:r>
              <a:rPr lang="en-AU" sz="2800" dirty="0">
                <a:latin typeface="+mn-lt"/>
              </a:rPr>
              <a:t>: Can be turned to adjust the size of the air holes.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2800" b="1" dirty="0">
                <a:latin typeface="+mn-lt"/>
              </a:rPr>
              <a:t>Barrel</a:t>
            </a:r>
            <a:r>
              <a:rPr lang="en-AU" sz="2800" dirty="0">
                <a:latin typeface="+mn-lt"/>
              </a:rPr>
              <a:t>: The area where the air and gas mix.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44640"/>
              </p:ext>
            </p:extLst>
          </p:nvPr>
        </p:nvGraphicFramePr>
        <p:xfrm>
          <a:off x="9316290" y="37691"/>
          <a:ext cx="2730789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0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</a:t>
                      </a:r>
                      <a:r>
                        <a:rPr lang="en-AU" baseline="0" dirty="0"/>
                        <a:t> the purpose of the air hole?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44608"/>
              </p:ext>
            </p:extLst>
          </p:nvPr>
        </p:nvGraphicFramePr>
        <p:xfrm>
          <a:off x="9316290" y="1171166"/>
          <a:ext cx="2730789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0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function of</a:t>
                      </a:r>
                      <a:r>
                        <a:rPr lang="en-AU" baseline="0" dirty="0"/>
                        <a:t> the collar? (What does it do?)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11381"/>
              </p:ext>
            </p:extLst>
          </p:nvPr>
        </p:nvGraphicFramePr>
        <p:xfrm>
          <a:off x="9316290" y="2299840"/>
          <a:ext cx="2730789" cy="155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0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 Pair,</a:t>
                      </a:r>
                      <a:r>
                        <a:rPr lang="en-AU" baseline="0" dirty="0" smtClean="0"/>
                        <a:t> Share: </a:t>
                      </a:r>
                      <a:r>
                        <a:rPr lang="en-AU" dirty="0" smtClean="0"/>
                        <a:t>Why </a:t>
                      </a:r>
                      <a:r>
                        <a:rPr lang="en-AU" dirty="0"/>
                        <a:t>do you need to use a heatproof</a:t>
                      </a:r>
                      <a:r>
                        <a:rPr lang="en-AU" baseline="0" dirty="0"/>
                        <a:t> mat under a Bunsen burner?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61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12403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often need to use heat in their experiments.</a:t>
            </a:r>
          </a:p>
          <a:p>
            <a:r>
              <a:rPr lang="en-AU" sz="2800" dirty="0">
                <a:latin typeface="+mn-lt"/>
              </a:rPr>
              <a:t>The Bunsen burner is the most common heat source in the laboratory.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7555" y="2386006"/>
            <a:ext cx="8412654" cy="4385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2800" smtClean="0">
                <a:latin typeface="+mn-lt"/>
              </a:rPr>
              <a:t>Before using a Bunsen burner always check that the gas tap is turned off.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smtClean="0">
                <a:latin typeface="+mn-lt"/>
              </a:rPr>
              <a:t>The off position is when the tap is at 90 to the main hose (either pointing at the wall or towards you).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smtClean="0">
                <a:latin typeface="+mn-lt"/>
              </a:rPr>
              <a:t>Keeping the gas taps in the off position when not in use will ensure that no gas is released into the Science classroom. </a:t>
            </a:r>
            <a:endParaRPr lang="en-AU" sz="2800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82828"/>
              </p:ext>
            </p:extLst>
          </p:nvPr>
        </p:nvGraphicFramePr>
        <p:xfrm>
          <a:off x="9316290" y="37691"/>
          <a:ext cx="2730789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0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How do you know if</a:t>
                      </a:r>
                      <a:r>
                        <a:rPr lang="en-AU" baseline="0" smtClean="0"/>
                        <a:t> the gas tap is turned off?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27852"/>
              </p:ext>
            </p:extLst>
          </p:nvPr>
        </p:nvGraphicFramePr>
        <p:xfrm>
          <a:off x="9316290" y="1171166"/>
          <a:ext cx="2730789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0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Why</a:t>
                      </a:r>
                      <a:r>
                        <a:rPr lang="en-AU" baseline="0" smtClean="0"/>
                        <a:t> is it important to turn off the gas at the tap?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3" t="30756" r="28485" b="22424"/>
          <a:stretch/>
        </p:blipFill>
        <p:spPr>
          <a:xfrm>
            <a:off x="8530410" y="2449777"/>
            <a:ext cx="3559611" cy="224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9" t="30952" r="27713" b="28008"/>
          <a:stretch/>
        </p:blipFill>
        <p:spPr>
          <a:xfrm>
            <a:off x="8530410" y="4868927"/>
            <a:ext cx="3583834" cy="18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52652"/>
              </p:ext>
            </p:extLst>
          </p:nvPr>
        </p:nvGraphicFramePr>
        <p:xfrm>
          <a:off x="9328245" y="279779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should</a:t>
                      </a:r>
                      <a:r>
                        <a:rPr lang="en-AU" baseline="0" dirty="0"/>
                        <a:t> you always wear while using a Bunsen burner?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267555" y="2386006"/>
            <a:ext cx="8924214" cy="37766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There are some important safety rules to follow when using a Bunsen Burner.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Know where the gas shut off is in the </a:t>
            </a:r>
            <a:r>
              <a:rPr lang="en-AU" sz="2800" dirty="0" smtClean="0">
                <a:latin typeface="+mn-lt"/>
              </a:rPr>
              <a:t>room.</a:t>
            </a:r>
            <a:endParaRPr lang="en-AU" sz="2800" dirty="0">
              <a:latin typeface="+mn-lt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Wear safety </a:t>
            </a:r>
            <a:r>
              <a:rPr lang="en-AU" sz="2800" dirty="0" smtClean="0">
                <a:latin typeface="+mn-lt"/>
              </a:rPr>
              <a:t>glasses.</a:t>
            </a:r>
            <a:endParaRPr lang="en-AU" sz="2800" dirty="0">
              <a:latin typeface="+mn-lt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Follow the correct procedure to light the Bunsen </a:t>
            </a:r>
            <a:r>
              <a:rPr lang="en-AU" sz="2800" dirty="0" smtClean="0">
                <a:latin typeface="+mn-lt"/>
              </a:rPr>
              <a:t>burner.</a:t>
            </a:r>
            <a:endParaRPr lang="en-AU" sz="2800" dirty="0">
              <a:latin typeface="+mn-lt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Do not </a:t>
            </a:r>
            <a:r>
              <a:rPr lang="en-AU" sz="2800" dirty="0">
                <a:latin typeface="+mn-lt"/>
              </a:rPr>
              <a:t>lean over the Bunsen </a:t>
            </a:r>
            <a:r>
              <a:rPr lang="en-AU" sz="2800" dirty="0" smtClean="0">
                <a:latin typeface="+mn-lt"/>
              </a:rPr>
              <a:t>burner.</a:t>
            </a:r>
            <a:endParaRPr lang="en-AU" sz="2800" dirty="0">
              <a:latin typeface="+mn-lt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Tie back long </a:t>
            </a:r>
            <a:r>
              <a:rPr lang="en-AU" sz="2800" dirty="0" smtClean="0">
                <a:latin typeface="+mn-lt"/>
              </a:rPr>
              <a:t>hair.</a:t>
            </a:r>
            <a:endParaRPr lang="en-AU" sz="2800" dirty="0">
              <a:latin typeface="+mn-lt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Do not </a:t>
            </a:r>
            <a:r>
              <a:rPr lang="en-AU" sz="2800" dirty="0">
                <a:latin typeface="+mn-lt"/>
              </a:rPr>
              <a:t>leave a lit Bunsen burner </a:t>
            </a:r>
            <a:r>
              <a:rPr lang="en-AU" sz="2800" dirty="0" smtClean="0">
                <a:latin typeface="+mn-lt"/>
              </a:rPr>
              <a:t>unattended.</a:t>
            </a:r>
            <a:endParaRPr lang="en-AU" sz="28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67555" y="971188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often need to use heat in their experiments.</a:t>
            </a:r>
          </a:p>
          <a:p>
            <a:r>
              <a:rPr lang="en-AU" sz="2800" dirty="0">
                <a:latin typeface="+mn-lt"/>
              </a:rPr>
              <a:t>The Bunsen burner is the most common heat source in the laboratory.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356768"/>
              </p:ext>
            </p:extLst>
          </p:nvPr>
        </p:nvGraphicFramePr>
        <p:xfrm>
          <a:off x="9335173" y="1745926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Why</a:t>
                      </a:r>
                      <a:r>
                        <a:rPr lang="en-AU" baseline="0" dirty="0"/>
                        <a:t> should you tie back long hair and not lean over the Bunsen burner?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2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53239"/>
              </p:ext>
            </p:extLst>
          </p:nvPr>
        </p:nvGraphicFramePr>
        <p:xfrm>
          <a:off x="9328245" y="279779"/>
          <a:ext cx="2605964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 you do first?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267554" y="2386006"/>
            <a:ext cx="8998365" cy="4471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AU" sz="2800" dirty="0">
                <a:latin typeface="+mn-lt"/>
              </a:rPr>
              <a:t>Steps for lighting a Bunsen Burner: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Place the Bunsen burner on a heatproof </a:t>
            </a:r>
            <a:r>
              <a:rPr lang="en-AU" sz="2800" dirty="0" smtClean="0">
                <a:latin typeface="+mn-lt"/>
              </a:rPr>
              <a:t>mat.</a:t>
            </a:r>
            <a:endParaRPr lang="en-AU" sz="2800" dirty="0">
              <a:latin typeface="+mn-lt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Connect the rubber hosing firmly to the gas </a:t>
            </a:r>
            <a:r>
              <a:rPr lang="en-AU" sz="2800" dirty="0" smtClean="0">
                <a:latin typeface="+mn-lt"/>
              </a:rPr>
              <a:t>tap.</a:t>
            </a:r>
            <a:r>
              <a:rPr lang="en-AU" sz="2800" dirty="0">
                <a:latin typeface="+mn-lt"/>
              </a:rPr>
              <a:t>	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Close the air hole by turning the </a:t>
            </a:r>
            <a:r>
              <a:rPr lang="en-AU" sz="2800" dirty="0" smtClean="0">
                <a:latin typeface="+mn-lt"/>
              </a:rPr>
              <a:t>collar.</a:t>
            </a:r>
            <a:endParaRPr lang="en-AU" sz="2800" dirty="0">
              <a:latin typeface="+mn-lt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Light a match and place it above the barrel, with your hand below the </a:t>
            </a:r>
            <a:r>
              <a:rPr lang="en-AU" sz="2800" dirty="0" smtClean="0">
                <a:latin typeface="+mn-lt"/>
              </a:rPr>
              <a:t>flame.</a:t>
            </a:r>
            <a:endParaRPr lang="en-AU" sz="2800" dirty="0">
              <a:latin typeface="+mn-lt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Open the gas tap </a:t>
            </a:r>
            <a:r>
              <a:rPr lang="en-AU" sz="2800" dirty="0" smtClean="0">
                <a:latin typeface="+mn-lt"/>
              </a:rPr>
              <a:t>fully.</a:t>
            </a:r>
            <a:endParaRPr lang="en-AU" sz="2800" dirty="0">
              <a:latin typeface="+mn-lt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The Bunsen burner will be lit with a yellow (safety) </a:t>
            </a:r>
            <a:r>
              <a:rPr lang="en-AU" sz="2800" dirty="0" smtClean="0">
                <a:latin typeface="+mn-lt"/>
              </a:rPr>
              <a:t>flame.</a:t>
            </a:r>
            <a:endParaRPr lang="en-AU" sz="28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67555" y="971188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often need to use heat in their experiments.</a:t>
            </a:r>
          </a:p>
          <a:p>
            <a:r>
              <a:rPr lang="en-AU" sz="2800" dirty="0">
                <a:latin typeface="+mn-lt"/>
              </a:rPr>
              <a:t>The Bunsen burner is the most common heat source in the laboratory.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59933"/>
              </p:ext>
            </p:extLst>
          </p:nvPr>
        </p:nvGraphicFramePr>
        <p:xfrm>
          <a:off x="9324782" y="1122471"/>
          <a:ext cx="2605964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second</a:t>
                      </a:r>
                      <a:r>
                        <a:rPr lang="en-AU" baseline="0" dirty="0"/>
                        <a:t> step?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49102"/>
              </p:ext>
            </p:extLst>
          </p:nvPr>
        </p:nvGraphicFramePr>
        <p:xfrm>
          <a:off x="9331709" y="1945913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  <a:r>
                        <a:rPr lang="en-AU" baseline="0" dirty="0"/>
                        <a:t> do you do after connecting the rubber hose?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10721"/>
              </p:ext>
            </p:extLst>
          </p:nvPr>
        </p:nvGraphicFramePr>
        <p:xfrm>
          <a:off x="9328246" y="4461417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type of flame will</a:t>
                      </a:r>
                      <a:r>
                        <a:rPr lang="en-AU" baseline="0" dirty="0"/>
                        <a:t> you get?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1149"/>
              </p:ext>
            </p:extLst>
          </p:nvPr>
        </p:nvGraphicFramePr>
        <p:xfrm>
          <a:off x="9345565" y="3335734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  <a:r>
                        <a:rPr lang="en-AU" baseline="0" dirty="0"/>
                        <a:t> do you light the Bunsen burner?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8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898</Words>
  <Application>Microsoft Office PowerPoint</Application>
  <PresentationFormat>Widescreen</PresentationFormat>
  <Paragraphs>128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63</cp:revision>
  <dcterms:created xsi:type="dcterms:W3CDTF">2017-01-28T08:32:28Z</dcterms:created>
  <dcterms:modified xsi:type="dcterms:W3CDTF">2019-02-20T07:31:33Z</dcterms:modified>
</cp:coreProperties>
</file>