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74" r:id="rId3"/>
    <p:sldId id="270" r:id="rId4"/>
    <p:sldId id="263" r:id="rId5"/>
    <p:sldId id="275" r:id="rId6"/>
    <p:sldId id="258" r:id="rId7"/>
    <p:sldId id="276" r:id="rId8"/>
    <p:sldId id="278" r:id="rId9"/>
    <p:sldId id="277" r:id="rId10"/>
    <p:sldId id="261" r:id="rId11"/>
    <p:sldId id="281" r:id="rId12"/>
    <p:sldId id="279" r:id="rId13"/>
    <p:sldId id="280" r:id="rId14"/>
    <p:sldId id="262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4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37EE6-B9CD-492F-842B-6EB73735902C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7997B-4140-40DA-AACE-216E036423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08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numbering on our thermometers can be confusing for some students – now would be a good time to discuss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997B-4140-40DA-AACE-216E036423D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85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997B-4140-40DA-AACE-216E036423D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2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At this point it would be helpful to have a balance and show the students the adjustable feet and the spirit level (at least; you could demo the whole process, or ask a student to help you do so).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997B-4140-40DA-AACE-216E036423D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257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997B-4140-40DA-AACE-216E036423D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558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997B-4140-40DA-AACE-216E036423D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96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997B-4140-40DA-AACE-216E036423D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805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Fun trick: wait until the end of the slide to point out that the numbers are going the wrong way (for a measuring cylinder)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997B-4140-40DA-AACE-216E036423D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67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 save on setup, this activity reuses the blue liquid / empty jars (Q6) and the measuring cylinders with vinegar in them (Q7) from the Observations lesson.</a:t>
            </a:r>
          </a:p>
          <a:p>
            <a:r>
              <a:rPr lang="en-AU" dirty="0"/>
              <a:t>Meter rulers will be necessary for Q1.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7997B-4140-40DA-AACE-216E036423D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1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4.sv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3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720000"/>
            <a:ext cx="11231880" cy="4351338"/>
          </a:xfrm>
        </p:spPr>
        <p:txBody>
          <a:bodyPr/>
          <a:lstStyle/>
          <a:p>
            <a:r>
              <a:rPr lang="en-AU" b="1" dirty="0"/>
              <a:t>Quantitative</a:t>
            </a:r>
            <a:r>
              <a:rPr lang="en-AU" dirty="0"/>
              <a:t> observations have a </a:t>
            </a:r>
            <a:r>
              <a:rPr lang="en-AU" b="1" dirty="0"/>
              <a:t>quantity</a:t>
            </a:r>
            <a:r>
              <a:rPr lang="en-AU" dirty="0"/>
              <a:t> and can be </a:t>
            </a:r>
            <a:r>
              <a:rPr lang="en-AU" b="1" dirty="0"/>
              <a:t>measured</a:t>
            </a:r>
            <a:r>
              <a:rPr lang="en-AU" dirty="0"/>
              <a:t>. They can be given a </a:t>
            </a:r>
            <a:r>
              <a:rPr lang="en-AU" b="1" dirty="0"/>
              <a:t>numerical</a:t>
            </a:r>
            <a:r>
              <a:rPr lang="en-AU" dirty="0"/>
              <a:t> value and </a:t>
            </a:r>
            <a:r>
              <a:rPr lang="en-AU" b="1" dirty="0"/>
              <a:t>units</a:t>
            </a:r>
            <a:r>
              <a:rPr lang="en-AU" dirty="0"/>
              <a:t> of measurement.</a:t>
            </a:r>
          </a:p>
          <a:p>
            <a:r>
              <a:rPr lang="en-AU" b="1" dirty="0"/>
              <a:t>Qualitative</a:t>
            </a:r>
            <a:r>
              <a:rPr lang="en-AU" dirty="0"/>
              <a:t> observations are a </a:t>
            </a:r>
            <a:r>
              <a:rPr lang="en-AU" b="1" dirty="0"/>
              <a:t>description</a:t>
            </a:r>
            <a:r>
              <a:rPr lang="en-AU" dirty="0"/>
              <a:t> – they do not use numbers. Qualitative observations are made using your </a:t>
            </a:r>
            <a:r>
              <a:rPr lang="en-AU" b="1" dirty="0"/>
              <a:t>senses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dirty="0"/>
              <a:t>Create the following table on your whiteboard: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E0799F0D-A34B-4708-8B66-7F4EC87B9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07562"/>
              </p:ext>
            </p:extLst>
          </p:nvPr>
        </p:nvGraphicFramePr>
        <p:xfrm>
          <a:off x="1214520" y="3675879"/>
          <a:ext cx="8293162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6581">
                  <a:extLst>
                    <a:ext uri="{9D8B030D-6E8A-4147-A177-3AD203B41FA5}">
                      <a16:colId xmlns="" xmlns:a16="http://schemas.microsoft.com/office/drawing/2014/main" val="2944304690"/>
                    </a:ext>
                  </a:extLst>
                </a:gridCol>
                <a:gridCol w="4146581">
                  <a:extLst>
                    <a:ext uri="{9D8B030D-6E8A-4147-A177-3AD203B41FA5}">
                      <a16:colId xmlns="" xmlns:a16="http://schemas.microsoft.com/office/drawing/2014/main" val="158634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Quantitative</a:t>
                      </a:r>
                      <a:br>
                        <a:rPr lang="en-AU" sz="2800" b="1" dirty="0"/>
                      </a:br>
                      <a:r>
                        <a:rPr lang="en-AU" sz="2800" b="1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Qualitative</a:t>
                      </a:r>
                      <a:br>
                        <a:rPr lang="en-AU" sz="2800" b="1" dirty="0"/>
                      </a:br>
                      <a:r>
                        <a:rPr lang="en-AU" sz="2800" b="1" dirty="0"/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867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286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" y="731083"/>
            <a:ext cx="10515600" cy="4539186"/>
          </a:xfrm>
        </p:spPr>
        <p:txBody>
          <a:bodyPr/>
          <a:lstStyle/>
          <a:p>
            <a:r>
              <a:rPr lang="en-AU" dirty="0"/>
              <a:t>If you use measuring equipment incorrectly, the measurements you make in your experiments will not be </a:t>
            </a:r>
            <a:r>
              <a:rPr lang="en-AU" dirty="0" smtClean="0"/>
              <a:t>accurate, making your experiment unreliable.</a:t>
            </a:r>
          </a:p>
          <a:p>
            <a:r>
              <a:rPr lang="en-AU" dirty="0" smtClean="0"/>
              <a:t>Measurement is an important skill in many jobs.</a:t>
            </a:r>
          </a:p>
          <a:p>
            <a:r>
              <a:rPr lang="en-AU" dirty="0" smtClean="0"/>
              <a:t>Measurement errors can affect the safety and health of people.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9999"/>
            <a:ext cx="11353800" cy="6074205"/>
          </a:xfrm>
        </p:spPr>
        <p:txBody>
          <a:bodyPr/>
          <a:lstStyle/>
          <a:p>
            <a:r>
              <a:rPr lang="en-AU" dirty="0"/>
              <a:t>This the not correct way to use a ruler. What is incorrect about it?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Roger moved the end of the crayon to zero, then looked closely at the tip. This is what he saw. </a:t>
            </a:r>
            <a:r>
              <a:rPr lang="en-AU" dirty="0" smtClean="0"/>
              <a:t>What </a:t>
            </a:r>
            <a:r>
              <a:rPr lang="en-AU" dirty="0"/>
              <a:t>should he write down as the</a:t>
            </a:r>
            <a:br>
              <a:rPr lang="en-AU" dirty="0"/>
            </a:br>
            <a:r>
              <a:rPr lang="en-AU" dirty="0"/>
              <a:t>length of the crayon? (A line has been added to help you.)</a:t>
            </a:r>
          </a:p>
        </p:txBody>
      </p:sp>
      <p:pic>
        <p:nvPicPr>
          <p:cNvPr id="9" name="Picture 2" descr="https://www.eduplace.com/math/mw/background/1/10/graphics/ts_1_10_wi-3.gif">
            <a:extLst>
              <a:ext uri="{FF2B5EF4-FFF2-40B4-BE49-F238E27FC236}">
                <a16:creationId xmlns="" xmlns:a16="http://schemas.microsoft.com/office/drawing/2014/main" id="{1A767911-666A-4AA5-88E2-EB9884F76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1418" r="58995" b="88449"/>
          <a:stretch/>
        </p:blipFill>
        <p:spPr bwMode="auto">
          <a:xfrm>
            <a:off x="1699994" y="1227391"/>
            <a:ext cx="3200322" cy="4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pixabay.com/photo/2015/11/05/05/46/ruler-1023727_1280.png">
            <a:extLst>
              <a:ext uri="{FF2B5EF4-FFF2-40B4-BE49-F238E27FC236}">
                <a16:creationId xmlns="" xmlns:a16="http://schemas.microsoft.com/office/drawing/2014/main" id="{84B2F5C9-02C5-4066-9768-1705553E0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7" b="31047"/>
          <a:stretch/>
        </p:blipFill>
        <p:spPr bwMode="auto">
          <a:xfrm>
            <a:off x="295053" y="1563722"/>
            <a:ext cx="11601893" cy="146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0FD0177-47F3-4491-8FCA-AEB400B7B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225" y="3757101"/>
            <a:ext cx="1552575" cy="26193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176972E-FC76-4589-84C4-3C22542FE1C6}"/>
              </a:ext>
            </a:extLst>
          </p:cNvPr>
          <p:cNvCxnSpPr/>
          <p:nvPr/>
        </p:nvCxnSpPr>
        <p:spPr>
          <a:xfrm>
            <a:off x="10738203" y="4024425"/>
            <a:ext cx="0" cy="940981"/>
          </a:xfrm>
          <a:prstGeom prst="line">
            <a:avLst/>
          </a:prstGeom>
          <a:ln w="381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0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7" y="719999"/>
            <a:ext cx="11209713" cy="6074205"/>
          </a:xfrm>
        </p:spPr>
        <p:txBody>
          <a:bodyPr/>
          <a:lstStyle/>
          <a:p>
            <a:r>
              <a:rPr lang="en-AU" dirty="0"/>
              <a:t>Felicity is feeling lazy and doesn’t want to get out of her</a:t>
            </a:r>
            <a:br>
              <a:rPr lang="en-AU" dirty="0"/>
            </a:br>
            <a:r>
              <a:rPr lang="en-AU" dirty="0"/>
              <a:t>seat to read this thermometer. How is this going to affect her measurement, and why?</a:t>
            </a:r>
          </a:p>
          <a:p>
            <a:endParaRPr lang="en-AU" dirty="0"/>
          </a:p>
          <a:p>
            <a:r>
              <a:rPr lang="en-AU" dirty="0"/>
              <a:t>Todd puts his balance down on his bench and</a:t>
            </a:r>
            <a:br>
              <a:rPr lang="en-AU" dirty="0"/>
            </a:br>
            <a:r>
              <a:rPr lang="en-AU" dirty="0"/>
              <a:t>notices that his spirit level looks like this. What</a:t>
            </a:r>
            <a:br>
              <a:rPr lang="en-AU" dirty="0"/>
            </a:br>
            <a:r>
              <a:rPr lang="en-AU" dirty="0"/>
              <a:t>does he need to do before using the balance?</a:t>
            </a:r>
          </a:p>
          <a:p>
            <a:endParaRPr lang="en-AU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F6AF2439-5689-4D53-84BE-7D32FA5FF9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5" r="52159"/>
          <a:stretch/>
        </p:blipFill>
        <p:spPr>
          <a:xfrm>
            <a:off x="8748292" y="1706384"/>
            <a:ext cx="3040718" cy="4896257"/>
          </a:xfrm>
          <a:prstGeom prst="rect">
            <a:avLst/>
          </a:prstGeom>
        </p:spPr>
      </p:pic>
      <p:pic>
        <p:nvPicPr>
          <p:cNvPr id="2050" name="Picture 2" descr="Image result for spirit level round">
            <a:extLst>
              <a:ext uri="{FF2B5EF4-FFF2-40B4-BE49-F238E27FC236}">
                <a16:creationId xmlns="" xmlns:a16="http://schemas.microsoft.com/office/drawing/2014/main" id="{B66B05B2-6D97-48C0-B578-6CF901ABF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3" t="16913" r="14504" b="16152"/>
          <a:stretch/>
        </p:blipFill>
        <p:spPr bwMode="auto">
          <a:xfrm>
            <a:off x="2991867" y="3769660"/>
            <a:ext cx="3040718" cy="302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4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1" y="719999"/>
            <a:ext cx="11259589" cy="6074205"/>
          </a:xfrm>
        </p:spPr>
        <p:txBody>
          <a:bodyPr/>
          <a:lstStyle/>
          <a:p>
            <a:r>
              <a:rPr lang="en-AU" dirty="0"/>
              <a:t>Which of these four eyes is reading the measuring cylinder correctly?</a:t>
            </a:r>
          </a:p>
        </p:txBody>
      </p:sp>
      <p:pic>
        <p:nvPicPr>
          <p:cNvPr id="3074" name="Picture 2" descr="Image result for parallax error measuing cylinder">
            <a:extLst>
              <a:ext uri="{FF2B5EF4-FFF2-40B4-BE49-F238E27FC236}">
                <a16:creationId xmlns="" xmlns:a16="http://schemas.microsoft.com/office/drawing/2014/main" id="{BA74D8D2-3B46-4E98-982E-0F89171AF7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18"/>
          <a:stretch/>
        </p:blipFill>
        <p:spPr bwMode="auto">
          <a:xfrm>
            <a:off x="3127467" y="1245795"/>
            <a:ext cx="4740056" cy="532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arallax error measuing cylinder">
            <a:extLst>
              <a:ext uri="{FF2B5EF4-FFF2-40B4-BE49-F238E27FC236}">
                <a16:creationId xmlns="" xmlns:a16="http://schemas.microsoft.com/office/drawing/2014/main" id="{D549B28E-6F37-4F47-85CD-A0DBA3CCC42E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9" t="42372" r="35818" b="50835"/>
          <a:stretch/>
        </p:blipFill>
        <p:spPr bwMode="auto">
          <a:xfrm flipH="1">
            <a:off x="4059030" y="3319418"/>
            <a:ext cx="1796400" cy="36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6C79644-9AB3-4C91-BC22-B58415F68ADA}"/>
              </a:ext>
            </a:extLst>
          </p:cNvPr>
          <p:cNvSpPr txBox="1"/>
          <p:nvPr/>
        </p:nvSpPr>
        <p:spPr>
          <a:xfrm>
            <a:off x="3610791" y="3182417"/>
            <a:ext cx="36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a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4D4FC30-FE76-49B3-BD0D-58632A0AD4B3}"/>
              </a:ext>
            </a:extLst>
          </p:cNvPr>
          <p:cNvSpPr txBox="1"/>
          <p:nvPr/>
        </p:nvSpPr>
        <p:spPr>
          <a:xfrm>
            <a:off x="7910862" y="2450300"/>
            <a:ext cx="36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b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280A602-C473-4131-AD94-1889C8A46A00}"/>
              </a:ext>
            </a:extLst>
          </p:cNvPr>
          <p:cNvSpPr txBox="1"/>
          <p:nvPr/>
        </p:nvSpPr>
        <p:spPr>
          <a:xfrm>
            <a:off x="7910862" y="3323415"/>
            <a:ext cx="36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c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F74EF44-4A23-42B6-AE23-A235E810F60D}"/>
              </a:ext>
            </a:extLst>
          </p:cNvPr>
          <p:cNvSpPr txBox="1"/>
          <p:nvPr/>
        </p:nvSpPr>
        <p:spPr>
          <a:xfrm>
            <a:off x="7910862" y="4196530"/>
            <a:ext cx="364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d</a:t>
            </a:r>
            <a:endParaRPr lang="en-AU" dirty="0"/>
          </a:p>
        </p:txBody>
      </p:sp>
      <p:pic>
        <p:nvPicPr>
          <p:cNvPr id="13" name="Graphic 12" descr="Checkmark">
            <a:extLst>
              <a:ext uri="{FF2B5EF4-FFF2-40B4-BE49-F238E27FC236}">
                <a16:creationId xmlns="" xmlns:a16="http://schemas.microsoft.com/office/drawing/2014/main" id="{F9FD05E5-1BA4-4406-A43D-B25C23FA93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9489" y="3334859"/>
            <a:ext cx="693274" cy="6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4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05830"/>
              </p:ext>
            </p:extLst>
          </p:nvPr>
        </p:nvGraphicFramePr>
        <p:xfrm>
          <a:off x="9357923" y="285782"/>
          <a:ext cx="2646908" cy="4851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Reminders: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Only use the closest lines: don’t guess or make up extra </a:t>
                      </a:r>
                      <a:r>
                        <a:rPr lang="en-AU" dirty="0" smtClean="0"/>
                        <a:t>numbers.</a:t>
                      </a:r>
                      <a:endParaRPr lang="en-AU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Always read thermometers and measuring cylinders at eye </a:t>
                      </a:r>
                      <a:r>
                        <a:rPr lang="en-AU" dirty="0" smtClean="0"/>
                        <a:t>level.</a:t>
                      </a:r>
                      <a:endParaRPr lang="en-AU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Measuring cylinders are read at the bottom of the meniscus (curve at the top of the liquid</a:t>
                      </a:r>
                      <a:r>
                        <a:rPr lang="en-AU" dirty="0" smtClean="0"/>
                        <a:t>).</a:t>
                      </a:r>
                      <a:endParaRPr lang="en-AU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dirty="0"/>
                        <a:t>Make sure your balance is flat before using </a:t>
                      </a:r>
                      <a:r>
                        <a:rPr lang="en-AU" dirty="0" smtClean="0"/>
                        <a:t>it.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" y="719998"/>
            <a:ext cx="9309367" cy="6138002"/>
          </a:xfrm>
        </p:spPr>
        <p:txBody>
          <a:bodyPr>
            <a:normAutofit/>
          </a:bodyPr>
          <a:lstStyle/>
          <a:p>
            <a:r>
              <a:rPr lang="en-AU" dirty="0"/>
              <a:t>Rule up a new page and title it “Measurement Tasks”.</a:t>
            </a:r>
          </a:p>
          <a:p>
            <a:r>
              <a:rPr lang="en-AU" dirty="0"/>
              <a:t>Use your rulers and the equipment around the classroom to answer the following questions. Use full sentences.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How wide is your desk?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How thick is your desk?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What is the air temperature in the classroom?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What is the temperature of the water that comes out of the taps?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How heavy is your pencil case?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How heavy is the blue </a:t>
            </a:r>
            <a:r>
              <a:rPr lang="en-AU" sz="2600" b="1" dirty="0"/>
              <a:t>liquid</a:t>
            </a:r>
            <a:r>
              <a:rPr lang="en-AU" sz="2600" dirty="0"/>
              <a:t> in the jars (not including the weight of the jar itself)? </a:t>
            </a:r>
          </a:p>
          <a:p>
            <a:pPr lvl="2"/>
            <a:r>
              <a:rPr lang="en-AU" sz="2400" dirty="0"/>
              <a:t>Hint: the empty jars might come in handy for this one…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What volume of liquid is in each of the measuring cylinders?</a:t>
            </a: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5" y="720000"/>
            <a:ext cx="11276215" cy="4351338"/>
          </a:xfrm>
        </p:spPr>
        <p:txBody>
          <a:bodyPr/>
          <a:lstStyle/>
          <a:p>
            <a:r>
              <a:rPr lang="en-AU" dirty="0"/>
              <a:t>Write at least one quantitative observation and one qualitative observation for the following pictures.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Use </a:t>
            </a:r>
            <a:r>
              <a:rPr lang="en-AU" b="1" dirty="0"/>
              <a:t>full sentences</a:t>
            </a:r>
            <a:r>
              <a:rPr lang="en-AU" dirty="0"/>
              <a:t> and </a:t>
            </a:r>
            <a:r>
              <a:rPr lang="en-AU" b="1" dirty="0"/>
              <a:t>units </a:t>
            </a:r>
            <a:r>
              <a:rPr lang="en-AU" dirty="0"/>
              <a:t>(where necessary).</a:t>
            </a:r>
          </a:p>
        </p:txBody>
      </p:sp>
      <p:pic>
        <p:nvPicPr>
          <p:cNvPr id="1026" name="Picture 2" descr="https://www.eduplace.com/math/mw/background/1/10/graphics/ts_1_10_wi-3.gif">
            <a:extLst>
              <a:ext uri="{FF2B5EF4-FFF2-40B4-BE49-F238E27FC236}">
                <a16:creationId xmlns="" xmlns:a16="http://schemas.microsoft.com/office/drawing/2014/main" id="{8B710D86-D94B-4F7D-A147-42373616A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90" b="13352"/>
          <a:stretch/>
        </p:blipFill>
        <p:spPr bwMode="auto">
          <a:xfrm>
            <a:off x="2142243" y="2507662"/>
            <a:ext cx="7907514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757CA51-5731-4632-AEEC-D52A9DE0071E}"/>
              </a:ext>
            </a:extLst>
          </p:cNvPr>
          <p:cNvSpPr/>
          <p:nvPr/>
        </p:nvSpPr>
        <p:spPr>
          <a:xfrm>
            <a:off x="10692245" y="6130636"/>
            <a:ext cx="1137289" cy="42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4206F16C-E059-46E0-840C-D728DA60B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28385"/>
              </p:ext>
            </p:extLst>
          </p:nvPr>
        </p:nvGraphicFramePr>
        <p:xfrm>
          <a:off x="9395136" y="4880114"/>
          <a:ext cx="2646908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Quantitative</a:t>
                      </a:r>
                      <a:r>
                        <a:rPr lang="en-AU" dirty="0"/>
                        <a:t> observations</a:t>
                      </a:r>
                      <a:r>
                        <a:rPr lang="en-AU" baseline="0" dirty="0"/>
                        <a:t> </a:t>
                      </a:r>
                      <a:r>
                        <a:rPr lang="en-AU" dirty="0"/>
                        <a:t>are </a:t>
                      </a:r>
                      <a:r>
                        <a:rPr lang="en-AU" b="1" dirty="0"/>
                        <a:t>measurements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dirty="0"/>
                        <a:t>Qualitative</a:t>
                      </a:r>
                      <a:r>
                        <a:rPr lang="en-AU" baseline="0" dirty="0"/>
                        <a:t> observations are </a:t>
                      </a:r>
                      <a:r>
                        <a:rPr lang="en-AU" b="1" baseline="0" dirty="0"/>
                        <a:t>descriptions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00101" y="3509930"/>
            <a:ext cx="135220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centimetres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9334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Measurement Skills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28615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60300"/>
              </p:ext>
            </p:extLst>
          </p:nvPr>
        </p:nvGraphicFramePr>
        <p:xfrm>
          <a:off x="9421764" y="19145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four pieces of equipment are we learning to use today?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46" y="720000"/>
            <a:ext cx="8710356" cy="1794600"/>
          </a:xfrm>
        </p:spPr>
        <p:txBody>
          <a:bodyPr>
            <a:normAutofit/>
          </a:bodyPr>
          <a:lstStyle/>
          <a:p>
            <a:r>
              <a:rPr lang="en-AU" dirty="0" smtClean="0"/>
              <a:t>Correctly </a:t>
            </a:r>
            <a:r>
              <a:rPr lang="en-AU" b="1" dirty="0"/>
              <a:t>use</a:t>
            </a:r>
            <a:r>
              <a:rPr lang="en-AU" dirty="0"/>
              <a:t> and </a:t>
            </a:r>
            <a:r>
              <a:rPr lang="en-AU" b="1" dirty="0"/>
              <a:t>read</a:t>
            </a:r>
            <a:r>
              <a:rPr lang="en-AU" dirty="0"/>
              <a:t> measuring equipment, including rulers, thermometers, measuring cylinders, and </a:t>
            </a:r>
            <a:r>
              <a:rPr lang="en-AU" dirty="0" smtClean="0"/>
              <a:t>balances.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200888" y="3461385"/>
            <a:ext cx="10949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We use tools to measure all sorts of things: length, weight, temperature, amounts of solids or liquids, and much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With the person next to you, list </a:t>
            </a:r>
            <a:r>
              <a:rPr lang="en-AU" sz="2800" b="1" dirty="0"/>
              <a:t>as many measuring tools as you can think of</a:t>
            </a:r>
            <a:r>
              <a:rPr lang="en-AU" sz="2800" dirty="0"/>
              <a:t> that you might find </a:t>
            </a:r>
            <a:r>
              <a:rPr lang="en-AU" sz="2800" b="1" dirty="0"/>
              <a:t>in your house</a:t>
            </a:r>
            <a:r>
              <a:rPr lang="en-AU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Hint: there’s probably a whole lot of them in the kitchen!</a:t>
            </a: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5090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might happen if you use measuring equipment incorrectly?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23" y="764334"/>
            <a:ext cx="8998528" cy="5361681"/>
          </a:xfrm>
        </p:spPr>
        <p:txBody>
          <a:bodyPr>
            <a:normAutofit/>
          </a:bodyPr>
          <a:lstStyle/>
          <a:p>
            <a:r>
              <a:rPr lang="en-AU" dirty="0"/>
              <a:t>Just like Bunsen burners, there is a right way (and a wrong way!) to use measuring equipment.</a:t>
            </a:r>
          </a:p>
          <a:p>
            <a:r>
              <a:rPr lang="en-AU" dirty="0"/>
              <a:t>If you use measuring equipment incorrectly, the measurements you make in your experiments will not be accurate.</a:t>
            </a:r>
          </a:p>
          <a:p>
            <a:r>
              <a:rPr lang="en-AU" dirty="0"/>
              <a:t>If your measurements are inaccurate, the results of your experiments can’t be trusted… or worse!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054" name="Picture 6" descr="Cartoon">
            <a:extLst>
              <a:ext uri="{FF2B5EF4-FFF2-40B4-BE49-F238E27FC236}">
                <a16:creationId xmlns="" xmlns:a16="http://schemas.microsoft.com/office/drawing/2014/main" id="{67F68735-B22A-445F-9B8D-9F605ABF1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211" y="4205323"/>
            <a:ext cx="3181436" cy="21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80660"/>
              </p:ext>
            </p:extLst>
          </p:nvPr>
        </p:nvGraphicFramePr>
        <p:xfrm>
          <a:off x="9489178" y="1547522"/>
          <a:ext cx="2605964" cy="2773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Think, Pair, Share: think of a situation in which measuring incorrectly could be very dangerous.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smtClean="0"/>
                        <a:t>Hint: doctors, pharmacists (chemists), builders, and architects all need to measure things very carefully…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37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1723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line tells you the length of your object?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53177"/>
              </p:ext>
            </p:extLst>
          </p:nvPr>
        </p:nvGraphicFramePr>
        <p:xfrm>
          <a:off x="9455836" y="1368670"/>
          <a:ext cx="2605964" cy="374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0" y="720000"/>
            <a:ext cx="9273346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Rulers</a:t>
            </a:r>
            <a:endParaRPr lang="en-AU" dirty="0"/>
          </a:p>
          <a:p>
            <a:r>
              <a:rPr lang="en-AU" dirty="0"/>
              <a:t>When measuring with a ruler, you just need to remember two simple rules:</a:t>
            </a:r>
          </a:p>
          <a:p>
            <a:pPr lvl="1"/>
            <a:r>
              <a:rPr lang="en-AU" sz="2600" b="1" dirty="0"/>
              <a:t>always start from zero</a:t>
            </a:r>
            <a:r>
              <a:rPr lang="en-AU" sz="2600" dirty="0"/>
              <a:t>, and</a:t>
            </a:r>
          </a:p>
          <a:p>
            <a:pPr lvl="1"/>
            <a:r>
              <a:rPr lang="en-AU" sz="2600" b="1" dirty="0"/>
              <a:t>only use the closest line</a:t>
            </a:r>
            <a:r>
              <a:rPr lang="en-AU" sz="2600" dirty="0"/>
              <a:t>: don’t guess!</a:t>
            </a:r>
          </a:p>
          <a:p>
            <a:r>
              <a:rPr lang="en-AU" dirty="0"/>
              <a:t>For example:</a:t>
            </a:r>
          </a:p>
        </p:txBody>
      </p:sp>
      <p:pic>
        <p:nvPicPr>
          <p:cNvPr id="8" name="Picture 2" descr="https://www.eduplace.com/math/mw/background/1/10/graphics/ts_1_10_wi-3.gif">
            <a:extLst>
              <a:ext uri="{FF2B5EF4-FFF2-40B4-BE49-F238E27FC236}">
                <a16:creationId xmlns="" xmlns:a16="http://schemas.microsoft.com/office/drawing/2014/main" id="{DAEEB931-BE97-4868-8E72-95B657C06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21" b="14791"/>
          <a:stretch/>
        </p:blipFill>
        <p:spPr bwMode="auto">
          <a:xfrm>
            <a:off x="1139534" y="4208669"/>
            <a:ext cx="7907514" cy="73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="" xmlns:a16="http://schemas.microsoft.com/office/drawing/2014/main" id="{580CE717-3F1B-4E0F-A425-CE5330788827}"/>
              </a:ext>
            </a:extLst>
          </p:cNvPr>
          <p:cNvSpPr/>
          <p:nvPr/>
        </p:nvSpPr>
        <p:spPr>
          <a:xfrm>
            <a:off x="1205344" y="3647853"/>
            <a:ext cx="4166754" cy="483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F03B1F-C312-4E5D-8578-9860734EEBF1}"/>
              </a:ext>
            </a:extLst>
          </p:cNvPr>
          <p:cNvSpPr txBox="1"/>
          <p:nvPr/>
        </p:nvSpPr>
        <p:spPr>
          <a:xfrm>
            <a:off x="124689" y="3844413"/>
            <a:ext cx="95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starting from 0 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="" xmlns:a16="http://schemas.microsoft.com/office/drawing/2014/main" id="{CC5096D1-CAEC-45E2-8447-D935088EF4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615" y="4384052"/>
            <a:ext cx="693274" cy="693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EB98EF6-1E65-4E55-B59D-A8F49C91C5AC}"/>
              </a:ext>
            </a:extLst>
          </p:cNvPr>
          <p:cNvSpPr txBox="1"/>
          <p:nvPr/>
        </p:nvSpPr>
        <p:spPr>
          <a:xfrm>
            <a:off x="4610098" y="4946424"/>
            <a:ext cx="1738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closest line is 10, so we say that this arrow is </a:t>
            </a:r>
            <a:r>
              <a:rPr lang="en-AU" dirty="0" smtClean="0"/>
              <a:t>10cm </a:t>
            </a:r>
            <a:r>
              <a:rPr lang="en-AU" dirty="0"/>
              <a:t>long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="" xmlns:a16="http://schemas.microsoft.com/office/drawing/2014/main" id="{7E8B23DB-F186-4871-9855-A8BD02CCD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4490" y="5199951"/>
            <a:ext cx="693274" cy="693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F54E6C2-F32A-45F2-8073-AEA80A80970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96055" y="1791978"/>
            <a:ext cx="1571625" cy="22479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7FC6269C-58E9-413F-9B25-96F66E16701B}"/>
              </a:ext>
            </a:extLst>
          </p:cNvPr>
          <p:cNvCxnSpPr/>
          <p:nvPr/>
        </p:nvCxnSpPr>
        <p:spPr>
          <a:xfrm>
            <a:off x="10880747" y="2452614"/>
            <a:ext cx="0" cy="9266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65FFB0F-48B5-45AC-A2E0-42D9006A3827}"/>
              </a:ext>
            </a:extLst>
          </p:cNvPr>
          <p:cNvSpPr txBox="1"/>
          <p:nvPr/>
        </p:nvSpPr>
        <p:spPr>
          <a:xfrm>
            <a:off x="9475327" y="4039878"/>
            <a:ext cx="258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9.7cm </a:t>
            </a:r>
            <a:r>
              <a:rPr lang="en-AU" dirty="0"/>
              <a:t>seems like a good guess… can we use it? Why or why not?</a:t>
            </a:r>
          </a:p>
        </p:txBody>
      </p:sp>
      <p:pic>
        <p:nvPicPr>
          <p:cNvPr id="20" name="Graphic 19" descr="Close">
            <a:extLst>
              <a:ext uri="{FF2B5EF4-FFF2-40B4-BE49-F238E27FC236}">
                <a16:creationId xmlns="" xmlns:a16="http://schemas.microsoft.com/office/drawing/2014/main" id="{0384551E-04BE-449C-A444-37A0127885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0033" y="5071338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D4E7B42-5923-4B11-8FEE-F577C46243AA}"/>
              </a:ext>
            </a:extLst>
          </p:cNvPr>
          <p:cNvSpPr txBox="1"/>
          <p:nvPr/>
        </p:nvSpPr>
        <p:spPr>
          <a:xfrm>
            <a:off x="9917859" y="5893225"/>
            <a:ext cx="173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only</a:t>
            </a:r>
            <a:r>
              <a:rPr lang="en-AU" dirty="0"/>
              <a:t> use the closest line!</a:t>
            </a:r>
            <a:endParaRPr lang="en-AU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30279" y="4612750"/>
            <a:ext cx="135220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dirty="0" smtClean="0"/>
              <a:t>centimetres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5" grpId="0"/>
      <p:bldP spid="18" grpId="0"/>
      <p:bldP spid="21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905394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should you look at your thermometer when reading it?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34987"/>
              </p:ext>
            </p:extLst>
          </p:nvPr>
        </p:nvGraphicFramePr>
        <p:xfrm>
          <a:off x="9475328" y="155448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Would it be correct to read this thermometer as </a:t>
                      </a:r>
                      <a:r>
                        <a:rPr lang="en-AU" dirty="0" smtClean="0"/>
                        <a:t>40°C</a:t>
                      </a:r>
                      <a:r>
                        <a:rPr lang="en-AU" dirty="0"/>
                        <a:t>? Why or why not?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720000"/>
            <a:ext cx="932045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Thermometers</a:t>
            </a:r>
            <a:endParaRPr lang="en-AU" dirty="0"/>
          </a:p>
          <a:p>
            <a:r>
              <a:rPr lang="en-AU" dirty="0"/>
              <a:t>When measuring with a thermometer, there are also two simple rules:</a:t>
            </a:r>
          </a:p>
          <a:p>
            <a:pPr lvl="1"/>
            <a:r>
              <a:rPr lang="en-AU" sz="2600" b="1" dirty="0"/>
              <a:t>always read the thermometer at eye level</a:t>
            </a:r>
            <a:r>
              <a:rPr lang="en-AU" sz="2600" dirty="0"/>
              <a:t>, and</a:t>
            </a:r>
          </a:p>
          <a:p>
            <a:pPr lvl="1"/>
            <a:r>
              <a:rPr lang="en-AU" sz="2600" b="1" dirty="0"/>
              <a:t>only use the closest line</a:t>
            </a:r>
            <a:r>
              <a:rPr lang="en-AU" sz="2600" dirty="0"/>
              <a:t>: don’t guess!</a:t>
            </a:r>
          </a:p>
          <a:p>
            <a:r>
              <a:rPr lang="en-AU" dirty="0"/>
              <a:t>For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F03B1F-C312-4E5D-8578-9860734EEBF1}"/>
              </a:ext>
            </a:extLst>
          </p:cNvPr>
          <p:cNvSpPr txBox="1"/>
          <p:nvPr/>
        </p:nvSpPr>
        <p:spPr>
          <a:xfrm>
            <a:off x="2322684" y="4543008"/>
            <a:ext cx="159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thermometer at eye level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="" xmlns:a16="http://schemas.microsoft.com/office/drawing/2014/main" id="{CC5096D1-CAEC-45E2-8447-D935088EF4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5938" y="5117909"/>
            <a:ext cx="693274" cy="693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EB98EF6-1E65-4E55-B59D-A8F49C91C5AC}"/>
              </a:ext>
            </a:extLst>
          </p:cNvPr>
          <p:cNvSpPr txBox="1"/>
          <p:nvPr/>
        </p:nvSpPr>
        <p:spPr>
          <a:xfrm>
            <a:off x="7200118" y="3734550"/>
            <a:ext cx="179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closest line is 38, so we say that the temperature is </a:t>
            </a:r>
            <a:r>
              <a:rPr lang="en-AU" dirty="0" smtClean="0"/>
              <a:t>38°C</a:t>
            </a:r>
            <a:endParaRPr lang="en-AU" dirty="0"/>
          </a:p>
        </p:txBody>
      </p:sp>
      <p:pic>
        <p:nvPicPr>
          <p:cNvPr id="16" name="Graphic 15" descr="Checkmark">
            <a:extLst>
              <a:ext uri="{FF2B5EF4-FFF2-40B4-BE49-F238E27FC236}">
                <a16:creationId xmlns="" xmlns:a16="http://schemas.microsoft.com/office/drawing/2014/main" id="{7E8B23DB-F186-4871-9855-A8BD02CCD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6615" y="4866173"/>
            <a:ext cx="693274" cy="693274"/>
          </a:xfrm>
          <a:prstGeom prst="rect">
            <a:avLst/>
          </a:prstGeom>
        </p:spPr>
      </p:pic>
      <p:pic>
        <p:nvPicPr>
          <p:cNvPr id="2050" name="Picture 2" descr="http://ak8.picdn.net/shutterstock/videos/26014478/thumb/1.jpg">
            <a:extLst>
              <a:ext uri="{FF2B5EF4-FFF2-40B4-BE49-F238E27FC236}">
                <a16:creationId xmlns="" xmlns:a16="http://schemas.microsoft.com/office/drawing/2014/main" id="{97F2D6ED-E80F-42E0-B82D-0B12E00A2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8" r="15089"/>
          <a:stretch/>
        </p:blipFill>
        <p:spPr bwMode="auto">
          <a:xfrm>
            <a:off x="4248623" y="3021785"/>
            <a:ext cx="2963372" cy="382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Eye">
            <a:extLst>
              <a:ext uri="{FF2B5EF4-FFF2-40B4-BE49-F238E27FC236}">
                <a16:creationId xmlns="" xmlns:a16="http://schemas.microsoft.com/office/drawing/2014/main" id="{CF67F694-224B-4EEA-8C7A-0CC41C1578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3315" y="3810600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08A341C-EA79-423A-8FD9-2AAFCD4099B0}"/>
              </a:ext>
            </a:extLst>
          </p:cNvPr>
          <p:cNvCxnSpPr>
            <a:stCxn id="7" idx="3"/>
          </p:cNvCxnSpPr>
          <p:nvPr/>
        </p:nvCxnSpPr>
        <p:spPr>
          <a:xfrm>
            <a:off x="2747715" y="4267800"/>
            <a:ext cx="140697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70B5A30-9045-4873-B887-8C03DF3450C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882259" y="4267800"/>
            <a:ext cx="2923016" cy="189212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Eye">
            <a:extLst>
              <a:ext uri="{FF2B5EF4-FFF2-40B4-BE49-F238E27FC236}">
                <a16:creationId xmlns="" xmlns:a16="http://schemas.microsoft.com/office/drawing/2014/main" id="{5BD3B4AB-2684-4218-94A4-B78D165884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00000">
            <a:off x="7744022" y="5931326"/>
            <a:ext cx="914400" cy="914400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="" xmlns:a16="http://schemas.microsoft.com/office/drawing/2014/main" id="{DBA79F01-9AE8-4B6F-8700-064E403276F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07920" y="5377508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06F9886-0751-4F8B-A2C4-DE522FE733D7}"/>
              </a:ext>
            </a:extLst>
          </p:cNvPr>
          <p:cNvSpPr txBox="1"/>
          <p:nvPr/>
        </p:nvSpPr>
        <p:spPr>
          <a:xfrm>
            <a:off x="8595746" y="6199395"/>
            <a:ext cx="1738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always </a:t>
            </a:r>
            <a:r>
              <a:rPr lang="en-AU" dirty="0"/>
              <a:t>read at eye level!</a:t>
            </a:r>
            <a:endParaRPr lang="en-AU" b="1" dirty="0"/>
          </a:p>
        </p:txBody>
      </p:sp>
      <p:pic>
        <p:nvPicPr>
          <p:cNvPr id="17" name="Graphic 16" descr="Checkmark">
            <a:extLst>
              <a:ext uri="{FF2B5EF4-FFF2-40B4-BE49-F238E27FC236}">
                <a16:creationId xmlns="" xmlns:a16="http://schemas.microsoft.com/office/drawing/2014/main" id="{45B2821A-B800-4007-929E-CAFFC3DDD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6815" y="5117909"/>
            <a:ext cx="693274" cy="6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46970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should you look at your measuring cylinder when reading it?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177886"/>
              </p:ext>
            </p:extLst>
          </p:nvPr>
        </p:nvGraphicFramePr>
        <p:xfrm>
          <a:off x="9475328" y="155448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volume would you get if you read from the top of the meniscus?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2" y="720000"/>
            <a:ext cx="9331533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Measuring Cylinders</a:t>
            </a:r>
            <a:endParaRPr lang="en-AU" dirty="0"/>
          </a:p>
          <a:p>
            <a:r>
              <a:rPr lang="en-AU" dirty="0"/>
              <a:t>When measuring with a measuring cylinder, there are another two simple rules:</a:t>
            </a:r>
          </a:p>
          <a:p>
            <a:pPr lvl="1"/>
            <a:r>
              <a:rPr lang="en-AU" sz="2600" b="1" dirty="0"/>
              <a:t>always read the measuring cylinder at eye level</a:t>
            </a:r>
            <a:r>
              <a:rPr lang="en-AU" sz="2600" dirty="0"/>
              <a:t>, and</a:t>
            </a:r>
          </a:p>
          <a:p>
            <a:pPr lvl="1"/>
            <a:r>
              <a:rPr lang="en-AU" sz="2600" dirty="0"/>
              <a:t>only use the </a:t>
            </a:r>
            <a:r>
              <a:rPr lang="en-AU" sz="2600" b="1" dirty="0"/>
              <a:t>closest line to the </a:t>
            </a:r>
            <a:r>
              <a:rPr lang="en-AU" sz="2600" b="1" u="sng" dirty="0"/>
              <a:t>bottom</a:t>
            </a:r>
            <a:r>
              <a:rPr lang="en-AU" sz="2600" b="1" dirty="0"/>
              <a:t> of the meniscus</a:t>
            </a:r>
            <a:r>
              <a:rPr lang="en-AU" sz="2600" dirty="0"/>
              <a:t>.</a:t>
            </a:r>
          </a:p>
          <a:p>
            <a:r>
              <a:rPr lang="en-AU" dirty="0"/>
              <a:t>For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EF03B1F-C312-4E5D-8578-9860734EEBF1}"/>
              </a:ext>
            </a:extLst>
          </p:cNvPr>
          <p:cNvSpPr txBox="1"/>
          <p:nvPr/>
        </p:nvSpPr>
        <p:spPr>
          <a:xfrm>
            <a:off x="1721266" y="4647337"/>
            <a:ext cx="1599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bottom of meniscus at eye level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="" xmlns:a16="http://schemas.microsoft.com/office/drawing/2014/main" id="{CC5096D1-CAEC-45E2-8447-D935088EF4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4520" y="5455444"/>
            <a:ext cx="693274" cy="6932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EB98EF6-1E65-4E55-B59D-A8F49C91C5AC}"/>
              </a:ext>
            </a:extLst>
          </p:cNvPr>
          <p:cNvSpPr txBox="1"/>
          <p:nvPr/>
        </p:nvSpPr>
        <p:spPr>
          <a:xfrm>
            <a:off x="5691393" y="3585985"/>
            <a:ext cx="179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closest line is 24, so we say that we have </a:t>
            </a:r>
            <a:r>
              <a:rPr lang="en-AU" dirty="0" smtClean="0"/>
              <a:t>24mL </a:t>
            </a:r>
            <a:r>
              <a:rPr lang="en-AU" dirty="0"/>
              <a:t>of liquid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="" xmlns:a16="http://schemas.microsoft.com/office/drawing/2014/main" id="{7E8B23DB-F186-4871-9855-A8BD02CCD7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7890" y="4634478"/>
            <a:ext cx="693274" cy="693274"/>
          </a:xfrm>
          <a:prstGeom prst="rect">
            <a:avLst/>
          </a:prstGeom>
        </p:spPr>
      </p:pic>
      <p:pic>
        <p:nvPicPr>
          <p:cNvPr id="7" name="Graphic 6" descr="Eye">
            <a:extLst>
              <a:ext uri="{FF2B5EF4-FFF2-40B4-BE49-F238E27FC236}">
                <a16:creationId xmlns="" xmlns:a16="http://schemas.microsoft.com/office/drawing/2014/main" id="{CF67F694-224B-4EEA-8C7A-0CC41C1578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897" y="3914929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08A341C-EA79-423A-8FD9-2AAFCD4099B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46297" y="4372129"/>
            <a:ext cx="19961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Eye">
            <a:extLst>
              <a:ext uri="{FF2B5EF4-FFF2-40B4-BE49-F238E27FC236}">
                <a16:creationId xmlns="" xmlns:a16="http://schemas.microsoft.com/office/drawing/2014/main" id="{5BD3B4AB-2684-4218-94A4-B78D165884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81346" y="3758099"/>
            <a:ext cx="914400" cy="914400"/>
          </a:xfrm>
          <a:prstGeom prst="rect">
            <a:avLst/>
          </a:prstGeom>
        </p:spPr>
      </p:pic>
      <p:pic>
        <p:nvPicPr>
          <p:cNvPr id="28" name="Graphic 27" descr="Close">
            <a:extLst>
              <a:ext uri="{FF2B5EF4-FFF2-40B4-BE49-F238E27FC236}">
                <a16:creationId xmlns="" xmlns:a16="http://schemas.microsoft.com/office/drawing/2014/main" id="{DBA79F01-9AE8-4B6F-8700-064E403276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0677" y="4404728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06F9886-0751-4F8B-A2C4-DE522FE733D7}"/>
              </a:ext>
            </a:extLst>
          </p:cNvPr>
          <p:cNvSpPr txBox="1"/>
          <p:nvPr/>
        </p:nvSpPr>
        <p:spPr>
          <a:xfrm>
            <a:off x="7278503" y="5226615"/>
            <a:ext cx="1738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always</a:t>
            </a:r>
            <a:r>
              <a:rPr lang="en-AU" b="1" dirty="0"/>
              <a:t> </a:t>
            </a:r>
            <a:r>
              <a:rPr lang="en-AU" dirty="0"/>
              <a:t>read the </a:t>
            </a:r>
            <a:r>
              <a:rPr lang="en-AU" b="1" dirty="0"/>
              <a:t>bottom</a:t>
            </a:r>
            <a:r>
              <a:rPr lang="en-AU" dirty="0"/>
              <a:t> of the meniscus!</a:t>
            </a:r>
            <a:endParaRPr lang="en-AU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91CA3DFA-EEBA-4A5A-9F42-0BFC311BD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59552"/>
              </p:ext>
            </p:extLst>
          </p:nvPr>
        </p:nvGraphicFramePr>
        <p:xfrm>
          <a:off x="9432349" y="5156561"/>
          <a:ext cx="2646908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men·</a:t>
                      </a:r>
                      <a:r>
                        <a:rPr lang="en-AU" dirty="0" err="1"/>
                        <a:t>is</a:t>
                      </a:r>
                      <a:r>
                        <a:rPr lang="en-AU" baseline="0" dirty="0" err="1"/>
                        <a:t>·</a:t>
                      </a:r>
                      <a:r>
                        <a:rPr lang="en-AU" dirty="0" err="1"/>
                        <a:t>cus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i="0" dirty="0"/>
                        <a:t>)</a:t>
                      </a: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the curved surface of a liquid in a round container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 descr="https://fthmb.tqn.com/IKLNRMf_7peKt1HmRTY8SA0rh8s=/735x0/meniscus01-58b5b2c03df78cdcd8ab8299.png">
            <a:extLst>
              <a:ext uri="{FF2B5EF4-FFF2-40B4-BE49-F238E27FC236}">
                <a16:creationId xmlns="" xmlns:a16="http://schemas.microsoft.com/office/drawing/2014/main" id="{A3A520BE-6A52-4238-812C-55D8F1ED5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r="18857"/>
          <a:stretch/>
        </p:blipFill>
        <p:spPr bwMode="auto">
          <a:xfrm>
            <a:off x="3354294" y="3113443"/>
            <a:ext cx="2337099" cy="37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7DA9BDCF-EE23-43E7-BD79-CEC1327AD1B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54006" y="4215299"/>
            <a:ext cx="252734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4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5" grpId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83122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should you do if your balance is wobbly?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52628"/>
              </p:ext>
            </p:extLst>
          </p:nvPr>
        </p:nvGraphicFramePr>
        <p:xfrm>
          <a:off x="9475328" y="1341189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button do you need to press before adding what you want to weigh?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8" y="720000"/>
            <a:ext cx="8525622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Balances</a:t>
            </a:r>
            <a:endParaRPr lang="en-AU" dirty="0"/>
          </a:p>
          <a:p>
            <a:r>
              <a:rPr lang="en-AU" dirty="0"/>
              <a:t>When measuring with a balance, there are… you guessed it… two simple rules:</a:t>
            </a:r>
          </a:p>
          <a:p>
            <a:pPr lvl="1"/>
            <a:r>
              <a:rPr lang="en-AU" sz="2600" dirty="0"/>
              <a:t>always </a:t>
            </a:r>
            <a:r>
              <a:rPr lang="en-AU" sz="2600" b="1" dirty="0"/>
              <a:t>make sure that the balance is flat</a:t>
            </a:r>
            <a:r>
              <a:rPr lang="en-AU" sz="2600" dirty="0"/>
              <a:t>,</a:t>
            </a:r>
            <a:r>
              <a:rPr lang="en-AU" sz="2600" b="1" dirty="0"/>
              <a:t> </a:t>
            </a:r>
            <a:r>
              <a:rPr lang="en-AU" sz="2600" dirty="0"/>
              <a:t>and</a:t>
            </a:r>
          </a:p>
          <a:p>
            <a:pPr lvl="1"/>
            <a:r>
              <a:rPr lang="en-AU" sz="2600" dirty="0"/>
              <a:t>always </a:t>
            </a:r>
            <a:r>
              <a:rPr lang="en-AU" sz="2600" b="1" dirty="0"/>
              <a:t>press the Zero button before adding what you want to weigh.</a:t>
            </a:r>
            <a:endParaRPr lang="en-AU" sz="2600" dirty="0"/>
          </a:p>
          <a:p>
            <a:r>
              <a:rPr lang="en-AU" dirty="0"/>
              <a:t>For example, to weigh some salt: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="" xmlns:a16="http://schemas.microsoft.com/office/drawing/2014/main" id="{3FA263F8-B2E6-48BC-8F36-DD973A748E39}"/>
              </a:ext>
            </a:extLst>
          </p:cNvPr>
          <p:cNvSpPr/>
          <p:nvPr/>
        </p:nvSpPr>
        <p:spPr>
          <a:xfrm>
            <a:off x="331385" y="5071338"/>
            <a:ext cx="2534545" cy="65440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81E1283-C193-466D-AAD1-46501120EE35}"/>
              </a:ext>
            </a:extLst>
          </p:cNvPr>
          <p:cNvSpPr/>
          <p:nvPr/>
        </p:nvSpPr>
        <p:spPr>
          <a:xfrm>
            <a:off x="889843" y="5003832"/>
            <a:ext cx="1417627" cy="6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4DFB2C7-BC19-4F0D-BAC5-0F5222F116B6}"/>
              </a:ext>
            </a:extLst>
          </p:cNvPr>
          <p:cNvSpPr/>
          <p:nvPr/>
        </p:nvSpPr>
        <p:spPr>
          <a:xfrm>
            <a:off x="515491" y="4822794"/>
            <a:ext cx="2166330" cy="177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2AD9F80-A39F-4258-9E1C-625801C3A878}"/>
              </a:ext>
            </a:extLst>
          </p:cNvPr>
          <p:cNvSpPr txBox="1"/>
          <p:nvPr/>
        </p:nvSpPr>
        <p:spPr>
          <a:xfrm>
            <a:off x="871437" y="5171473"/>
            <a:ext cx="1436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E54006F-B600-4784-AFC2-05433DA63B6E}"/>
              </a:ext>
            </a:extLst>
          </p:cNvPr>
          <p:cNvSpPr txBox="1"/>
          <p:nvPr/>
        </p:nvSpPr>
        <p:spPr>
          <a:xfrm>
            <a:off x="642766" y="5794256"/>
            <a:ext cx="189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Balance is flat and doesn’t wobble</a:t>
            </a:r>
          </a:p>
        </p:txBody>
      </p:sp>
      <p:pic>
        <p:nvPicPr>
          <p:cNvPr id="11" name="Graphic 10" descr="Checkmark">
            <a:extLst>
              <a:ext uri="{FF2B5EF4-FFF2-40B4-BE49-F238E27FC236}">
                <a16:creationId xmlns="" xmlns:a16="http://schemas.microsoft.com/office/drawing/2014/main" id="{62B267ED-8DB7-47CD-83A5-A967F0EBAC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4037" y="5774059"/>
            <a:ext cx="693274" cy="69327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9DFC6B9D-82F3-4FD1-840F-231BCB21C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15506"/>
              </p:ext>
            </p:extLst>
          </p:nvPr>
        </p:nvGraphicFramePr>
        <p:xfrm>
          <a:off x="9475328" y="308281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When do you press the Zero button?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rapezoid 14">
            <a:extLst>
              <a:ext uri="{FF2B5EF4-FFF2-40B4-BE49-F238E27FC236}">
                <a16:creationId xmlns="" xmlns:a16="http://schemas.microsoft.com/office/drawing/2014/main" id="{0BF72D38-3124-427D-9A7E-B0AB4D20D872}"/>
              </a:ext>
            </a:extLst>
          </p:cNvPr>
          <p:cNvSpPr/>
          <p:nvPr/>
        </p:nvSpPr>
        <p:spPr>
          <a:xfrm>
            <a:off x="4210459" y="5072400"/>
            <a:ext cx="2534545" cy="65440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6A16E4F-B16C-4BD5-9238-BBDB01CF0325}"/>
              </a:ext>
            </a:extLst>
          </p:cNvPr>
          <p:cNvSpPr/>
          <p:nvPr/>
        </p:nvSpPr>
        <p:spPr>
          <a:xfrm>
            <a:off x="4768917" y="5004000"/>
            <a:ext cx="1417627" cy="6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C8636A7-2852-4252-AE00-12EA1A10D5E8}"/>
              </a:ext>
            </a:extLst>
          </p:cNvPr>
          <p:cNvSpPr/>
          <p:nvPr/>
        </p:nvSpPr>
        <p:spPr>
          <a:xfrm>
            <a:off x="4394565" y="4824000"/>
            <a:ext cx="2166330" cy="177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7616495-0856-4AC7-803E-AD524F44D089}"/>
              </a:ext>
            </a:extLst>
          </p:cNvPr>
          <p:cNvSpPr txBox="1"/>
          <p:nvPr/>
        </p:nvSpPr>
        <p:spPr>
          <a:xfrm>
            <a:off x="4750510" y="5173200"/>
            <a:ext cx="1436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19.6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7913F38-9C59-4A4C-9E2E-C7316AEC2BEA}"/>
              </a:ext>
            </a:extLst>
          </p:cNvPr>
          <p:cNvSpPr txBox="1"/>
          <p:nvPr/>
        </p:nvSpPr>
        <p:spPr>
          <a:xfrm>
            <a:off x="4148741" y="5768983"/>
            <a:ext cx="203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Place container on balance, press Zero</a:t>
            </a:r>
          </a:p>
        </p:txBody>
      </p:sp>
      <p:pic>
        <p:nvPicPr>
          <p:cNvPr id="21" name="Picture 20" descr="WS0111_00883-r">
            <a:extLst>
              <a:ext uri="{FF2B5EF4-FFF2-40B4-BE49-F238E27FC236}">
                <a16:creationId xmlns="" xmlns:a16="http://schemas.microsoft.com/office/drawing/2014/main" id="{9DA9E485-D471-4668-8CDB-FEE02A9281A2}"/>
              </a:ext>
            </a:extLst>
          </p:cNvPr>
          <p:cNvPicPr/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8" b="13919"/>
          <a:stretch/>
        </p:blipFill>
        <p:spPr bwMode="auto">
          <a:xfrm>
            <a:off x="4633954" y="4602781"/>
            <a:ext cx="1804206" cy="2837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Oval 7">
            <a:extLst>
              <a:ext uri="{FF2B5EF4-FFF2-40B4-BE49-F238E27FC236}">
                <a16:creationId xmlns="" xmlns:a16="http://schemas.microsoft.com/office/drawing/2014/main" id="{CE791E00-50CB-4557-A8D5-733CB8A6BF06}"/>
              </a:ext>
            </a:extLst>
          </p:cNvPr>
          <p:cNvSpPr/>
          <p:nvPr/>
        </p:nvSpPr>
        <p:spPr>
          <a:xfrm>
            <a:off x="2370440" y="5242848"/>
            <a:ext cx="311381" cy="3113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38525871-B4ED-424A-BCA3-6073E57FF75C}"/>
              </a:ext>
            </a:extLst>
          </p:cNvPr>
          <p:cNvSpPr/>
          <p:nvPr/>
        </p:nvSpPr>
        <p:spPr>
          <a:xfrm>
            <a:off x="6249514" y="5241600"/>
            <a:ext cx="311381" cy="3113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3" name="Graphic 22" descr="Right Pointing Backhand Index ">
            <a:extLst>
              <a:ext uri="{FF2B5EF4-FFF2-40B4-BE49-F238E27FC236}">
                <a16:creationId xmlns="" xmlns:a16="http://schemas.microsoft.com/office/drawing/2014/main" id="{F79CB1F2-797B-40CF-8275-1E9483C95F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6040866" y="5311784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CDE7E1B-2077-407F-BA67-0BAF00C7F50C}"/>
              </a:ext>
            </a:extLst>
          </p:cNvPr>
          <p:cNvSpPr txBox="1"/>
          <p:nvPr/>
        </p:nvSpPr>
        <p:spPr>
          <a:xfrm>
            <a:off x="4750510" y="5173200"/>
            <a:ext cx="14360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0.0</a:t>
            </a:r>
          </a:p>
        </p:txBody>
      </p:sp>
      <p:sp>
        <p:nvSpPr>
          <p:cNvPr id="25" name="Trapezoid 24">
            <a:extLst>
              <a:ext uri="{FF2B5EF4-FFF2-40B4-BE49-F238E27FC236}">
                <a16:creationId xmlns="" xmlns:a16="http://schemas.microsoft.com/office/drawing/2014/main" id="{4404F4B0-41E2-4BA6-B24C-D5B867AF2CB0}"/>
              </a:ext>
            </a:extLst>
          </p:cNvPr>
          <p:cNvSpPr/>
          <p:nvPr/>
        </p:nvSpPr>
        <p:spPr>
          <a:xfrm>
            <a:off x="8036912" y="5072400"/>
            <a:ext cx="2534545" cy="654402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5ACFFD2-077B-4EC2-8CBB-D5860917D2B9}"/>
              </a:ext>
            </a:extLst>
          </p:cNvPr>
          <p:cNvSpPr/>
          <p:nvPr/>
        </p:nvSpPr>
        <p:spPr>
          <a:xfrm>
            <a:off x="8595370" y="5004000"/>
            <a:ext cx="1417627" cy="6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BB46197-2CF2-4413-B268-546B7D0B6F5D}"/>
              </a:ext>
            </a:extLst>
          </p:cNvPr>
          <p:cNvSpPr/>
          <p:nvPr/>
        </p:nvSpPr>
        <p:spPr>
          <a:xfrm>
            <a:off x="8221018" y="4824000"/>
            <a:ext cx="2166330" cy="177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4FC208A-4C40-400D-B2D6-76BC208724DC}"/>
              </a:ext>
            </a:extLst>
          </p:cNvPr>
          <p:cNvSpPr txBox="1"/>
          <p:nvPr/>
        </p:nvSpPr>
        <p:spPr>
          <a:xfrm>
            <a:off x="8576963" y="5173200"/>
            <a:ext cx="1436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11.7</a:t>
            </a:r>
          </a:p>
        </p:txBody>
      </p:sp>
      <p:pic>
        <p:nvPicPr>
          <p:cNvPr id="30" name="Picture 29" descr="WS0111_00883-r">
            <a:extLst>
              <a:ext uri="{FF2B5EF4-FFF2-40B4-BE49-F238E27FC236}">
                <a16:creationId xmlns="" xmlns:a16="http://schemas.microsoft.com/office/drawing/2014/main" id="{BD94C79C-F0B6-48C5-B3EB-E8C7585E134F}"/>
              </a:ext>
            </a:extLst>
          </p:cNvPr>
          <p:cNvPicPr/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8" b="13919"/>
          <a:stretch/>
        </p:blipFill>
        <p:spPr bwMode="auto">
          <a:xfrm>
            <a:off x="8460407" y="4602781"/>
            <a:ext cx="1804206" cy="2837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Oval 30">
            <a:extLst>
              <a:ext uri="{FF2B5EF4-FFF2-40B4-BE49-F238E27FC236}">
                <a16:creationId xmlns="" xmlns:a16="http://schemas.microsoft.com/office/drawing/2014/main" id="{C503D69E-8314-470A-9948-5D6FC3ABE162}"/>
              </a:ext>
            </a:extLst>
          </p:cNvPr>
          <p:cNvSpPr/>
          <p:nvPr/>
        </p:nvSpPr>
        <p:spPr>
          <a:xfrm>
            <a:off x="10075967" y="5241600"/>
            <a:ext cx="311381" cy="3113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20BAD5FA-E58A-4523-993B-DF225F9CFD39}"/>
              </a:ext>
            </a:extLst>
          </p:cNvPr>
          <p:cNvSpPr txBox="1"/>
          <p:nvPr/>
        </p:nvSpPr>
        <p:spPr>
          <a:xfrm>
            <a:off x="8342578" y="5733833"/>
            <a:ext cx="203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Add and weigh your substance </a:t>
            </a:r>
          </a:p>
        </p:txBody>
      </p:sp>
      <p:pic>
        <p:nvPicPr>
          <p:cNvPr id="1026" name="Picture 2" descr="http://blog.hayward-pool.com/wp-content/uploads/2012/02/Heap-of-Salt.jpg">
            <a:extLst>
              <a:ext uri="{FF2B5EF4-FFF2-40B4-BE49-F238E27FC236}">
                <a16:creationId xmlns="" xmlns:a16="http://schemas.microsoft.com/office/drawing/2014/main" id="{E2937CF9-3BEF-40A2-B5A5-B1774F330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t="18603" r="6458" b="13271"/>
          <a:stretch/>
        </p:blipFill>
        <p:spPr bwMode="auto">
          <a:xfrm>
            <a:off x="8778152" y="4231792"/>
            <a:ext cx="1317059" cy="58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3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7" grpId="0" animBg="1"/>
      <p:bldP spid="10" grpId="0"/>
      <p:bldP spid="15" grpId="0" animBg="1"/>
      <p:bldP spid="16" grpId="0" animBg="1"/>
      <p:bldP spid="17" grpId="0" animBg="1"/>
      <p:bldP spid="18" grpId="0" animBg="1"/>
      <p:bldP spid="19" grpId="0"/>
      <p:bldP spid="8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1148</Words>
  <Application>Microsoft Office PowerPoint</Application>
  <PresentationFormat>Widescreen</PresentationFormat>
  <Paragraphs>159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Measurement Skills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40</cp:revision>
  <dcterms:created xsi:type="dcterms:W3CDTF">2018-02-20T13:07:19Z</dcterms:created>
  <dcterms:modified xsi:type="dcterms:W3CDTF">2019-02-14T04:35:42Z</dcterms:modified>
</cp:coreProperties>
</file>