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90" r:id="rId3"/>
    <p:sldId id="291" r:id="rId4"/>
    <p:sldId id="292" r:id="rId5"/>
    <p:sldId id="272" r:id="rId6"/>
    <p:sldId id="263" r:id="rId7"/>
    <p:sldId id="258" r:id="rId8"/>
    <p:sldId id="279" r:id="rId9"/>
    <p:sldId id="286" r:id="rId10"/>
    <p:sldId id="287" r:id="rId11"/>
    <p:sldId id="281" r:id="rId12"/>
    <p:sldId id="288" r:id="rId13"/>
    <p:sldId id="284" r:id="rId14"/>
    <p:sldId id="289" r:id="rId15"/>
    <p:sldId id="261" r:id="rId16"/>
    <p:sldId id="273"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91" d="100"/>
          <a:sy n="91" d="100"/>
        </p:scale>
        <p:origin x="15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DA702-C9DC-4A4E-B880-84CFA1DE1B80}" type="datetimeFigureOut">
              <a:rPr lang="en-AU" smtClean="0"/>
              <a:t>18/02/2019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1A064-5C64-4628-BCFD-3E8FE3DA6C76}" type="slidenum">
              <a:rPr lang="en-AU" smtClean="0"/>
              <a:t>‹#›</a:t>
            </a:fld>
            <a:endParaRPr lang="en-AU"/>
          </a:p>
        </p:txBody>
      </p:sp>
    </p:spTree>
    <p:extLst>
      <p:ext uri="{BB962C8B-B14F-4D97-AF65-F5344CB8AC3E}">
        <p14:creationId xmlns:p14="http://schemas.microsoft.com/office/powerpoint/2010/main" val="38355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a:t>
            </a:r>
            <a:r>
              <a:rPr lang="en-AU" baseline="0" dirty="0" smtClean="0"/>
              <a:t> are better at multiplying than dividing so I would put that first.  Steps are fine – there is not really any other way to do it that I </a:t>
            </a:r>
            <a:r>
              <a:rPr lang="en-AU" baseline="0" smtClean="0"/>
              <a:t>can think of </a:t>
            </a:r>
            <a:r>
              <a:rPr lang="en-AU" baseline="0" smtClean="0">
                <a:sym typeface="Wingdings" panose="05000000000000000000" pitchFamily="2" charset="2"/>
              </a:rPr>
              <a:t> </a:t>
            </a:r>
            <a:endParaRPr lang="en-AU"/>
          </a:p>
        </p:txBody>
      </p:sp>
      <p:sp>
        <p:nvSpPr>
          <p:cNvPr id="4" name="Slide Number Placeholder 3"/>
          <p:cNvSpPr>
            <a:spLocks noGrp="1"/>
          </p:cNvSpPr>
          <p:nvPr>
            <p:ph type="sldNum" sz="quarter" idx="10"/>
          </p:nvPr>
        </p:nvSpPr>
        <p:spPr/>
        <p:txBody>
          <a:bodyPr/>
          <a:lstStyle/>
          <a:p>
            <a:fld id="{9F0DB5C2-4F5E-4FA6-8D9C-AE94101F27C2}" type="slidenum">
              <a:rPr lang="en-AU" smtClean="0"/>
              <a:t>9</a:t>
            </a:fld>
            <a:endParaRPr lang="en-AU"/>
          </a:p>
        </p:txBody>
      </p:sp>
    </p:spTree>
    <p:extLst>
      <p:ext uri="{BB962C8B-B14F-4D97-AF65-F5344CB8AC3E}">
        <p14:creationId xmlns:p14="http://schemas.microsoft.com/office/powerpoint/2010/main" val="33961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a:t>
            </a:r>
            <a:r>
              <a:rPr lang="en-AU" baseline="0" dirty="0" smtClean="0"/>
              <a:t> are better at multiplying than dividing so I would put that first.  Steps are fine – there is not really any other way to do it that I </a:t>
            </a:r>
            <a:r>
              <a:rPr lang="en-AU" baseline="0" smtClean="0"/>
              <a:t>can think of </a:t>
            </a:r>
            <a:r>
              <a:rPr lang="en-AU" baseline="0" smtClean="0">
                <a:sym typeface="Wingdings" panose="05000000000000000000" pitchFamily="2" charset="2"/>
              </a:rPr>
              <a:t> </a:t>
            </a:r>
            <a:endParaRPr lang="en-AU"/>
          </a:p>
        </p:txBody>
      </p:sp>
      <p:sp>
        <p:nvSpPr>
          <p:cNvPr id="4" name="Slide Number Placeholder 3"/>
          <p:cNvSpPr>
            <a:spLocks noGrp="1"/>
          </p:cNvSpPr>
          <p:nvPr>
            <p:ph type="sldNum" sz="quarter" idx="10"/>
          </p:nvPr>
        </p:nvSpPr>
        <p:spPr/>
        <p:txBody>
          <a:bodyPr/>
          <a:lstStyle/>
          <a:p>
            <a:fld id="{9F0DB5C2-4F5E-4FA6-8D9C-AE94101F27C2}" type="slidenum">
              <a:rPr lang="en-AU" smtClean="0"/>
              <a:t>10</a:t>
            </a:fld>
            <a:endParaRPr lang="en-AU"/>
          </a:p>
        </p:txBody>
      </p:sp>
    </p:spTree>
    <p:extLst>
      <p:ext uri="{BB962C8B-B14F-4D97-AF65-F5344CB8AC3E}">
        <p14:creationId xmlns:p14="http://schemas.microsoft.com/office/powerpoint/2010/main" val="267224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18/02/2019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18/02/2019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18/02/2019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18/02/2019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18/02/2019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18/02/2019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Rectangle 1"/>
          <p:cNvSpPr/>
          <p:nvPr/>
        </p:nvSpPr>
        <p:spPr>
          <a:xfrm>
            <a:off x="234609" y="1000327"/>
            <a:ext cx="10828568" cy="1292662"/>
          </a:xfrm>
          <a:prstGeom prst="rect">
            <a:avLst/>
          </a:prstGeom>
        </p:spPr>
        <p:txBody>
          <a:bodyPr wrap="square">
            <a:spAutoFit/>
          </a:bodyPr>
          <a:lstStyle/>
          <a:p>
            <a:r>
              <a:rPr lang="en-AU" sz="2600" dirty="0" smtClean="0"/>
              <a:t>When </a:t>
            </a:r>
            <a:r>
              <a:rPr lang="en-AU" sz="2600" dirty="0"/>
              <a:t>measuring with a </a:t>
            </a:r>
            <a:r>
              <a:rPr lang="en-AU" sz="2600" b="1" dirty="0"/>
              <a:t>ruler</a:t>
            </a:r>
            <a:r>
              <a:rPr lang="en-AU" sz="2600" dirty="0"/>
              <a:t>, you just need to remember two simple rules:</a:t>
            </a:r>
          </a:p>
          <a:p>
            <a:pPr marL="914400" lvl="1" indent="-457200">
              <a:buFont typeface="Arial" panose="020B0604020202020204" pitchFamily="34" charset="0"/>
              <a:buChar char="•"/>
            </a:pPr>
            <a:r>
              <a:rPr lang="en-AU" sz="2600" b="1" dirty="0"/>
              <a:t>always start from zero</a:t>
            </a:r>
            <a:r>
              <a:rPr lang="en-AU" sz="2600" dirty="0"/>
              <a:t>, and</a:t>
            </a:r>
          </a:p>
          <a:p>
            <a:pPr marL="914400" lvl="1" indent="-457200">
              <a:buFont typeface="Arial" panose="020B0604020202020204" pitchFamily="34" charset="0"/>
              <a:buChar char="•"/>
            </a:pPr>
            <a:r>
              <a:rPr lang="en-AU" sz="2600" b="1" dirty="0"/>
              <a:t>only use the closest line</a:t>
            </a:r>
            <a:r>
              <a:rPr lang="en-AU" sz="2600" dirty="0"/>
              <a:t>: don’t guess!</a:t>
            </a:r>
          </a:p>
        </p:txBody>
      </p:sp>
      <p:pic>
        <p:nvPicPr>
          <p:cNvPr id="6" name="Picture 2" descr="https://www.eduplace.com/math/mw/background/1/10/graphics/ts_1_10_wi-3.gif">
            <a:extLst>
              <a:ext uri="{FF2B5EF4-FFF2-40B4-BE49-F238E27FC236}">
                <a16:creationId xmlns:a16="http://schemas.microsoft.com/office/drawing/2014/main" xmlns="" id="{DAEEB931-BE97-4868-8E72-95B657C067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21" b="14791"/>
          <a:stretch/>
        </p:blipFill>
        <p:spPr bwMode="auto">
          <a:xfrm>
            <a:off x="1378121" y="4123164"/>
            <a:ext cx="7907514" cy="7377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4600" y="2623983"/>
            <a:ext cx="10838224" cy="1169551"/>
          </a:xfrm>
          <a:prstGeom prst="rect">
            <a:avLst/>
          </a:prstGeom>
          <a:noFill/>
        </p:spPr>
        <p:txBody>
          <a:bodyPr wrap="square" rtlCol="0">
            <a:spAutoFit/>
          </a:bodyPr>
          <a:lstStyle/>
          <a:p>
            <a:r>
              <a:rPr lang="en-AU" sz="2600" dirty="0" smtClean="0"/>
              <a:t>Which of the two examples below shows the pen being measured correctly? Why?</a:t>
            </a:r>
          </a:p>
          <a:p>
            <a:endParaRPr lang="en-AU" dirty="0"/>
          </a:p>
        </p:txBody>
      </p:sp>
      <p:pic>
        <p:nvPicPr>
          <p:cNvPr id="7" name="Picture 2" descr="https://www.eduplace.com/math/mw/background/1/10/graphics/ts_1_10_wi-3.gif">
            <a:extLst>
              <a:ext uri="{FF2B5EF4-FFF2-40B4-BE49-F238E27FC236}">
                <a16:creationId xmlns:a16="http://schemas.microsoft.com/office/drawing/2014/main" xmlns="" id="{DAEEB931-BE97-4868-8E72-95B657C067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21" b="14791"/>
          <a:stretch/>
        </p:blipFill>
        <p:spPr bwMode="auto">
          <a:xfrm>
            <a:off x="1378121" y="5751763"/>
            <a:ext cx="7907514" cy="737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en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1738">
            <a:off x="3410149" y="2139346"/>
            <a:ext cx="1630242" cy="3432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pen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1738">
            <a:off x="2549958" y="3804316"/>
            <a:ext cx="1630242" cy="34328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flipH="1">
            <a:off x="501756" y="4039987"/>
            <a:ext cx="963497" cy="707886"/>
          </a:xfrm>
          <a:prstGeom prst="rect">
            <a:avLst/>
          </a:prstGeom>
          <a:noFill/>
        </p:spPr>
        <p:txBody>
          <a:bodyPr wrap="square" rtlCol="0">
            <a:spAutoFit/>
          </a:bodyPr>
          <a:lstStyle/>
          <a:p>
            <a:r>
              <a:rPr lang="en-US" sz="4000" dirty="0" smtClean="0"/>
              <a:t>1.</a:t>
            </a:r>
            <a:endParaRPr lang="en-US" sz="4400" kern="1200" dirty="0">
              <a:solidFill>
                <a:schemeClr val="tx1"/>
              </a:solidFill>
              <a:latin typeface="+mn-lt"/>
              <a:ea typeface="+mn-ea"/>
              <a:cs typeface="+mn-cs"/>
            </a:endParaRPr>
          </a:p>
        </p:txBody>
      </p:sp>
      <p:sp>
        <p:nvSpPr>
          <p:cNvPr id="12" name="TextBox 11"/>
          <p:cNvSpPr txBox="1"/>
          <p:nvPr/>
        </p:nvSpPr>
        <p:spPr>
          <a:xfrm flipH="1">
            <a:off x="501756" y="5779060"/>
            <a:ext cx="963497" cy="707886"/>
          </a:xfrm>
          <a:prstGeom prst="rect">
            <a:avLst/>
          </a:prstGeom>
          <a:noFill/>
        </p:spPr>
        <p:txBody>
          <a:bodyPr wrap="square" rtlCol="0">
            <a:spAutoFit/>
          </a:bodyPr>
          <a:lstStyle/>
          <a:p>
            <a:r>
              <a:rPr lang="en-US" sz="4000" dirty="0"/>
              <a:t>2</a:t>
            </a:r>
            <a:r>
              <a:rPr lang="en-US" sz="4000" dirty="0" smtClean="0"/>
              <a:t>.</a:t>
            </a:r>
            <a:endParaRPr lang="en-US" sz="4400" kern="1200" dirty="0">
              <a:solidFill>
                <a:schemeClr val="tx1"/>
              </a:solidFill>
              <a:latin typeface="+mn-lt"/>
              <a:ea typeface="+mn-ea"/>
              <a:cs typeface="+mn-cs"/>
            </a:endParaRPr>
          </a:p>
        </p:txBody>
      </p:sp>
      <p:cxnSp>
        <p:nvCxnSpPr>
          <p:cNvPr id="13" name="Straight Connector 12"/>
          <p:cNvCxnSpPr/>
          <p:nvPr/>
        </p:nvCxnSpPr>
        <p:spPr>
          <a:xfrm>
            <a:off x="6125096" y="3620779"/>
            <a:ext cx="0" cy="50238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51532" y="5276675"/>
            <a:ext cx="0" cy="50238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6311772" y="3620778"/>
            <a:ext cx="1985334" cy="523220"/>
          </a:xfrm>
          <a:prstGeom prst="rect">
            <a:avLst/>
          </a:prstGeom>
          <a:noFill/>
        </p:spPr>
        <p:txBody>
          <a:bodyPr wrap="square" rtlCol="0">
            <a:spAutoFit/>
          </a:bodyPr>
          <a:lstStyle/>
          <a:p>
            <a:r>
              <a:rPr lang="en-US" sz="2800" dirty="0" smtClean="0"/>
              <a:t>10.7 cm</a:t>
            </a:r>
            <a:endParaRPr lang="en-US" sz="3200" kern="1200" dirty="0">
              <a:solidFill>
                <a:schemeClr val="tx1"/>
              </a:solidFill>
              <a:latin typeface="+mn-lt"/>
              <a:ea typeface="+mn-ea"/>
              <a:cs typeface="+mn-cs"/>
            </a:endParaRPr>
          </a:p>
        </p:txBody>
      </p:sp>
      <p:sp>
        <p:nvSpPr>
          <p:cNvPr id="19" name="TextBox 18"/>
          <p:cNvSpPr txBox="1"/>
          <p:nvPr/>
        </p:nvSpPr>
        <p:spPr>
          <a:xfrm flipH="1">
            <a:off x="5319105" y="5306341"/>
            <a:ext cx="1985334" cy="523220"/>
          </a:xfrm>
          <a:prstGeom prst="rect">
            <a:avLst/>
          </a:prstGeom>
          <a:noFill/>
        </p:spPr>
        <p:txBody>
          <a:bodyPr wrap="square" rtlCol="0">
            <a:spAutoFit/>
          </a:bodyPr>
          <a:lstStyle/>
          <a:p>
            <a:r>
              <a:rPr lang="en-US" sz="2800" dirty="0" smtClean="0"/>
              <a:t>9.0 cm</a:t>
            </a:r>
            <a:endParaRPr lang="en-US" sz="3200" kern="1200" dirty="0">
              <a:solidFill>
                <a:schemeClr val="tx1"/>
              </a:solidFill>
              <a:latin typeface="+mn-lt"/>
              <a:ea typeface="+mn-ea"/>
              <a:cs typeface="+mn-cs"/>
            </a:endParaRPr>
          </a:p>
        </p:txBody>
      </p:sp>
      <p:sp>
        <p:nvSpPr>
          <p:cNvPr id="16" name="TextBox 15"/>
          <p:cNvSpPr txBox="1"/>
          <p:nvPr/>
        </p:nvSpPr>
        <p:spPr>
          <a:xfrm>
            <a:off x="1454958" y="4518699"/>
            <a:ext cx="1352203" cy="338554"/>
          </a:xfrm>
          <a:prstGeom prst="rect">
            <a:avLst/>
          </a:prstGeom>
          <a:solidFill>
            <a:schemeClr val="accent4">
              <a:lumMod val="60000"/>
              <a:lumOff val="40000"/>
            </a:schemeClr>
          </a:solidFill>
        </p:spPr>
        <p:txBody>
          <a:bodyPr wrap="square" rtlCol="0">
            <a:spAutoFit/>
          </a:bodyPr>
          <a:lstStyle/>
          <a:p>
            <a:r>
              <a:rPr lang="en-AU" sz="1600" dirty="0" smtClean="0"/>
              <a:t>centimetres</a:t>
            </a:r>
            <a:endParaRPr lang="en-AU" sz="1600" dirty="0"/>
          </a:p>
        </p:txBody>
      </p:sp>
      <p:sp>
        <p:nvSpPr>
          <p:cNvPr id="17" name="TextBox 16"/>
          <p:cNvSpPr txBox="1"/>
          <p:nvPr/>
        </p:nvSpPr>
        <p:spPr>
          <a:xfrm>
            <a:off x="1447313" y="6148392"/>
            <a:ext cx="1352203" cy="338554"/>
          </a:xfrm>
          <a:prstGeom prst="rect">
            <a:avLst/>
          </a:prstGeom>
          <a:solidFill>
            <a:schemeClr val="accent4">
              <a:lumMod val="60000"/>
              <a:lumOff val="40000"/>
            </a:schemeClr>
          </a:solidFill>
        </p:spPr>
        <p:txBody>
          <a:bodyPr wrap="square" rtlCol="0">
            <a:spAutoFit/>
          </a:bodyPr>
          <a:lstStyle/>
          <a:p>
            <a:r>
              <a:rPr lang="en-AU" sz="1600" dirty="0" smtClean="0"/>
              <a:t>centimetres</a:t>
            </a:r>
            <a:endParaRPr lang="en-AU" sz="1600" dirty="0"/>
          </a:p>
        </p:txBody>
      </p:sp>
    </p:spTree>
    <p:extLst>
      <p:ext uri="{BB962C8B-B14F-4D97-AF65-F5344CB8AC3E}">
        <p14:creationId xmlns:p14="http://schemas.microsoft.com/office/powerpoint/2010/main" val="95728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9" grpId="0"/>
      <p:bldP spid="12" grpId="0"/>
      <p:bldP spid="18" grpId="0"/>
      <p:bldP spid="19" grpId="0"/>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distance scientists might record their measurements using </a:t>
            </a:r>
            <a:r>
              <a:rPr lang="en-AU" sz="2800" b="1" dirty="0" smtClean="0">
                <a:latin typeface="+mn-lt"/>
              </a:rPr>
              <a:t>centimetres</a:t>
            </a:r>
            <a:r>
              <a:rPr lang="en-AU" sz="2800" dirty="0" smtClean="0">
                <a:latin typeface="+mn-lt"/>
              </a:rPr>
              <a:t> for small measurements or </a:t>
            </a:r>
            <a:r>
              <a:rPr lang="en-AU" sz="2800" b="1" dirty="0" smtClean="0">
                <a:latin typeface="+mn-lt"/>
              </a:rPr>
              <a:t>metres</a:t>
            </a:r>
            <a:r>
              <a:rPr lang="en-AU" sz="2800" dirty="0" smtClean="0">
                <a:latin typeface="+mn-lt"/>
              </a:rPr>
              <a:t> for large measurements.</a:t>
            </a:r>
            <a:endParaRPr lang="en-AU" sz="2800" dirty="0">
              <a:latin typeface="+mn-lt"/>
            </a:endParaRPr>
          </a:p>
        </p:txBody>
      </p:sp>
      <p:graphicFrame>
        <p:nvGraphicFramePr>
          <p:cNvPr id="7" name="Table 6"/>
          <p:cNvGraphicFramePr>
            <a:graphicFrameLocks noGrp="1"/>
          </p:cNvGraphicFramePr>
          <p:nvPr>
            <p:extLst/>
          </p:nvPr>
        </p:nvGraphicFramePr>
        <p:xfrm>
          <a:off x="9369189" y="5799084"/>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 </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5340172"/>
              </p:ext>
            </p:extLst>
          </p:nvPr>
        </p:nvGraphicFramePr>
        <p:xfrm>
          <a:off x="9369189"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do we measure in centimetres and metres?</a:t>
                      </a:r>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0" y="2171423"/>
            <a:ext cx="9250327" cy="24431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smtClean="0">
                <a:latin typeface="+mn-lt"/>
              </a:rPr>
              <a:t>Converting centimetres to metres </a:t>
            </a:r>
            <a:r>
              <a:rPr lang="en-AU" sz="2800" b="1" dirty="0" smtClean="0">
                <a:solidFill>
                  <a:schemeClr val="accent4"/>
                </a:solidFill>
              </a:rPr>
              <a:t>(Remember: 1m = 100 cm)</a:t>
            </a:r>
          </a:p>
          <a:p>
            <a:r>
              <a:rPr lang="en-AU" sz="2800" dirty="0" smtClean="0">
                <a:latin typeface="+mn-lt"/>
              </a:rPr>
              <a:t>Step 1. Determine the units you are converting to.</a:t>
            </a:r>
          </a:p>
          <a:p>
            <a:r>
              <a:rPr lang="en-AU" sz="2800" dirty="0" smtClean="0">
                <a:latin typeface="+mn-lt"/>
              </a:rPr>
              <a:t>Step 2. Divide the number by 100, by moving the decimal point </a:t>
            </a:r>
            <a:r>
              <a:rPr lang="en-AU" sz="2800" b="1" dirty="0" smtClean="0">
                <a:latin typeface="+mn-lt"/>
              </a:rPr>
              <a:t>2 places </a:t>
            </a:r>
            <a:r>
              <a:rPr lang="en-AU" sz="2800" dirty="0" smtClean="0">
                <a:latin typeface="+mn-lt"/>
              </a:rPr>
              <a:t>to the </a:t>
            </a:r>
            <a:r>
              <a:rPr lang="en-AU" sz="2800" b="1" dirty="0" smtClean="0">
                <a:latin typeface="+mn-lt"/>
              </a:rPr>
              <a:t>left</a:t>
            </a:r>
            <a:r>
              <a:rPr lang="en-AU" sz="2800" dirty="0" smtClean="0">
                <a:latin typeface="+mn-lt"/>
              </a:rPr>
              <a:t>. If there are not enough numbers to move the decimal place, add zeros as necessary.</a:t>
            </a:r>
          </a:p>
          <a:p>
            <a:r>
              <a:rPr lang="en-AU" sz="2800" dirty="0" smtClean="0">
                <a:latin typeface="+mn-lt"/>
              </a:rPr>
              <a:t>Step 3. Rewrite your number and add the correct units.</a:t>
            </a:r>
          </a:p>
        </p:txBody>
      </p:sp>
      <p:cxnSp>
        <p:nvCxnSpPr>
          <p:cNvPr id="12" name="Straight Connector 11"/>
          <p:cNvCxnSpPr/>
          <p:nvPr/>
        </p:nvCxnSpPr>
        <p:spPr>
          <a:xfrm>
            <a:off x="0" y="2055892"/>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 y="4816549"/>
            <a:ext cx="9475394" cy="1815882"/>
          </a:xfrm>
          <a:prstGeom prst="rect">
            <a:avLst/>
          </a:prstGeom>
          <a:noFill/>
        </p:spPr>
        <p:txBody>
          <a:bodyPr wrap="square" rtlCol="0">
            <a:spAutoFit/>
          </a:bodyPr>
          <a:lstStyle/>
          <a:p>
            <a:r>
              <a:rPr lang="en-AU" sz="2800" dirty="0" smtClean="0"/>
              <a:t>Convert </a:t>
            </a:r>
            <a:r>
              <a:rPr lang="en-AU" sz="2800" dirty="0" smtClean="0"/>
              <a:t>215</a:t>
            </a:r>
            <a:r>
              <a:rPr lang="en-AU" sz="2800" b="1" dirty="0" smtClean="0"/>
              <a:t>cm</a:t>
            </a:r>
            <a:r>
              <a:rPr lang="en-AU" sz="2800" dirty="0" smtClean="0"/>
              <a:t> </a:t>
            </a:r>
            <a:r>
              <a:rPr lang="en-AU" sz="2800" dirty="0" smtClean="0"/>
              <a:t>into </a:t>
            </a:r>
            <a:r>
              <a:rPr lang="en-AU" sz="2800" b="1" dirty="0" smtClean="0"/>
              <a:t>m</a:t>
            </a:r>
          </a:p>
          <a:p>
            <a:r>
              <a:rPr lang="en-AU" sz="2800" dirty="0" smtClean="0"/>
              <a:t>Step 1: Converting to </a:t>
            </a:r>
            <a:r>
              <a:rPr lang="en-AU" sz="2800" b="1" dirty="0" smtClean="0">
                <a:solidFill>
                  <a:schemeClr val="accent4"/>
                </a:solidFill>
              </a:rPr>
              <a:t>m</a:t>
            </a:r>
          </a:p>
          <a:p>
            <a:r>
              <a:rPr lang="en-AU" sz="2800" dirty="0" smtClean="0"/>
              <a:t>Step 2: Move the decimal point 2 places to the left 	215.0</a:t>
            </a:r>
          </a:p>
          <a:p>
            <a:r>
              <a:rPr lang="en-AU" sz="2800" dirty="0" smtClean="0"/>
              <a:t>Step 3: Rewrite the number with units			2.15m</a:t>
            </a:r>
            <a:endParaRPr lang="en-AU" sz="2800" dirty="0"/>
          </a:p>
        </p:txBody>
      </p:sp>
      <p:sp>
        <p:nvSpPr>
          <p:cNvPr id="14" name="Curved Down Arrow 13"/>
          <p:cNvSpPr/>
          <p:nvPr/>
        </p:nvSpPr>
        <p:spPr>
          <a:xfrm flipH="1">
            <a:off x="8463515" y="5647165"/>
            <a:ext cx="216297" cy="144035"/>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16" name="Curved Down Arrow 15"/>
          <p:cNvSpPr/>
          <p:nvPr/>
        </p:nvSpPr>
        <p:spPr>
          <a:xfrm flipH="1">
            <a:off x="8718698" y="5647165"/>
            <a:ext cx="205516" cy="13278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691998344"/>
              </p:ext>
            </p:extLst>
          </p:nvPr>
        </p:nvGraphicFramePr>
        <p:xfrm>
          <a:off x="9369189" y="1274753"/>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How</a:t>
                      </a:r>
                      <a:r>
                        <a:rPr lang="en-AU" baseline="0" dirty="0" smtClean="0"/>
                        <a:t> do we move the decimal point?</a:t>
                      </a:r>
                      <a:endParaRPr lang="en-AU" dirty="0" smtClean="0"/>
                    </a:p>
                  </a:txBody>
                  <a:tcPr>
                    <a:solidFill>
                      <a:schemeClr val="accent4">
                        <a:lumMod val="40000"/>
                        <a:lumOff val="60000"/>
                        <a:alpha val="47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291096934"/>
              </p:ext>
            </p:extLst>
          </p:nvPr>
        </p:nvGraphicFramePr>
        <p:xfrm>
          <a:off x="9369189" y="240205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What do we add if there are not enough</a:t>
                      </a:r>
                      <a:r>
                        <a:rPr lang="en-AU" baseline="0" dirty="0" smtClean="0"/>
                        <a:t> numbers?</a:t>
                      </a:r>
                      <a:endParaRPr lang="en-AU" dirty="0" smtClean="0"/>
                    </a:p>
                  </a:txBody>
                  <a:tcPr>
                    <a:solidFill>
                      <a:schemeClr val="accent4">
                        <a:lumMod val="40000"/>
                        <a:lumOff val="60000"/>
                        <a:alpha val="47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518982"/>
              </p:ext>
            </p:extLst>
          </p:nvPr>
        </p:nvGraphicFramePr>
        <p:xfrm>
          <a:off x="9369189" y="3529363"/>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 714cm into m. Show how you do</a:t>
                      </a:r>
                      <a:r>
                        <a:rPr lang="en-AU" baseline="0" dirty="0" smtClean="0"/>
                        <a:t> it.</a:t>
                      </a:r>
                      <a:endParaRPr lang="en-AU" dirty="0" smtClean="0"/>
                    </a:p>
                  </a:txBody>
                  <a:tcPr>
                    <a:solidFill>
                      <a:schemeClr val="accent4">
                        <a:lumMod val="40000"/>
                        <a:lumOff val="60000"/>
                        <a:alpha val="47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80812995"/>
              </p:ext>
            </p:extLst>
          </p:nvPr>
        </p:nvGraphicFramePr>
        <p:xfrm>
          <a:off x="9369189" y="4652571"/>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a:t>
                      </a:r>
                      <a:r>
                        <a:rPr lang="en-AU" dirty="0" smtClean="0"/>
                        <a:t>82cm </a:t>
                      </a:r>
                      <a:r>
                        <a:rPr lang="en-AU" dirty="0" smtClean="0"/>
                        <a:t>into m. Show how you do</a:t>
                      </a:r>
                      <a:r>
                        <a:rPr lang="en-AU" baseline="0" dirty="0" smtClean="0"/>
                        <a:t> it.</a:t>
                      </a:r>
                      <a:endParaRPr lang="en-AU" dirty="0" smtClean="0"/>
                    </a:p>
                  </a:txBody>
                  <a:tcPr>
                    <a:solidFill>
                      <a:schemeClr val="accent4">
                        <a:lumMod val="40000"/>
                        <a:lumOff val="60000"/>
                        <a:alpha val="47000"/>
                      </a:schemeClr>
                    </a:solidFill>
                  </a:tcPr>
                </a:tc>
              </a:tr>
            </a:tbl>
          </a:graphicData>
        </a:graphic>
      </p:graphicFrame>
    </p:spTree>
    <p:extLst>
      <p:ext uri="{BB962C8B-B14F-4D97-AF65-F5344CB8AC3E}">
        <p14:creationId xmlns:p14="http://schemas.microsoft.com/office/powerpoint/2010/main" val="67918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build="p"/>
      <p:bldP spid="13" grpId="0" uiExpand="1" build="p"/>
      <p:bldP spid="14" grpId="0" uiExpand="1" animBg="1"/>
      <p:bldP spid="16"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mass scientists might record their measurements using </a:t>
            </a:r>
            <a:r>
              <a:rPr lang="en-AU" sz="2800" b="1" dirty="0" smtClean="0">
                <a:latin typeface="+mn-lt"/>
              </a:rPr>
              <a:t>grams </a:t>
            </a:r>
            <a:r>
              <a:rPr lang="en-AU" sz="2800" dirty="0" smtClean="0">
                <a:latin typeface="+mn-lt"/>
              </a:rPr>
              <a:t>for small measurements or </a:t>
            </a:r>
            <a:r>
              <a:rPr lang="en-AU" sz="2800" b="1" dirty="0" smtClean="0">
                <a:latin typeface="+mn-lt"/>
              </a:rPr>
              <a:t>kilograms </a:t>
            </a:r>
            <a:r>
              <a:rPr lang="en-AU" sz="2800" dirty="0" smtClean="0">
                <a:latin typeface="+mn-lt"/>
              </a:rPr>
              <a:t>for large measurements. </a:t>
            </a:r>
          </a:p>
        </p:txBody>
      </p:sp>
      <p:graphicFrame>
        <p:nvGraphicFramePr>
          <p:cNvPr id="7" name="Table 6"/>
          <p:cNvGraphicFramePr>
            <a:graphicFrameLocks noGrp="1"/>
          </p:cNvGraphicFramePr>
          <p:nvPr>
            <p:extLst/>
          </p:nvPr>
        </p:nvGraphicFramePr>
        <p:xfrm>
          <a:off x="9328245" y="5720086"/>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2318622"/>
              </p:ext>
            </p:extLst>
          </p:nvPr>
        </p:nvGraphicFramePr>
        <p:xfrm>
          <a:off x="9369189"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do we measure</a:t>
                      </a:r>
                      <a:r>
                        <a:rPr lang="en-AU" baseline="0" dirty="0" smtClean="0"/>
                        <a:t> in grams and </a:t>
                      </a:r>
                      <a:r>
                        <a:rPr lang="en-AU" baseline="0" dirty="0" smtClean="0"/>
                        <a:t>kilograms</a:t>
                      </a:r>
                      <a:r>
                        <a:rPr lang="en-AU" baseline="0" dirty="0" smtClean="0"/>
                        <a:t>?</a:t>
                      </a:r>
                      <a:endParaRPr lang="en-AU" dirty="0" smtClean="0"/>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1" y="2469134"/>
            <a:ext cx="9328245" cy="41706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smtClean="0">
                <a:latin typeface="+mn-lt"/>
              </a:rPr>
              <a:t>Converting kilograms to grams </a:t>
            </a:r>
            <a:r>
              <a:rPr lang="en-AU" sz="2800" dirty="0" smtClean="0">
                <a:solidFill>
                  <a:schemeClr val="accent4"/>
                </a:solidFill>
                <a:latin typeface="+mn-lt"/>
              </a:rPr>
              <a:t>(Remember</a:t>
            </a:r>
            <a:r>
              <a:rPr lang="en-AU" sz="2800" dirty="0">
                <a:solidFill>
                  <a:schemeClr val="accent4"/>
                </a:solidFill>
                <a:latin typeface="+mn-lt"/>
              </a:rPr>
              <a:t>: </a:t>
            </a:r>
            <a:r>
              <a:rPr lang="en-AU" sz="2800" dirty="0" smtClean="0">
                <a:solidFill>
                  <a:schemeClr val="accent4"/>
                </a:solidFill>
                <a:latin typeface="+mn-lt"/>
              </a:rPr>
              <a:t>1000g </a:t>
            </a:r>
            <a:r>
              <a:rPr lang="en-AU" sz="2800" dirty="0">
                <a:solidFill>
                  <a:schemeClr val="accent4"/>
                </a:solidFill>
                <a:latin typeface="+mn-lt"/>
              </a:rPr>
              <a:t>= </a:t>
            </a:r>
            <a:r>
              <a:rPr lang="en-AU" sz="2800" dirty="0" smtClean="0">
                <a:solidFill>
                  <a:schemeClr val="accent4"/>
                </a:solidFill>
                <a:latin typeface="+mn-lt"/>
              </a:rPr>
              <a:t>1kg</a:t>
            </a:r>
            <a:r>
              <a:rPr lang="en-AU" sz="2800" dirty="0" smtClean="0">
                <a:solidFill>
                  <a:schemeClr val="accent4"/>
                </a:solidFill>
                <a:latin typeface="+mn-lt"/>
              </a:rPr>
              <a:t>)</a:t>
            </a:r>
            <a:endParaRPr lang="en-AU" sz="2800" dirty="0">
              <a:solidFill>
                <a:schemeClr val="accent4"/>
              </a:solidFill>
              <a:latin typeface="+mn-lt"/>
            </a:endParaRPr>
          </a:p>
          <a:p>
            <a:r>
              <a:rPr lang="en-AU" sz="2800" dirty="0" smtClean="0">
                <a:latin typeface="+mn-lt"/>
              </a:rPr>
              <a:t>Step 1. Determine the units you are converting to.</a:t>
            </a:r>
          </a:p>
          <a:p>
            <a:r>
              <a:rPr lang="en-AU" sz="2800" dirty="0" smtClean="0">
                <a:latin typeface="+mn-lt"/>
              </a:rPr>
              <a:t>Step 2. Multiply the number by 1000, by moving the decimal point </a:t>
            </a:r>
            <a:r>
              <a:rPr lang="en-AU" sz="2800" b="1" dirty="0" smtClean="0">
                <a:latin typeface="+mn-lt"/>
              </a:rPr>
              <a:t>3 places </a:t>
            </a:r>
            <a:r>
              <a:rPr lang="en-AU" sz="2800" dirty="0" smtClean="0">
                <a:latin typeface="+mn-lt"/>
              </a:rPr>
              <a:t>to the </a:t>
            </a:r>
            <a:r>
              <a:rPr lang="en-AU" sz="2800" b="1" dirty="0" smtClean="0">
                <a:latin typeface="+mn-lt"/>
              </a:rPr>
              <a:t>right</a:t>
            </a:r>
            <a:r>
              <a:rPr lang="en-AU" sz="2800" dirty="0" smtClean="0">
                <a:latin typeface="+mn-lt"/>
              </a:rPr>
              <a:t>. If there are not enough numbers to move the decimal place, add zeros as necessary.</a:t>
            </a:r>
          </a:p>
          <a:p>
            <a:r>
              <a:rPr lang="en-AU" sz="2800" dirty="0" smtClean="0">
                <a:latin typeface="+mn-lt"/>
              </a:rPr>
              <a:t>Step 3. Rewrite your number and add the correct units.</a:t>
            </a:r>
          </a:p>
        </p:txBody>
      </p:sp>
      <p:cxnSp>
        <p:nvCxnSpPr>
          <p:cNvPr id="12" name="Straight Connector 11"/>
          <p:cNvCxnSpPr/>
          <p:nvPr/>
        </p:nvCxnSpPr>
        <p:spPr>
          <a:xfrm>
            <a:off x="40944" y="2279176"/>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706192111"/>
              </p:ext>
            </p:extLst>
          </p:nvPr>
        </p:nvGraphicFramePr>
        <p:xfrm>
          <a:off x="9369189" y="1212406"/>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How do we move the decimal point?</a:t>
                      </a:r>
                    </a:p>
                  </a:txBody>
                  <a:tcPr>
                    <a:solidFill>
                      <a:schemeClr val="accent4">
                        <a:lumMod val="40000"/>
                        <a:lumOff val="60000"/>
                        <a:alpha val="47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62246729"/>
              </p:ext>
            </p:extLst>
          </p:nvPr>
        </p:nvGraphicFramePr>
        <p:xfrm>
          <a:off x="9348717" y="2257289"/>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What do we add if there are not enough numbers?</a:t>
                      </a:r>
                    </a:p>
                  </a:txBody>
                  <a:tcPr>
                    <a:solidFill>
                      <a:schemeClr val="accent4">
                        <a:lumMod val="40000"/>
                        <a:lumOff val="60000"/>
                        <a:alpha val="47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60721996"/>
              </p:ext>
            </p:extLst>
          </p:nvPr>
        </p:nvGraphicFramePr>
        <p:xfrm>
          <a:off x="9348717" y="3360530"/>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 19kg into g. Show me how you do it</a:t>
                      </a:r>
                    </a:p>
                  </a:txBody>
                  <a:tcPr>
                    <a:solidFill>
                      <a:schemeClr val="accent4">
                        <a:lumMod val="40000"/>
                        <a:lumOff val="60000"/>
                        <a:alpha val="47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44333752"/>
              </p:ext>
            </p:extLst>
          </p:nvPr>
        </p:nvGraphicFramePr>
        <p:xfrm>
          <a:off x="9348717" y="4480231"/>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6kg into g. Show me how you do it</a:t>
                      </a:r>
                    </a:p>
                  </a:txBody>
                  <a:tcPr>
                    <a:solidFill>
                      <a:schemeClr val="accent4">
                        <a:lumMod val="40000"/>
                        <a:lumOff val="60000"/>
                        <a:alpha val="47000"/>
                      </a:schemeClr>
                    </a:solidFill>
                  </a:tcPr>
                </a:tc>
              </a:tr>
            </a:tbl>
          </a:graphicData>
        </a:graphic>
      </p:graphicFrame>
      <p:sp>
        <p:nvSpPr>
          <p:cNvPr id="15" name="TextBox 14"/>
          <p:cNvSpPr txBox="1"/>
          <p:nvPr/>
        </p:nvSpPr>
        <p:spPr>
          <a:xfrm>
            <a:off x="-1" y="4905516"/>
            <a:ext cx="9475394" cy="1815882"/>
          </a:xfrm>
          <a:prstGeom prst="rect">
            <a:avLst/>
          </a:prstGeom>
          <a:noFill/>
        </p:spPr>
        <p:txBody>
          <a:bodyPr wrap="square" rtlCol="0">
            <a:spAutoFit/>
          </a:bodyPr>
          <a:lstStyle/>
          <a:p>
            <a:r>
              <a:rPr lang="en-AU" sz="2800" dirty="0" smtClean="0"/>
              <a:t>Convert </a:t>
            </a:r>
            <a:r>
              <a:rPr lang="en-AU" sz="2800" dirty="0" smtClean="0"/>
              <a:t>2</a:t>
            </a:r>
            <a:r>
              <a:rPr lang="en-AU" sz="2800" b="1" dirty="0" smtClean="0"/>
              <a:t>kg</a:t>
            </a:r>
            <a:r>
              <a:rPr lang="en-AU" sz="2800" dirty="0" smtClean="0"/>
              <a:t> </a:t>
            </a:r>
            <a:r>
              <a:rPr lang="en-AU" sz="2800" dirty="0" smtClean="0"/>
              <a:t>into </a:t>
            </a:r>
            <a:r>
              <a:rPr lang="en-AU" sz="2800" b="1" dirty="0"/>
              <a:t>g</a:t>
            </a:r>
            <a:endParaRPr lang="en-AU" sz="2800" b="1" dirty="0" smtClean="0"/>
          </a:p>
          <a:p>
            <a:r>
              <a:rPr lang="en-AU" sz="2800" dirty="0" smtClean="0"/>
              <a:t>Step 1: Converting to </a:t>
            </a:r>
            <a:r>
              <a:rPr lang="en-AU" sz="2800" b="1" dirty="0" smtClean="0">
                <a:solidFill>
                  <a:schemeClr val="accent4"/>
                </a:solidFill>
              </a:rPr>
              <a:t>g</a:t>
            </a:r>
          </a:p>
          <a:p>
            <a:r>
              <a:rPr lang="en-AU" sz="2800" dirty="0" smtClean="0"/>
              <a:t>Step 2: Move the decimal point 3 places to the right	2.000</a:t>
            </a:r>
          </a:p>
          <a:p>
            <a:r>
              <a:rPr lang="en-AU" sz="2800" dirty="0" smtClean="0"/>
              <a:t>Step 3: Rewrite the number with units			2000g</a:t>
            </a:r>
            <a:endParaRPr lang="en-AU" sz="2800" dirty="0"/>
          </a:p>
        </p:txBody>
      </p:sp>
      <p:sp>
        <p:nvSpPr>
          <p:cNvPr id="16" name="Curved Down Arrow 15"/>
          <p:cNvSpPr/>
          <p:nvPr/>
        </p:nvSpPr>
        <p:spPr>
          <a:xfrm>
            <a:off x="8557536" y="5720086"/>
            <a:ext cx="198374" cy="13467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17" name="Curved Down Arrow 16"/>
          <p:cNvSpPr/>
          <p:nvPr/>
        </p:nvSpPr>
        <p:spPr>
          <a:xfrm>
            <a:off x="8755910" y="5720086"/>
            <a:ext cx="198374" cy="13467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18" name="Curved Down Arrow 17"/>
          <p:cNvSpPr/>
          <p:nvPr/>
        </p:nvSpPr>
        <p:spPr>
          <a:xfrm>
            <a:off x="8954284" y="5715558"/>
            <a:ext cx="198374" cy="13467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6037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P spid="15" grpId="0" uiExpand="1" build="p"/>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mass scientists might record their measurements using </a:t>
            </a:r>
            <a:r>
              <a:rPr lang="en-AU" sz="2800" b="1" dirty="0" smtClean="0">
                <a:latin typeface="+mn-lt"/>
              </a:rPr>
              <a:t>grams </a:t>
            </a:r>
            <a:r>
              <a:rPr lang="en-AU" sz="2800" dirty="0" smtClean="0">
                <a:latin typeface="+mn-lt"/>
              </a:rPr>
              <a:t>for small measurements or </a:t>
            </a:r>
            <a:r>
              <a:rPr lang="en-AU" sz="2800" b="1" dirty="0" smtClean="0">
                <a:latin typeface="+mn-lt"/>
              </a:rPr>
              <a:t>kilograms </a:t>
            </a:r>
            <a:r>
              <a:rPr lang="en-AU" sz="2800" dirty="0" smtClean="0">
                <a:latin typeface="+mn-lt"/>
              </a:rPr>
              <a:t>for large measurements. </a:t>
            </a:r>
          </a:p>
        </p:txBody>
      </p:sp>
      <p:graphicFrame>
        <p:nvGraphicFramePr>
          <p:cNvPr id="7" name="Table 6"/>
          <p:cNvGraphicFramePr>
            <a:graphicFrameLocks noGrp="1"/>
          </p:cNvGraphicFramePr>
          <p:nvPr>
            <p:extLst/>
          </p:nvPr>
        </p:nvGraphicFramePr>
        <p:xfrm>
          <a:off x="9328245" y="5720086"/>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8200185"/>
              </p:ext>
            </p:extLst>
          </p:nvPr>
        </p:nvGraphicFramePr>
        <p:xfrm>
          <a:off x="9369189"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do we measure</a:t>
                      </a:r>
                      <a:r>
                        <a:rPr lang="en-AU" baseline="0" dirty="0" smtClean="0"/>
                        <a:t> in grams and kilograms?</a:t>
                      </a:r>
                      <a:endParaRPr lang="en-AU" dirty="0" smtClean="0"/>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1" y="2469134"/>
            <a:ext cx="9328245" cy="41706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smtClean="0">
                <a:latin typeface="+mn-lt"/>
              </a:rPr>
              <a:t>Converting grams to kilograms </a:t>
            </a:r>
            <a:r>
              <a:rPr lang="en-AU" sz="2800" dirty="0" smtClean="0">
                <a:solidFill>
                  <a:schemeClr val="accent4"/>
                </a:solidFill>
                <a:latin typeface="+mn-lt"/>
              </a:rPr>
              <a:t>(Remember</a:t>
            </a:r>
            <a:r>
              <a:rPr lang="en-AU" sz="2800" dirty="0">
                <a:solidFill>
                  <a:schemeClr val="accent4"/>
                </a:solidFill>
                <a:latin typeface="+mn-lt"/>
              </a:rPr>
              <a:t>: </a:t>
            </a:r>
            <a:r>
              <a:rPr lang="en-AU" sz="2800" dirty="0" smtClean="0">
                <a:solidFill>
                  <a:schemeClr val="accent4"/>
                </a:solidFill>
                <a:latin typeface="+mn-lt"/>
              </a:rPr>
              <a:t>1000 g </a:t>
            </a:r>
            <a:r>
              <a:rPr lang="en-AU" sz="2800" dirty="0">
                <a:solidFill>
                  <a:schemeClr val="accent4"/>
                </a:solidFill>
                <a:latin typeface="+mn-lt"/>
              </a:rPr>
              <a:t>= 1 </a:t>
            </a:r>
            <a:r>
              <a:rPr lang="en-AU" sz="2800" dirty="0" smtClean="0">
                <a:solidFill>
                  <a:schemeClr val="accent4"/>
                </a:solidFill>
                <a:latin typeface="+mn-lt"/>
              </a:rPr>
              <a:t>kg)</a:t>
            </a:r>
            <a:endParaRPr lang="en-AU" sz="2800" dirty="0">
              <a:solidFill>
                <a:schemeClr val="accent4"/>
              </a:solidFill>
              <a:latin typeface="+mn-lt"/>
            </a:endParaRPr>
          </a:p>
          <a:p>
            <a:r>
              <a:rPr lang="en-AU" sz="2800" dirty="0" smtClean="0">
                <a:latin typeface="+mn-lt"/>
              </a:rPr>
              <a:t>Step 1. Determine the units you are converting to.</a:t>
            </a:r>
          </a:p>
          <a:p>
            <a:r>
              <a:rPr lang="en-AU" sz="2800" dirty="0" smtClean="0">
                <a:latin typeface="+mn-lt"/>
              </a:rPr>
              <a:t>Step 2. Divide the number by 1000, by moving the decimal point </a:t>
            </a:r>
            <a:r>
              <a:rPr lang="en-AU" sz="2800" b="1" dirty="0" smtClean="0">
                <a:latin typeface="+mn-lt"/>
              </a:rPr>
              <a:t>3 places </a:t>
            </a:r>
            <a:r>
              <a:rPr lang="en-AU" sz="2800" dirty="0" smtClean="0">
                <a:latin typeface="+mn-lt"/>
              </a:rPr>
              <a:t>to the </a:t>
            </a:r>
            <a:r>
              <a:rPr lang="en-AU" sz="2800" b="1" dirty="0" smtClean="0">
                <a:latin typeface="+mn-lt"/>
              </a:rPr>
              <a:t>left</a:t>
            </a:r>
            <a:r>
              <a:rPr lang="en-AU" sz="2800" dirty="0" smtClean="0">
                <a:latin typeface="+mn-lt"/>
              </a:rPr>
              <a:t>. If there are not enough numbers to move the decimal place, add zeros as necessary.</a:t>
            </a:r>
          </a:p>
          <a:p>
            <a:r>
              <a:rPr lang="en-AU" sz="2800" dirty="0" smtClean="0">
                <a:latin typeface="+mn-lt"/>
              </a:rPr>
              <a:t>Step 3. Rewrite your number and add the correct units.</a:t>
            </a:r>
          </a:p>
        </p:txBody>
      </p:sp>
      <p:cxnSp>
        <p:nvCxnSpPr>
          <p:cNvPr id="12" name="Straight Connector 11"/>
          <p:cNvCxnSpPr/>
          <p:nvPr/>
        </p:nvCxnSpPr>
        <p:spPr>
          <a:xfrm>
            <a:off x="40944" y="2279176"/>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801391880"/>
              </p:ext>
            </p:extLst>
          </p:nvPr>
        </p:nvGraphicFramePr>
        <p:xfrm>
          <a:off x="9369189" y="1212406"/>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How do we move the decimal point?</a:t>
                      </a:r>
                    </a:p>
                  </a:txBody>
                  <a:tcPr>
                    <a:solidFill>
                      <a:schemeClr val="accent4">
                        <a:lumMod val="40000"/>
                        <a:lumOff val="60000"/>
                        <a:alpha val="47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8670864"/>
              </p:ext>
            </p:extLst>
          </p:nvPr>
        </p:nvGraphicFramePr>
        <p:xfrm>
          <a:off x="9348717" y="2257289"/>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What do we add if there are not enough numbers?</a:t>
                      </a:r>
                    </a:p>
                  </a:txBody>
                  <a:tcPr>
                    <a:solidFill>
                      <a:schemeClr val="accent4">
                        <a:lumMod val="40000"/>
                        <a:lumOff val="60000"/>
                        <a:alpha val="47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49250998"/>
              </p:ext>
            </p:extLst>
          </p:nvPr>
        </p:nvGraphicFramePr>
        <p:xfrm>
          <a:off x="9348717" y="3360530"/>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 1300g into kg. Show me how you do it</a:t>
                      </a:r>
                    </a:p>
                  </a:txBody>
                  <a:tcPr>
                    <a:solidFill>
                      <a:schemeClr val="accent4">
                        <a:lumMod val="40000"/>
                        <a:lumOff val="60000"/>
                        <a:alpha val="47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7294824"/>
              </p:ext>
            </p:extLst>
          </p:nvPr>
        </p:nvGraphicFramePr>
        <p:xfrm>
          <a:off x="9348717" y="4480231"/>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660g into kg. Show me how you do it</a:t>
                      </a:r>
                    </a:p>
                  </a:txBody>
                  <a:tcPr>
                    <a:solidFill>
                      <a:schemeClr val="accent4">
                        <a:lumMod val="40000"/>
                        <a:lumOff val="60000"/>
                        <a:alpha val="47000"/>
                      </a:schemeClr>
                    </a:solidFill>
                  </a:tcPr>
                </a:tc>
              </a:tr>
            </a:tbl>
          </a:graphicData>
        </a:graphic>
      </p:graphicFrame>
      <p:sp>
        <p:nvSpPr>
          <p:cNvPr id="15" name="TextBox 14"/>
          <p:cNvSpPr txBox="1"/>
          <p:nvPr/>
        </p:nvSpPr>
        <p:spPr>
          <a:xfrm>
            <a:off x="-1" y="4905516"/>
            <a:ext cx="9475394" cy="1815882"/>
          </a:xfrm>
          <a:prstGeom prst="rect">
            <a:avLst/>
          </a:prstGeom>
          <a:noFill/>
        </p:spPr>
        <p:txBody>
          <a:bodyPr wrap="square" rtlCol="0">
            <a:spAutoFit/>
          </a:bodyPr>
          <a:lstStyle/>
          <a:p>
            <a:r>
              <a:rPr lang="en-AU" sz="2800" dirty="0" smtClean="0"/>
              <a:t>Convert 3400</a:t>
            </a:r>
            <a:r>
              <a:rPr lang="en-AU" sz="2800" b="1" dirty="0" smtClean="0"/>
              <a:t>g</a:t>
            </a:r>
            <a:r>
              <a:rPr lang="en-AU" sz="2800" dirty="0" smtClean="0"/>
              <a:t> into k</a:t>
            </a:r>
            <a:r>
              <a:rPr lang="en-AU" sz="2800" b="1" dirty="0" smtClean="0"/>
              <a:t>g</a:t>
            </a:r>
          </a:p>
          <a:p>
            <a:r>
              <a:rPr lang="en-AU" sz="2800" dirty="0" smtClean="0"/>
              <a:t>Step 1: Converting to </a:t>
            </a:r>
            <a:r>
              <a:rPr lang="en-AU" sz="2800" b="1" dirty="0" smtClean="0">
                <a:solidFill>
                  <a:schemeClr val="accent4"/>
                </a:solidFill>
              </a:rPr>
              <a:t>kg</a:t>
            </a:r>
          </a:p>
          <a:p>
            <a:r>
              <a:rPr lang="en-AU" sz="2800" dirty="0" smtClean="0"/>
              <a:t>Step 2: Move the decimal point 3 places to the left 	3400</a:t>
            </a:r>
          </a:p>
          <a:p>
            <a:r>
              <a:rPr lang="en-AU" sz="2800" dirty="0" smtClean="0"/>
              <a:t>Step 3: Rewrite the number with units			3.4kg</a:t>
            </a:r>
            <a:endParaRPr lang="en-AU" sz="2800" dirty="0"/>
          </a:p>
        </p:txBody>
      </p:sp>
      <p:sp>
        <p:nvSpPr>
          <p:cNvPr id="18" name="Curved Down Arrow 17"/>
          <p:cNvSpPr/>
          <p:nvPr/>
        </p:nvSpPr>
        <p:spPr>
          <a:xfrm flipH="1">
            <a:off x="8844387" y="5720086"/>
            <a:ext cx="205514" cy="130151"/>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19" name="Curved Down Arrow 18"/>
          <p:cNvSpPr/>
          <p:nvPr/>
        </p:nvSpPr>
        <p:spPr>
          <a:xfrm flipH="1">
            <a:off x="8646013" y="5720086"/>
            <a:ext cx="205514" cy="130151"/>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20" name="Curved Down Arrow 19"/>
          <p:cNvSpPr/>
          <p:nvPr/>
        </p:nvSpPr>
        <p:spPr>
          <a:xfrm flipH="1">
            <a:off x="8436929" y="5720086"/>
            <a:ext cx="205514" cy="130151"/>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23316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P spid="15" grpId="0" uiExpand="1" build="p"/>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time scientists might record their measurements using </a:t>
            </a:r>
            <a:r>
              <a:rPr lang="en-AU" sz="2800" b="1" dirty="0" smtClean="0">
                <a:latin typeface="+mn-lt"/>
              </a:rPr>
              <a:t>seconds </a:t>
            </a:r>
            <a:r>
              <a:rPr lang="en-AU" sz="2800" dirty="0" smtClean="0">
                <a:latin typeface="+mn-lt"/>
              </a:rPr>
              <a:t>for small measurements or </a:t>
            </a:r>
            <a:r>
              <a:rPr lang="en-AU" sz="2800" b="1" dirty="0" smtClean="0">
                <a:latin typeface="+mn-lt"/>
              </a:rPr>
              <a:t>minutes </a:t>
            </a:r>
            <a:r>
              <a:rPr lang="en-AU" sz="2800" dirty="0" smtClean="0">
                <a:latin typeface="+mn-lt"/>
              </a:rPr>
              <a:t>for large measurements. </a:t>
            </a:r>
          </a:p>
        </p:txBody>
      </p:sp>
      <p:graphicFrame>
        <p:nvGraphicFramePr>
          <p:cNvPr id="7" name="Table 6"/>
          <p:cNvGraphicFramePr>
            <a:graphicFrameLocks noGrp="1"/>
          </p:cNvGraphicFramePr>
          <p:nvPr>
            <p:extLst/>
          </p:nvPr>
        </p:nvGraphicFramePr>
        <p:xfrm>
          <a:off x="9328245" y="5720086"/>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26448966"/>
              </p:ext>
            </p:extLst>
          </p:nvPr>
        </p:nvGraphicFramePr>
        <p:xfrm>
          <a:off x="9369189"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do we measure</a:t>
                      </a:r>
                      <a:r>
                        <a:rPr lang="en-AU" baseline="0" dirty="0" smtClean="0"/>
                        <a:t> in seconds and minutes?</a:t>
                      </a:r>
                      <a:endParaRPr lang="en-AU" dirty="0" smtClean="0"/>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0" y="2257289"/>
            <a:ext cx="9328245" cy="41706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smtClean="0">
                <a:latin typeface="+mn-lt"/>
              </a:rPr>
              <a:t>Converting minutes to seconds </a:t>
            </a:r>
            <a:r>
              <a:rPr lang="en-AU" sz="2800" dirty="0" smtClean="0">
                <a:solidFill>
                  <a:schemeClr val="accent4"/>
                </a:solidFill>
                <a:latin typeface="+mn-lt"/>
              </a:rPr>
              <a:t>(Remember</a:t>
            </a:r>
            <a:r>
              <a:rPr lang="en-AU" sz="2800" dirty="0">
                <a:solidFill>
                  <a:schemeClr val="accent4"/>
                </a:solidFill>
                <a:latin typeface="+mn-lt"/>
              </a:rPr>
              <a:t>: </a:t>
            </a:r>
            <a:r>
              <a:rPr lang="en-AU" sz="2800" dirty="0" smtClean="0">
                <a:solidFill>
                  <a:schemeClr val="accent4"/>
                </a:solidFill>
                <a:latin typeface="+mn-lt"/>
              </a:rPr>
              <a:t>1:00 min </a:t>
            </a:r>
            <a:r>
              <a:rPr lang="en-AU" sz="2800" dirty="0">
                <a:solidFill>
                  <a:schemeClr val="accent4"/>
                </a:solidFill>
                <a:latin typeface="+mn-lt"/>
              </a:rPr>
              <a:t>= </a:t>
            </a:r>
            <a:r>
              <a:rPr lang="en-AU" sz="2800" dirty="0" smtClean="0">
                <a:solidFill>
                  <a:schemeClr val="accent4"/>
                </a:solidFill>
                <a:latin typeface="+mn-lt"/>
              </a:rPr>
              <a:t>60 sec)</a:t>
            </a:r>
            <a:endParaRPr lang="en-AU" sz="2800" dirty="0">
              <a:solidFill>
                <a:schemeClr val="accent4"/>
              </a:solidFill>
              <a:latin typeface="+mn-lt"/>
            </a:endParaRPr>
          </a:p>
          <a:p>
            <a:r>
              <a:rPr lang="en-AU" sz="2800" dirty="0" smtClean="0">
                <a:latin typeface="+mn-lt"/>
              </a:rPr>
              <a:t>Step 1. Determine the units you are converting to.</a:t>
            </a:r>
          </a:p>
          <a:p>
            <a:r>
              <a:rPr lang="en-AU" sz="2800" dirty="0" smtClean="0">
                <a:latin typeface="+mn-lt"/>
              </a:rPr>
              <a:t>Step 2. Multiply the </a:t>
            </a:r>
            <a:r>
              <a:rPr lang="en-AU" sz="2800" u="sng" dirty="0" smtClean="0">
                <a:latin typeface="+mn-lt"/>
              </a:rPr>
              <a:t>number of minutes </a:t>
            </a:r>
            <a:r>
              <a:rPr lang="en-AU" sz="2800" dirty="0" smtClean="0">
                <a:latin typeface="+mn-lt"/>
              </a:rPr>
              <a:t>by 60.</a:t>
            </a:r>
          </a:p>
          <a:p>
            <a:r>
              <a:rPr lang="en-AU" sz="2800" dirty="0" smtClean="0">
                <a:latin typeface="+mn-lt"/>
              </a:rPr>
              <a:t>Step 3. If there are any seconds in the measurement add these on </a:t>
            </a:r>
            <a:r>
              <a:rPr lang="en-AU" sz="2800" u="sng" dirty="0" smtClean="0">
                <a:latin typeface="+mn-lt"/>
              </a:rPr>
              <a:t>after</a:t>
            </a:r>
            <a:r>
              <a:rPr lang="en-AU" sz="2800" dirty="0" smtClean="0">
                <a:latin typeface="+mn-lt"/>
              </a:rPr>
              <a:t> you have multiplied.</a:t>
            </a:r>
          </a:p>
          <a:p>
            <a:r>
              <a:rPr lang="en-AU" sz="2800" dirty="0" smtClean="0">
                <a:latin typeface="+mn-lt"/>
              </a:rPr>
              <a:t>Step 4. Rewrite your number and add the correct units.</a:t>
            </a:r>
          </a:p>
          <a:p>
            <a:endParaRPr lang="en-AU" sz="2800" dirty="0">
              <a:latin typeface="+mn-lt"/>
            </a:endParaRPr>
          </a:p>
          <a:p>
            <a:r>
              <a:rPr lang="en-AU" sz="2800" dirty="0" smtClean="0">
                <a:latin typeface="+mn-lt"/>
              </a:rPr>
              <a:t>Convert 4:30</a:t>
            </a:r>
            <a:r>
              <a:rPr lang="en-AU" sz="2800" b="1" dirty="0" smtClean="0">
                <a:latin typeface="+mn-lt"/>
              </a:rPr>
              <a:t>min</a:t>
            </a:r>
            <a:r>
              <a:rPr lang="en-AU" sz="2800" dirty="0" smtClean="0">
                <a:latin typeface="+mn-lt"/>
              </a:rPr>
              <a:t> into </a:t>
            </a:r>
            <a:r>
              <a:rPr lang="en-AU" sz="2800" b="1" dirty="0" smtClean="0">
                <a:latin typeface="+mn-lt"/>
              </a:rPr>
              <a:t>sec</a:t>
            </a:r>
          </a:p>
          <a:p>
            <a:r>
              <a:rPr lang="en-AU" sz="2800" dirty="0" smtClean="0">
                <a:latin typeface="+mn-lt"/>
              </a:rPr>
              <a:t>Step 1. Convert to </a:t>
            </a:r>
            <a:r>
              <a:rPr lang="en-AU" sz="2800" b="1" dirty="0" smtClean="0">
                <a:latin typeface="+mn-lt"/>
              </a:rPr>
              <a:t>sec</a:t>
            </a:r>
            <a:endParaRPr lang="en-AU" sz="2800" dirty="0" smtClean="0">
              <a:latin typeface="+mn-lt"/>
            </a:endParaRPr>
          </a:p>
          <a:p>
            <a:r>
              <a:rPr lang="en-AU" sz="2800" dirty="0" smtClean="0">
                <a:latin typeface="+mn-lt"/>
              </a:rPr>
              <a:t>Step 2. Multiply the minutes by 60.	</a:t>
            </a:r>
            <a:r>
              <a:rPr lang="en-AU" sz="2800" u="sng" dirty="0" smtClean="0">
                <a:latin typeface="+mn-lt"/>
              </a:rPr>
              <a:t>4</a:t>
            </a:r>
            <a:r>
              <a:rPr lang="en-AU" sz="2800" dirty="0" smtClean="0">
                <a:latin typeface="+mn-lt"/>
              </a:rPr>
              <a:t>:30	4 x 60 = 240 sec</a:t>
            </a:r>
          </a:p>
          <a:p>
            <a:r>
              <a:rPr lang="en-AU" sz="2800" dirty="0" smtClean="0">
                <a:latin typeface="+mn-lt"/>
              </a:rPr>
              <a:t>Step 3. Add on the seconds.		4:</a:t>
            </a:r>
            <a:r>
              <a:rPr lang="en-AU" sz="2800" u="sng" dirty="0" smtClean="0">
                <a:latin typeface="+mn-lt"/>
              </a:rPr>
              <a:t>30</a:t>
            </a:r>
            <a:r>
              <a:rPr lang="en-AU" sz="2800" dirty="0">
                <a:latin typeface="+mn-lt"/>
              </a:rPr>
              <a:t>	</a:t>
            </a:r>
            <a:r>
              <a:rPr lang="en-AU" sz="2800" dirty="0" smtClean="0">
                <a:latin typeface="+mn-lt"/>
              </a:rPr>
              <a:t>240 + 30 = 270 </a:t>
            </a:r>
          </a:p>
          <a:p>
            <a:r>
              <a:rPr lang="en-AU" sz="2800" dirty="0" smtClean="0">
                <a:latin typeface="+mn-lt"/>
              </a:rPr>
              <a:t>Step 4. Rewrite with the units		</a:t>
            </a:r>
            <a:r>
              <a:rPr lang="en-AU" sz="2800" dirty="0" smtClean="0">
                <a:latin typeface="+mn-lt"/>
              </a:rPr>
              <a:t>270sec</a:t>
            </a:r>
            <a:endParaRPr lang="en-AU" sz="2800" dirty="0" smtClean="0">
              <a:latin typeface="+mn-lt"/>
            </a:endParaRPr>
          </a:p>
        </p:txBody>
      </p:sp>
      <p:cxnSp>
        <p:nvCxnSpPr>
          <p:cNvPr id="12" name="Straight Connector 11"/>
          <p:cNvCxnSpPr/>
          <p:nvPr/>
        </p:nvCxnSpPr>
        <p:spPr>
          <a:xfrm>
            <a:off x="0" y="2130320"/>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534285462"/>
              </p:ext>
            </p:extLst>
          </p:nvPr>
        </p:nvGraphicFramePr>
        <p:xfrm>
          <a:off x="9369189" y="1212406"/>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Which part do I multiply by 60?</a:t>
                      </a:r>
                    </a:p>
                  </a:txBody>
                  <a:tcPr>
                    <a:solidFill>
                      <a:schemeClr val="accent4">
                        <a:lumMod val="40000"/>
                        <a:lumOff val="60000"/>
                        <a:alpha val="47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6541916"/>
              </p:ext>
            </p:extLst>
          </p:nvPr>
        </p:nvGraphicFramePr>
        <p:xfrm>
          <a:off x="9348717" y="2257289"/>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What did</a:t>
                      </a:r>
                      <a:r>
                        <a:rPr lang="en-AU" baseline="0" dirty="0" smtClean="0"/>
                        <a:t> I do to any seconds?</a:t>
                      </a:r>
                      <a:endParaRPr lang="en-AU" dirty="0" smtClean="0"/>
                    </a:p>
                  </a:txBody>
                  <a:tcPr>
                    <a:solidFill>
                      <a:schemeClr val="accent4">
                        <a:lumMod val="40000"/>
                        <a:lumOff val="60000"/>
                        <a:alpha val="47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96093397"/>
              </p:ext>
            </p:extLst>
          </p:nvPr>
        </p:nvGraphicFramePr>
        <p:xfrm>
          <a:off x="9348717" y="3360530"/>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a:t>
                      </a:r>
                      <a:r>
                        <a:rPr lang="en-AU" baseline="0" dirty="0" smtClean="0"/>
                        <a:t> 2min to sec. Show me how you did it.</a:t>
                      </a:r>
                      <a:endParaRPr lang="en-AU" dirty="0" smtClean="0"/>
                    </a:p>
                  </a:txBody>
                  <a:tcPr>
                    <a:solidFill>
                      <a:schemeClr val="accent4">
                        <a:lumMod val="40000"/>
                        <a:lumOff val="60000"/>
                        <a:alpha val="47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62079019"/>
              </p:ext>
            </p:extLst>
          </p:nvPr>
        </p:nvGraphicFramePr>
        <p:xfrm>
          <a:off x="9348717" y="4480231"/>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a:t>
                      </a:r>
                      <a:r>
                        <a:rPr lang="en-AU" dirty="0" smtClean="0"/>
                        <a:t>3:15min </a:t>
                      </a:r>
                      <a:r>
                        <a:rPr lang="en-AU" dirty="0" smtClean="0"/>
                        <a:t>to sec. Show me how you did it.</a:t>
                      </a:r>
                    </a:p>
                  </a:txBody>
                  <a:tcPr>
                    <a:solidFill>
                      <a:schemeClr val="accent4">
                        <a:lumMod val="40000"/>
                        <a:lumOff val="60000"/>
                        <a:alpha val="47000"/>
                      </a:schemeClr>
                    </a:solidFill>
                  </a:tcPr>
                </a:tc>
              </a:tr>
            </a:tbl>
          </a:graphicData>
        </a:graphic>
      </p:graphicFrame>
    </p:spTree>
    <p:extLst>
      <p:ext uri="{BB962C8B-B14F-4D97-AF65-F5344CB8AC3E}">
        <p14:creationId xmlns:p14="http://schemas.microsoft.com/office/powerpoint/2010/main" val="425302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time scientists might record their measurements using </a:t>
            </a:r>
            <a:r>
              <a:rPr lang="en-AU" sz="2800" b="1" dirty="0" smtClean="0">
                <a:latin typeface="+mn-lt"/>
              </a:rPr>
              <a:t>seconds </a:t>
            </a:r>
            <a:r>
              <a:rPr lang="en-AU" sz="2800" dirty="0" smtClean="0">
                <a:latin typeface="+mn-lt"/>
              </a:rPr>
              <a:t>for small measurements or </a:t>
            </a:r>
            <a:r>
              <a:rPr lang="en-AU" sz="2800" b="1" dirty="0" smtClean="0">
                <a:latin typeface="+mn-lt"/>
              </a:rPr>
              <a:t>minutes </a:t>
            </a:r>
            <a:r>
              <a:rPr lang="en-AU" sz="2800" dirty="0" smtClean="0">
                <a:latin typeface="+mn-lt"/>
              </a:rPr>
              <a:t>for large measurements. </a:t>
            </a:r>
          </a:p>
        </p:txBody>
      </p:sp>
      <p:graphicFrame>
        <p:nvGraphicFramePr>
          <p:cNvPr id="7" name="Table 6"/>
          <p:cNvGraphicFramePr>
            <a:graphicFrameLocks noGrp="1"/>
          </p:cNvGraphicFramePr>
          <p:nvPr>
            <p:extLst>
              <p:ext uri="{D42A27DB-BD31-4B8C-83A1-F6EECF244321}">
                <p14:modId xmlns:p14="http://schemas.microsoft.com/office/powerpoint/2010/main" val="2489118128"/>
              </p:ext>
            </p:extLst>
          </p:nvPr>
        </p:nvGraphicFramePr>
        <p:xfrm>
          <a:off x="9348717" y="5852160"/>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70601088"/>
              </p:ext>
            </p:extLst>
          </p:nvPr>
        </p:nvGraphicFramePr>
        <p:xfrm>
          <a:off x="9369189" y="53909"/>
          <a:ext cx="2605964" cy="128016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In 4:30 which part is the</a:t>
                      </a:r>
                      <a:r>
                        <a:rPr lang="en-AU" baseline="0" dirty="0" smtClean="0"/>
                        <a:t> minutes and which part is seconds?</a:t>
                      </a:r>
                      <a:endParaRPr lang="en-AU" dirty="0" smtClean="0"/>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42531" y="1991338"/>
            <a:ext cx="9585252" cy="41706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400" b="1" dirty="0" smtClean="0">
                <a:latin typeface="+mn-lt"/>
              </a:rPr>
              <a:t>Converting seconds to minutes </a:t>
            </a:r>
            <a:r>
              <a:rPr lang="en-AU" sz="2400" dirty="0" smtClean="0">
                <a:solidFill>
                  <a:schemeClr val="accent4"/>
                </a:solidFill>
                <a:latin typeface="+mn-lt"/>
              </a:rPr>
              <a:t>(Remember</a:t>
            </a:r>
            <a:r>
              <a:rPr lang="en-AU" sz="2400" dirty="0">
                <a:solidFill>
                  <a:schemeClr val="accent4"/>
                </a:solidFill>
                <a:latin typeface="+mn-lt"/>
              </a:rPr>
              <a:t>: </a:t>
            </a:r>
            <a:r>
              <a:rPr lang="en-AU" sz="2400" dirty="0" smtClean="0">
                <a:solidFill>
                  <a:schemeClr val="accent4"/>
                </a:solidFill>
                <a:latin typeface="+mn-lt"/>
              </a:rPr>
              <a:t>1:00 min </a:t>
            </a:r>
            <a:r>
              <a:rPr lang="en-AU" sz="2400" dirty="0">
                <a:solidFill>
                  <a:schemeClr val="accent4"/>
                </a:solidFill>
                <a:latin typeface="+mn-lt"/>
              </a:rPr>
              <a:t>= </a:t>
            </a:r>
            <a:r>
              <a:rPr lang="en-AU" sz="2400" dirty="0" smtClean="0">
                <a:solidFill>
                  <a:schemeClr val="accent4"/>
                </a:solidFill>
                <a:latin typeface="+mn-lt"/>
              </a:rPr>
              <a:t>60 sec)</a:t>
            </a:r>
            <a:endParaRPr lang="en-AU" sz="2400" dirty="0">
              <a:solidFill>
                <a:schemeClr val="accent4"/>
              </a:solidFill>
              <a:latin typeface="+mn-lt"/>
            </a:endParaRPr>
          </a:p>
          <a:p>
            <a:r>
              <a:rPr lang="en-AU" sz="2400" dirty="0" smtClean="0">
                <a:latin typeface="+mn-lt"/>
              </a:rPr>
              <a:t>Step 1. Determine the units you are converting to.</a:t>
            </a:r>
          </a:p>
          <a:p>
            <a:r>
              <a:rPr lang="en-AU" sz="2400" dirty="0" smtClean="0">
                <a:latin typeface="+mn-lt"/>
              </a:rPr>
              <a:t>Step 2. Divide the number of seconds by 60. Keep the whole number</a:t>
            </a:r>
          </a:p>
          <a:p>
            <a:r>
              <a:rPr lang="en-AU" sz="2400" dirty="0" smtClean="0">
                <a:latin typeface="+mn-lt"/>
              </a:rPr>
              <a:t>Step 3. Multiply the decimal by 60 to determine the number of seconds.</a:t>
            </a:r>
          </a:p>
          <a:p>
            <a:r>
              <a:rPr lang="en-AU" sz="2400" dirty="0" smtClean="0">
                <a:latin typeface="+mn-lt"/>
              </a:rPr>
              <a:t>Step 4. Rewrite your number in minute and seconds. </a:t>
            </a:r>
          </a:p>
          <a:p>
            <a:r>
              <a:rPr lang="en-AU" sz="2400" dirty="0" smtClean="0">
                <a:latin typeface="+mn-lt"/>
              </a:rPr>
              <a:t>Hint: Time does not use decimals</a:t>
            </a:r>
          </a:p>
          <a:p>
            <a:endParaRPr lang="en-AU" sz="2400" dirty="0">
              <a:latin typeface="+mn-lt"/>
            </a:endParaRPr>
          </a:p>
          <a:p>
            <a:r>
              <a:rPr lang="en-AU" sz="2400" dirty="0" smtClean="0">
                <a:latin typeface="+mn-lt"/>
              </a:rPr>
              <a:t>Convert </a:t>
            </a:r>
            <a:r>
              <a:rPr lang="en-AU" sz="2400" dirty="0" smtClean="0">
                <a:latin typeface="+mn-lt"/>
              </a:rPr>
              <a:t>75</a:t>
            </a:r>
            <a:r>
              <a:rPr lang="en-AU" sz="2400" b="1" dirty="0" smtClean="0">
                <a:latin typeface="+mn-lt"/>
              </a:rPr>
              <a:t>sec </a:t>
            </a:r>
            <a:r>
              <a:rPr lang="en-AU" sz="2400" dirty="0" smtClean="0">
                <a:latin typeface="+mn-lt"/>
              </a:rPr>
              <a:t>into </a:t>
            </a:r>
            <a:r>
              <a:rPr lang="en-AU" sz="2400" b="1" dirty="0" smtClean="0">
                <a:latin typeface="+mn-lt"/>
              </a:rPr>
              <a:t>min</a:t>
            </a:r>
          </a:p>
          <a:p>
            <a:r>
              <a:rPr lang="en-AU" sz="2400" dirty="0" smtClean="0">
                <a:latin typeface="+mn-lt"/>
              </a:rPr>
              <a:t>Step 1. Convert to </a:t>
            </a:r>
            <a:r>
              <a:rPr lang="en-AU" sz="2400" b="1" dirty="0" smtClean="0">
                <a:latin typeface="+mn-lt"/>
              </a:rPr>
              <a:t>min</a:t>
            </a:r>
            <a:endParaRPr lang="en-AU" sz="2400" dirty="0" smtClean="0">
              <a:latin typeface="+mn-lt"/>
            </a:endParaRPr>
          </a:p>
          <a:p>
            <a:r>
              <a:rPr lang="en-AU" sz="2400" dirty="0" smtClean="0">
                <a:latin typeface="+mn-lt"/>
              </a:rPr>
              <a:t>Step 2. Divide the seconds by 60.</a:t>
            </a:r>
          </a:p>
          <a:p>
            <a:r>
              <a:rPr lang="en-AU" sz="2400" dirty="0" smtClean="0">
                <a:latin typeface="+mn-lt"/>
              </a:rPr>
              <a:t>Keep the whole number		75 ÷ 60 = 1.25		Keep 1 minute</a:t>
            </a:r>
          </a:p>
          <a:p>
            <a:r>
              <a:rPr lang="en-AU" sz="2400" dirty="0" smtClean="0">
                <a:latin typeface="+mn-lt"/>
              </a:rPr>
              <a:t>Step 3. Multiply the decimal by 60.	0.25 x 60 = 15 sec 	Keep 15 seconds</a:t>
            </a:r>
          </a:p>
          <a:p>
            <a:r>
              <a:rPr lang="en-AU" sz="2400" dirty="0" smtClean="0">
                <a:latin typeface="+mn-lt"/>
              </a:rPr>
              <a:t>Step 4. Rewrite in minutes and	</a:t>
            </a:r>
            <a:r>
              <a:rPr lang="en-AU" sz="2400" dirty="0">
                <a:latin typeface="+mn-lt"/>
              </a:rPr>
              <a:t>1:15 </a:t>
            </a:r>
            <a:r>
              <a:rPr lang="en-AU" sz="2400" dirty="0" smtClean="0">
                <a:latin typeface="+mn-lt"/>
              </a:rPr>
              <a:t>min</a:t>
            </a:r>
          </a:p>
          <a:p>
            <a:r>
              <a:rPr lang="en-AU" sz="2400" dirty="0" smtClean="0">
                <a:latin typeface="+mn-lt"/>
              </a:rPr>
              <a:t>seconds		</a:t>
            </a:r>
          </a:p>
        </p:txBody>
      </p:sp>
      <p:cxnSp>
        <p:nvCxnSpPr>
          <p:cNvPr id="12" name="Straight Connector 11"/>
          <p:cNvCxnSpPr/>
          <p:nvPr/>
        </p:nvCxnSpPr>
        <p:spPr>
          <a:xfrm>
            <a:off x="0" y="1984664"/>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07690334"/>
              </p:ext>
            </p:extLst>
          </p:nvPr>
        </p:nvGraphicFramePr>
        <p:xfrm>
          <a:off x="9369189" y="1403574"/>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Which part do I divide by 60?</a:t>
                      </a:r>
                    </a:p>
                  </a:txBody>
                  <a:tcPr>
                    <a:solidFill>
                      <a:schemeClr val="accent4">
                        <a:lumMod val="40000"/>
                        <a:lumOff val="60000"/>
                        <a:alpha val="47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28418461"/>
              </p:ext>
            </p:extLst>
          </p:nvPr>
        </p:nvGraphicFramePr>
        <p:xfrm>
          <a:off x="9369189" y="2453339"/>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Which part did I multiply by 60</a:t>
                      </a:r>
                      <a:r>
                        <a:rPr lang="en-AU" baseline="0" dirty="0" smtClean="0"/>
                        <a:t>?</a:t>
                      </a:r>
                      <a:endParaRPr lang="en-AU" dirty="0" smtClean="0"/>
                    </a:p>
                  </a:txBody>
                  <a:tcPr>
                    <a:solidFill>
                      <a:schemeClr val="accent4">
                        <a:lumMod val="40000"/>
                        <a:lumOff val="60000"/>
                        <a:alpha val="47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36451864"/>
              </p:ext>
            </p:extLst>
          </p:nvPr>
        </p:nvGraphicFramePr>
        <p:xfrm>
          <a:off x="9369189" y="3503104"/>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a:t>
                      </a:r>
                      <a:r>
                        <a:rPr lang="en-AU" baseline="0" dirty="0" smtClean="0"/>
                        <a:t> 2min to sec. Show how you did it.</a:t>
                      </a:r>
                      <a:endParaRPr lang="en-AU" dirty="0" smtClean="0"/>
                    </a:p>
                  </a:txBody>
                  <a:tcPr>
                    <a:solidFill>
                      <a:schemeClr val="accent4">
                        <a:lumMod val="40000"/>
                        <a:lumOff val="60000"/>
                        <a:alpha val="47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64133835"/>
              </p:ext>
            </p:extLst>
          </p:nvPr>
        </p:nvGraphicFramePr>
        <p:xfrm>
          <a:off x="9348717" y="4606345"/>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a:t>
                      </a:r>
                      <a:r>
                        <a:rPr lang="en-AU" dirty="0" smtClean="0"/>
                        <a:t>75sec </a:t>
                      </a:r>
                      <a:r>
                        <a:rPr lang="en-AU" dirty="0" smtClean="0"/>
                        <a:t>to min. Show how you did it.</a:t>
                      </a:r>
                    </a:p>
                  </a:txBody>
                  <a:tcPr>
                    <a:solidFill>
                      <a:schemeClr val="accent4">
                        <a:lumMod val="40000"/>
                        <a:lumOff val="60000"/>
                        <a:alpha val="47000"/>
                      </a:schemeClr>
                    </a:solidFill>
                  </a:tcPr>
                </a:tc>
              </a:tr>
            </a:tbl>
          </a:graphicData>
        </a:graphic>
      </p:graphicFrame>
    </p:spTree>
    <p:extLst>
      <p:ext uri="{BB962C8B-B14F-4D97-AF65-F5344CB8AC3E}">
        <p14:creationId xmlns:p14="http://schemas.microsoft.com/office/powerpoint/2010/main" val="102928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5" name="Title 1"/>
          <p:cNvSpPr txBox="1">
            <a:spLocks/>
          </p:cNvSpPr>
          <p:nvPr/>
        </p:nvSpPr>
        <p:spPr>
          <a:xfrm>
            <a:off x="-1" y="760199"/>
            <a:ext cx="10084982" cy="124082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James has measured his height and has found it to be 145cm. His friend Tina is 1.5m tall. James says that he is taller because 145 is larger than 1.5. Convert both the measurements to metres. Is </a:t>
            </a:r>
            <a:r>
              <a:rPr lang="en-AU" sz="2800" dirty="0">
                <a:latin typeface="+mn-lt"/>
              </a:rPr>
              <a:t>J</a:t>
            </a:r>
            <a:r>
              <a:rPr lang="en-AU" sz="2800" dirty="0" smtClean="0">
                <a:latin typeface="+mn-lt"/>
              </a:rPr>
              <a:t>ames correct? Why?</a:t>
            </a:r>
            <a:endParaRPr lang="en-AU" sz="2800" dirty="0">
              <a:latin typeface="+mn-lt"/>
            </a:endParaRPr>
          </a:p>
        </p:txBody>
      </p:sp>
      <p:sp>
        <p:nvSpPr>
          <p:cNvPr id="10" name="TextBox 9"/>
          <p:cNvSpPr txBox="1"/>
          <p:nvPr/>
        </p:nvSpPr>
        <p:spPr>
          <a:xfrm>
            <a:off x="-1" y="2540640"/>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1" name="TextBox 10"/>
          <p:cNvSpPr txBox="1"/>
          <p:nvPr/>
        </p:nvSpPr>
        <p:spPr>
          <a:xfrm>
            <a:off x="0" y="4733666"/>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6" name="Title 1"/>
          <p:cNvSpPr txBox="1">
            <a:spLocks/>
          </p:cNvSpPr>
          <p:nvPr/>
        </p:nvSpPr>
        <p:spPr>
          <a:xfrm>
            <a:off x="-2" y="3073165"/>
            <a:ext cx="11288686" cy="15595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a:p>
        </p:txBody>
      </p:sp>
      <p:sp>
        <p:nvSpPr>
          <p:cNvPr id="17" name="Title 1"/>
          <p:cNvSpPr txBox="1">
            <a:spLocks/>
          </p:cNvSpPr>
          <p:nvPr/>
        </p:nvSpPr>
        <p:spPr>
          <a:xfrm>
            <a:off x="-1" y="5508215"/>
            <a:ext cx="10622716" cy="97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It took </a:t>
            </a:r>
            <a:r>
              <a:rPr lang="en-AU" sz="2800" dirty="0" smtClean="0">
                <a:latin typeface="+mn-lt"/>
              </a:rPr>
              <a:t>2:45min </a:t>
            </a:r>
            <a:r>
              <a:rPr lang="en-AU" sz="2800" dirty="0" smtClean="0">
                <a:latin typeface="+mn-lt"/>
              </a:rPr>
              <a:t>to dissolve sugar in water. How long is this in seconds?</a:t>
            </a:r>
            <a:endParaRPr lang="en-AU" sz="2800" dirty="0">
              <a:latin typeface="+mn-lt"/>
            </a:endParaRPr>
          </a:p>
        </p:txBody>
      </p:sp>
      <p:sp>
        <p:nvSpPr>
          <p:cNvPr id="8" name="Title 1"/>
          <p:cNvSpPr txBox="1">
            <a:spLocks/>
          </p:cNvSpPr>
          <p:nvPr/>
        </p:nvSpPr>
        <p:spPr>
          <a:xfrm>
            <a:off x="-3" y="3225508"/>
            <a:ext cx="10084982" cy="124082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A </a:t>
            </a:r>
            <a:r>
              <a:rPr lang="en-AU" sz="2800" dirty="0" smtClean="0">
                <a:latin typeface="+mn-lt"/>
              </a:rPr>
              <a:t>Science </a:t>
            </a:r>
            <a:r>
              <a:rPr lang="en-AU" sz="2800" dirty="0" smtClean="0">
                <a:latin typeface="+mn-lt"/>
              </a:rPr>
              <a:t>experiment requires 0.125 kg of sodium chloride. The scales in the laboratory only read in grams. How much sodium chloride is required in grams?</a:t>
            </a:r>
            <a:endParaRPr lang="en-AU" sz="2800" dirty="0">
              <a:latin typeface="+mn-lt"/>
            </a:endParaRPr>
          </a:p>
        </p:txBody>
      </p:sp>
    </p:spTree>
    <p:extLst>
      <p:ext uri="{BB962C8B-B14F-4D97-AF65-F5344CB8AC3E}">
        <p14:creationId xmlns:p14="http://schemas.microsoft.com/office/powerpoint/2010/main" val="34575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animBg="1"/>
      <p:bldP spid="16" grpId="0"/>
      <p:bldP spid="1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75887"/>
            <a:ext cx="201488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Relevance</a:t>
            </a:r>
            <a:endParaRPr lang="en-AU" sz="3200" dirty="0"/>
          </a:p>
        </p:txBody>
      </p:sp>
      <p:sp>
        <p:nvSpPr>
          <p:cNvPr id="17" name="Title 1"/>
          <p:cNvSpPr txBox="1">
            <a:spLocks/>
          </p:cNvSpPr>
          <p:nvPr/>
        </p:nvSpPr>
        <p:spPr>
          <a:xfrm>
            <a:off x="0" y="1074323"/>
            <a:ext cx="8119136" cy="516691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Converting between is important when doing experiments to ensure the correct quantities are used.</a:t>
            </a:r>
          </a:p>
          <a:p>
            <a:endParaRPr lang="en-AU" sz="2800" dirty="0">
              <a:latin typeface="+mn-lt"/>
            </a:endParaRPr>
          </a:p>
          <a:p>
            <a:r>
              <a:rPr lang="en-AU" sz="2800" dirty="0" smtClean="0">
                <a:latin typeface="+mn-lt"/>
              </a:rPr>
              <a:t>It can also be useful when comparing results.</a:t>
            </a:r>
          </a:p>
          <a:p>
            <a:endParaRPr lang="en-AU" sz="2800" dirty="0">
              <a:latin typeface="+mn-lt"/>
            </a:endParaRPr>
          </a:p>
          <a:p>
            <a:endParaRPr lang="en-AU" sz="2800" dirty="0" smtClean="0">
              <a:latin typeface="+mn-lt"/>
            </a:endParaRPr>
          </a:p>
          <a:p>
            <a:r>
              <a:rPr lang="en-AU" sz="2800" dirty="0" smtClean="0">
                <a:latin typeface="+mn-lt"/>
              </a:rPr>
              <a:t>In 1999 a NASA Mars Climate Orbiter disappeared in space.</a:t>
            </a:r>
          </a:p>
          <a:p>
            <a:r>
              <a:rPr lang="en-AU" sz="2800" dirty="0" smtClean="0">
                <a:latin typeface="+mn-lt"/>
              </a:rPr>
              <a:t>This was because  the engineering team and the navigation team used different units.</a:t>
            </a:r>
          </a:p>
          <a:p>
            <a:r>
              <a:rPr lang="en-AU" sz="2800" dirty="0" smtClean="0">
                <a:latin typeface="+mn-lt"/>
              </a:rPr>
              <a:t>As a result the wrong information was sent to the Orbiter and NASA lost $125 000 000.</a:t>
            </a:r>
          </a:p>
          <a:p>
            <a:endParaRPr lang="en-AU" sz="2800" dirty="0">
              <a:latin typeface="+mn-lt"/>
            </a:endParaRPr>
          </a:p>
          <a:p>
            <a:endParaRPr lang="en-AU" sz="2800" dirty="0" smtClean="0">
              <a:latin typeface="+mn-lt"/>
            </a:endParaRPr>
          </a:p>
          <a:p>
            <a:endParaRPr lang="en-AU" sz="2800" dirty="0">
              <a:latin typeface="+mn-lt"/>
            </a:endParaRPr>
          </a:p>
        </p:txBody>
      </p:sp>
      <p:pic>
        <p:nvPicPr>
          <p:cNvPr id="1026" name="Picture 2" descr="Image result for nasa mars climate orbiter crash unit conversions artic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737" y="3458240"/>
            <a:ext cx="3319698" cy="301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73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5" name="Title 1"/>
          <p:cNvSpPr txBox="1">
            <a:spLocks/>
          </p:cNvSpPr>
          <p:nvPr/>
        </p:nvSpPr>
        <p:spPr>
          <a:xfrm>
            <a:off x="0" y="898677"/>
            <a:ext cx="4707012" cy="6011485"/>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Copy the questions below into your science books and fill in the missing values.</a:t>
            </a:r>
          </a:p>
          <a:p>
            <a:endParaRPr lang="en-AU" sz="2800" dirty="0">
              <a:latin typeface="+mn-lt"/>
            </a:endParaRPr>
          </a:p>
          <a:p>
            <a:pPr marL="514350" indent="-514350">
              <a:buAutoNum type="arabicPeriod"/>
            </a:pPr>
            <a:r>
              <a:rPr lang="en-AU" sz="2800" dirty="0" smtClean="0">
                <a:latin typeface="+mn-lt"/>
              </a:rPr>
              <a:t>150 cm = _____ m</a:t>
            </a:r>
          </a:p>
          <a:p>
            <a:pPr marL="514350" indent="-514350">
              <a:buAutoNum type="arabicPeriod"/>
            </a:pPr>
            <a:r>
              <a:rPr lang="en-AU" sz="2800" dirty="0" smtClean="0">
                <a:latin typeface="+mn-lt"/>
              </a:rPr>
              <a:t>75 cm = _____ m</a:t>
            </a:r>
          </a:p>
          <a:p>
            <a:pPr marL="514350" indent="-514350">
              <a:buAutoNum type="arabicPeriod"/>
            </a:pPr>
            <a:r>
              <a:rPr lang="en-AU" sz="2800" dirty="0" smtClean="0">
                <a:latin typeface="+mn-lt"/>
              </a:rPr>
              <a:t>2 m = _____ cm</a:t>
            </a:r>
          </a:p>
          <a:p>
            <a:pPr marL="514350" indent="-514350">
              <a:buAutoNum type="arabicPeriod"/>
            </a:pPr>
            <a:r>
              <a:rPr lang="en-AU" sz="2800" dirty="0" smtClean="0">
                <a:latin typeface="+mn-lt"/>
              </a:rPr>
              <a:t>3.6 m = _____ cm</a:t>
            </a:r>
          </a:p>
          <a:p>
            <a:pPr marL="514350" indent="-514350">
              <a:buAutoNum type="arabicPeriod"/>
            </a:pPr>
            <a:r>
              <a:rPr lang="en-AU" sz="2800" dirty="0" smtClean="0">
                <a:latin typeface="+mn-lt"/>
              </a:rPr>
              <a:t>3.8 kg = _____ g</a:t>
            </a:r>
          </a:p>
          <a:p>
            <a:pPr marL="514350" indent="-514350">
              <a:buAutoNum type="arabicPeriod"/>
            </a:pPr>
            <a:r>
              <a:rPr lang="en-AU" sz="2800" dirty="0" smtClean="0">
                <a:latin typeface="+mn-lt"/>
              </a:rPr>
              <a:t>4.75 kg =_____ g</a:t>
            </a:r>
          </a:p>
          <a:p>
            <a:pPr marL="514350" indent="-514350">
              <a:buAutoNum type="arabicPeriod"/>
            </a:pPr>
            <a:r>
              <a:rPr lang="en-AU" sz="2800" dirty="0" smtClean="0">
                <a:latin typeface="+mn-lt"/>
              </a:rPr>
              <a:t>4550 g = _____ kg</a:t>
            </a:r>
          </a:p>
          <a:p>
            <a:pPr marL="514350" indent="-514350">
              <a:buAutoNum type="arabicPeriod"/>
            </a:pPr>
            <a:r>
              <a:rPr lang="en-AU" sz="2800" dirty="0" smtClean="0">
                <a:latin typeface="+mn-lt"/>
              </a:rPr>
              <a:t>750 g = _____ kg</a:t>
            </a:r>
          </a:p>
          <a:p>
            <a:pPr marL="514350" indent="-514350">
              <a:buAutoNum type="arabicPeriod"/>
            </a:pPr>
            <a:r>
              <a:rPr lang="en-AU" sz="2800" dirty="0" smtClean="0">
                <a:latin typeface="+mn-lt"/>
              </a:rPr>
              <a:t>120 sec = ___:___ min</a:t>
            </a:r>
          </a:p>
          <a:p>
            <a:pPr marL="514350" indent="-514350">
              <a:buAutoNum type="arabicPeriod"/>
            </a:pPr>
            <a:r>
              <a:rPr lang="en-AU" sz="2800" dirty="0" smtClean="0">
                <a:latin typeface="+mn-lt"/>
              </a:rPr>
              <a:t>750 sec = ___:___ min</a:t>
            </a:r>
          </a:p>
          <a:p>
            <a:pPr marL="514350" indent="-514350">
              <a:buAutoNum type="arabicPeriod"/>
            </a:pPr>
            <a:r>
              <a:rPr lang="en-AU" sz="2800" dirty="0">
                <a:latin typeface="+mn-lt"/>
              </a:rPr>
              <a:t>1</a:t>
            </a:r>
            <a:r>
              <a:rPr lang="en-AU" sz="2800" dirty="0" smtClean="0">
                <a:latin typeface="+mn-lt"/>
              </a:rPr>
              <a:t>:15 min = _____ sec</a:t>
            </a:r>
          </a:p>
          <a:p>
            <a:pPr marL="514350" indent="-514350">
              <a:buAutoNum type="arabicPeriod"/>
            </a:pPr>
            <a:r>
              <a:rPr lang="en-AU" sz="2800" dirty="0" smtClean="0">
                <a:latin typeface="+mn-lt"/>
              </a:rPr>
              <a:t>6:30 min = _____ sec</a:t>
            </a:r>
          </a:p>
          <a:p>
            <a:pPr marL="514350" indent="-514350">
              <a:buAutoNum type="arabicPeriod"/>
            </a:pPr>
            <a:endParaRPr lang="en-AU" sz="2800" dirty="0" smtClean="0">
              <a:latin typeface="+mn-lt"/>
            </a:endParaRPr>
          </a:p>
          <a:p>
            <a:pPr marL="514350" indent="-514350">
              <a:buAutoNum type="arabicPeriod"/>
            </a:pPr>
            <a:endParaRPr lang="en-AU" sz="2800" dirty="0" smtClean="0">
              <a:latin typeface="+mn-lt"/>
            </a:endParaRPr>
          </a:p>
          <a:p>
            <a:pPr marL="514350" indent="-514350">
              <a:buAutoNum type="arabicPeriod"/>
            </a:pPr>
            <a:endParaRPr lang="en-AU" sz="2800" dirty="0" smtClean="0">
              <a:latin typeface="+mn-lt"/>
            </a:endParaRPr>
          </a:p>
          <a:p>
            <a:pPr marL="514350" indent="-514350">
              <a:buAutoNum type="arabicPeriod"/>
            </a:pPr>
            <a:endParaRPr lang="en-AU" sz="2800" dirty="0" smtClean="0">
              <a:latin typeface="+mn-lt"/>
            </a:endParaRPr>
          </a:p>
        </p:txBody>
      </p:sp>
      <p:sp>
        <p:nvSpPr>
          <p:cNvPr id="6" name="Title 1"/>
          <p:cNvSpPr txBox="1">
            <a:spLocks/>
          </p:cNvSpPr>
          <p:nvPr/>
        </p:nvSpPr>
        <p:spPr>
          <a:xfrm>
            <a:off x="5234787" y="898676"/>
            <a:ext cx="6670824" cy="60114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Copy the questions below into your science books and solve them.</a:t>
            </a:r>
          </a:p>
          <a:p>
            <a:endParaRPr lang="en-AU" sz="2800" dirty="0">
              <a:latin typeface="+mn-lt"/>
            </a:endParaRPr>
          </a:p>
          <a:p>
            <a:r>
              <a:rPr lang="en-AU" sz="2800" dirty="0" smtClean="0">
                <a:latin typeface="+mn-lt"/>
              </a:rPr>
              <a:t>13. Two students weighed their pencil cases. The first pencil case weighed </a:t>
            </a:r>
            <a:r>
              <a:rPr lang="en-AU" sz="2800" dirty="0" smtClean="0">
                <a:latin typeface="+mn-lt"/>
              </a:rPr>
              <a:t>485g </a:t>
            </a:r>
            <a:r>
              <a:rPr lang="en-AU" sz="2800" dirty="0" smtClean="0">
                <a:latin typeface="+mn-lt"/>
              </a:rPr>
              <a:t>and the second weighed </a:t>
            </a:r>
            <a:r>
              <a:rPr lang="en-AU" sz="2800" dirty="0" smtClean="0">
                <a:latin typeface="+mn-lt"/>
              </a:rPr>
              <a:t>0.285kg</a:t>
            </a:r>
            <a:r>
              <a:rPr lang="en-AU" sz="2800" dirty="0" smtClean="0">
                <a:latin typeface="+mn-lt"/>
              </a:rPr>
              <a:t>. What is the total weight of the pencil cases in grams?</a:t>
            </a:r>
          </a:p>
          <a:p>
            <a:endParaRPr lang="en-AU" sz="2800" dirty="0">
              <a:latin typeface="+mn-lt"/>
            </a:endParaRPr>
          </a:p>
          <a:p>
            <a:r>
              <a:rPr lang="en-AU" sz="2800" dirty="0" smtClean="0">
                <a:latin typeface="+mn-lt"/>
              </a:rPr>
              <a:t>14.  What is the combine length of two desks if they are </a:t>
            </a:r>
            <a:r>
              <a:rPr lang="en-AU" sz="2800" dirty="0" smtClean="0">
                <a:latin typeface="+mn-lt"/>
              </a:rPr>
              <a:t>75cm </a:t>
            </a:r>
            <a:r>
              <a:rPr lang="en-AU" sz="2800" dirty="0" smtClean="0">
                <a:latin typeface="+mn-lt"/>
              </a:rPr>
              <a:t>and </a:t>
            </a:r>
            <a:r>
              <a:rPr lang="en-AU" sz="2800" dirty="0" smtClean="0">
                <a:latin typeface="+mn-lt"/>
              </a:rPr>
              <a:t>1.20m </a:t>
            </a:r>
            <a:r>
              <a:rPr lang="en-AU" sz="2800" dirty="0" smtClean="0">
                <a:latin typeface="+mn-lt"/>
              </a:rPr>
              <a:t>long?</a:t>
            </a:r>
          </a:p>
          <a:p>
            <a:endParaRPr lang="en-AU" sz="2800" dirty="0">
              <a:latin typeface="+mn-lt"/>
            </a:endParaRPr>
          </a:p>
          <a:p>
            <a:r>
              <a:rPr lang="en-AU" sz="2800" dirty="0" smtClean="0">
                <a:latin typeface="+mn-lt"/>
              </a:rPr>
              <a:t>15. A student is converting 675 seconds to minutes. They come up with an answer of 11.25 minutes. Explain why this is incorrect.</a:t>
            </a:r>
          </a:p>
          <a:p>
            <a:pPr marL="514350" indent="-514350">
              <a:buAutoNum type="arabicPeriod"/>
            </a:pPr>
            <a:endParaRPr lang="en-AU" sz="2800" dirty="0" smtClean="0">
              <a:latin typeface="+mn-lt"/>
            </a:endParaRPr>
          </a:p>
          <a:p>
            <a:pPr marL="514350" indent="-514350">
              <a:buAutoNum type="arabicPeriod"/>
            </a:pPr>
            <a:endParaRPr lang="en-AU" sz="2800" dirty="0" smtClean="0">
              <a:latin typeface="+mn-lt"/>
            </a:endParaRPr>
          </a:p>
          <a:p>
            <a:pPr marL="514350" indent="-514350">
              <a:buAutoNum type="arabicPeriod"/>
            </a:pPr>
            <a:endParaRPr lang="en-AU" sz="2800" dirty="0" smtClean="0">
              <a:latin typeface="+mn-lt"/>
            </a:endParaRPr>
          </a:p>
        </p:txBody>
      </p:sp>
    </p:spTree>
    <p:extLst>
      <p:ext uri="{BB962C8B-B14F-4D97-AF65-F5344CB8AC3E}">
        <p14:creationId xmlns:p14="http://schemas.microsoft.com/office/powerpoint/2010/main" val="375474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Rectangle 1"/>
          <p:cNvSpPr/>
          <p:nvPr/>
        </p:nvSpPr>
        <p:spPr>
          <a:xfrm>
            <a:off x="234610" y="1000327"/>
            <a:ext cx="6738026" cy="2492990"/>
          </a:xfrm>
          <a:prstGeom prst="rect">
            <a:avLst/>
          </a:prstGeom>
        </p:spPr>
        <p:txBody>
          <a:bodyPr wrap="square">
            <a:spAutoFit/>
          </a:bodyPr>
          <a:lstStyle/>
          <a:p>
            <a:r>
              <a:rPr lang="en-AU" sz="2600" b="1" dirty="0"/>
              <a:t>Thermometers</a:t>
            </a:r>
            <a:endParaRPr lang="en-AU" sz="2600" dirty="0"/>
          </a:p>
          <a:p>
            <a:r>
              <a:rPr lang="en-AU" sz="2600" dirty="0"/>
              <a:t>When measuring with a thermometer, there are also two simple rules:</a:t>
            </a:r>
          </a:p>
          <a:p>
            <a:pPr lvl="1"/>
            <a:r>
              <a:rPr lang="en-AU" sz="2600" b="1" dirty="0"/>
              <a:t>always read the thermometer at eye level</a:t>
            </a:r>
            <a:r>
              <a:rPr lang="en-AU" sz="2600" dirty="0"/>
              <a:t>, and</a:t>
            </a:r>
          </a:p>
          <a:p>
            <a:pPr lvl="1"/>
            <a:r>
              <a:rPr lang="en-AU" sz="2600" b="1" dirty="0"/>
              <a:t>only use the closest line</a:t>
            </a:r>
            <a:r>
              <a:rPr lang="en-AU" sz="2600" dirty="0"/>
              <a:t>: don’t guess!</a:t>
            </a:r>
          </a:p>
        </p:txBody>
      </p:sp>
      <p:sp>
        <p:nvSpPr>
          <p:cNvPr id="3" name="TextBox 2"/>
          <p:cNvSpPr txBox="1"/>
          <p:nvPr/>
        </p:nvSpPr>
        <p:spPr>
          <a:xfrm>
            <a:off x="277009" y="3907878"/>
            <a:ext cx="4044184" cy="2369880"/>
          </a:xfrm>
          <a:prstGeom prst="rect">
            <a:avLst/>
          </a:prstGeom>
          <a:noFill/>
        </p:spPr>
        <p:txBody>
          <a:bodyPr wrap="square" rtlCol="0">
            <a:spAutoFit/>
          </a:bodyPr>
          <a:lstStyle/>
          <a:p>
            <a:r>
              <a:rPr lang="en-AU" sz="2600" dirty="0" smtClean="0"/>
              <a:t>A student sat at her desk and read a thermometer </a:t>
            </a:r>
            <a:r>
              <a:rPr lang="en-AU" sz="2600" dirty="0" smtClean="0"/>
              <a:t>on </a:t>
            </a:r>
            <a:r>
              <a:rPr lang="en-AU" sz="2600" dirty="0" smtClean="0"/>
              <a:t>the wall. She read the temperature to be 34</a:t>
            </a:r>
            <a:r>
              <a:rPr lang="en-AU" sz="2600" baseline="30000" dirty="0" smtClean="0"/>
              <a:t>o</a:t>
            </a:r>
            <a:r>
              <a:rPr lang="en-AU" sz="2600" dirty="0" smtClean="0"/>
              <a:t>C.</a:t>
            </a:r>
          </a:p>
          <a:p>
            <a:r>
              <a:rPr lang="en-AU" sz="2600" dirty="0" smtClean="0"/>
              <a:t>Is she correct? Why?</a:t>
            </a:r>
          </a:p>
          <a:p>
            <a:endParaRPr lang="en-AU" dirty="0"/>
          </a:p>
        </p:txBody>
      </p:sp>
      <p:pic>
        <p:nvPicPr>
          <p:cNvPr id="2050" name="Picture 2" descr="Image result for thermometer close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17" y="1166023"/>
            <a:ext cx="4094504" cy="54837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erson sitting at de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93" y="3901058"/>
            <a:ext cx="2956942" cy="295694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5259334" y="2442491"/>
            <a:ext cx="4878846" cy="196994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416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Rectangle 1"/>
          <p:cNvSpPr/>
          <p:nvPr/>
        </p:nvSpPr>
        <p:spPr>
          <a:xfrm>
            <a:off x="234609" y="1000327"/>
            <a:ext cx="11163493" cy="1692771"/>
          </a:xfrm>
          <a:prstGeom prst="rect">
            <a:avLst/>
          </a:prstGeom>
        </p:spPr>
        <p:txBody>
          <a:bodyPr wrap="square">
            <a:spAutoFit/>
          </a:bodyPr>
          <a:lstStyle/>
          <a:p>
            <a:r>
              <a:rPr lang="en-AU" sz="2600" b="1" dirty="0"/>
              <a:t>Measuring Cylinders</a:t>
            </a:r>
            <a:endParaRPr lang="en-AU" sz="2600" dirty="0"/>
          </a:p>
          <a:p>
            <a:r>
              <a:rPr lang="en-AU" sz="2600" dirty="0"/>
              <a:t>When measuring with a measuring cylinder, there are another two simple rules:</a:t>
            </a:r>
          </a:p>
          <a:p>
            <a:pPr lvl="1"/>
            <a:r>
              <a:rPr lang="en-AU" sz="2600" b="1" dirty="0"/>
              <a:t>always read the measuring cylinder at eye level</a:t>
            </a:r>
            <a:r>
              <a:rPr lang="en-AU" sz="2600" dirty="0"/>
              <a:t>, and</a:t>
            </a:r>
          </a:p>
          <a:p>
            <a:pPr lvl="1"/>
            <a:r>
              <a:rPr lang="en-AU" sz="2600" dirty="0"/>
              <a:t>only use the </a:t>
            </a:r>
            <a:r>
              <a:rPr lang="en-AU" sz="2600" b="1" dirty="0"/>
              <a:t>closest line to the </a:t>
            </a:r>
            <a:r>
              <a:rPr lang="en-AU" sz="2600" b="1" u="sng" dirty="0"/>
              <a:t>bottom</a:t>
            </a:r>
            <a:r>
              <a:rPr lang="en-AU" sz="2600" b="1" dirty="0"/>
              <a:t> of the meniscus</a:t>
            </a:r>
            <a:r>
              <a:rPr lang="en-AU" sz="2600" dirty="0"/>
              <a:t>.</a:t>
            </a:r>
          </a:p>
        </p:txBody>
      </p:sp>
      <p:sp>
        <p:nvSpPr>
          <p:cNvPr id="3" name="TextBox 2"/>
          <p:cNvSpPr txBox="1"/>
          <p:nvPr/>
        </p:nvSpPr>
        <p:spPr>
          <a:xfrm>
            <a:off x="397243" y="2828863"/>
            <a:ext cx="10838224" cy="769441"/>
          </a:xfrm>
          <a:prstGeom prst="rect">
            <a:avLst/>
          </a:prstGeom>
          <a:noFill/>
        </p:spPr>
        <p:txBody>
          <a:bodyPr wrap="square" rtlCol="0">
            <a:spAutoFit/>
          </a:bodyPr>
          <a:lstStyle/>
          <a:p>
            <a:r>
              <a:rPr lang="en-AU" sz="2600" dirty="0" smtClean="0"/>
              <a:t>Which eye is reading the volume correctly? Explain your answer.</a:t>
            </a:r>
          </a:p>
          <a:p>
            <a:endParaRPr lang="en-AU" dirty="0"/>
          </a:p>
        </p:txBody>
      </p:sp>
      <p:pic>
        <p:nvPicPr>
          <p:cNvPr id="3074" name="Picture 2" descr="Image result for measuring cylinder menisc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249" y="3408016"/>
            <a:ext cx="3207575" cy="3207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eye side 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51628" y="5219344"/>
            <a:ext cx="602295" cy="6390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eye side 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94371" y="5890050"/>
            <a:ext cx="602295" cy="6390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eye side 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1027" y="5076503"/>
            <a:ext cx="626466" cy="6390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2524143" y="5530375"/>
            <a:ext cx="1976088" cy="1"/>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496666" y="4445160"/>
            <a:ext cx="3162044" cy="1785771"/>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1"/>
          </p:cNvCxnSpPr>
          <p:nvPr/>
        </p:nvCxnSpPr>
        <p:spPr>
          <a:xfrm flipH="1" flipV="1">
            <a:off x="5079815" y="5396005"/>
            <a:ext cx="1311212" cy="1"/>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66586" y="5315633"/>
            <a:ext cx="767114" cy="1938992"/>
          </a:xfrm>
          <a:prstGeom prst="rect">
            <a:avLst/>
          </a:prstGeom>
          <a:noFill/>
        </p:spPr>
        <p:txBody>
          <a:bodyPr wrap="square" rtlCol="0">
            <a:spAutoFit/>
          </a:bodyPr>
          <a:lstStyle/>
          <a:p>
            <a:r>
              <a:rPr lang="en-AU" sz="2400" dirty="0" smtClean="0"/>
              <a:t>A</a:t>
            </a:r>
          </a:p>
          <a:p>
            <a:endParaRPr lang="en-AU" sz="2400" dirty="0"/>
          </a:p>
          <a:p>
            <a:r>
              <a:rPr lang="en-AU" sz="2400" dirty="0" smtClean="0"/>
              <a:t>B</a:t>
            </a:r>
          </a:p>
          <a:p>
            <a:endParaRPr lang="en-AU" sz="2400" dirty="0"/>
          </a:p>
          <a:p>
            <a:endParaRPr lang="en-AU" sz="2400" dirty="0"/>
          </a:p>
        </p:txBody>
      </p:sp>
      <p:sp>
        <p:nvSpPr>
          <p:cNvPr id="31" name="TextBox 30"/>
          <p:cNvSpPr txBox="1"/>
          <p:nvPr/>
        </p:nvSpPr>
        <p:spPr>
          <a:xfrm>
            <a:off x="1365664" y="5315633"/>
            <a:ext cx="767114" cy="1938992"/>
          </a:xfrm>
          <a:prstGeom prst="rect">
            <a:avLst/>
          </a:prstGeom>
          <a:noFill/>
        </p:spPr>
        <p:txBody>
          <a:bodyPr wrap="square" rtlCol="0">
            <a:spAutoFit/>
          </a:bodyPr>
          <a:lstStyle/>
          <a:p>
            <a:r>
              <a:rPr lang="en-AU" sz="2400" dirty="0" smtClean="0"/>
              <a:t>A</a:t>
            </a:r>
          </a:p>
          <a:p>
            <a:endParaRPr lang="en-AU" sz="2400" dirty="0"/>
          </a:p>
          <a:p>
            <a:r>
              <a:rPr lang="en-AU" sz="2400" dirty="0" smtClean="0"/>
              <a:t>B</a:t>
            </a:r>
          </a:p>
          <a:p>
            <a:endParaRPr lang="en-AU" sz="2400" dirty="0"/>
          </a:p>
          <a:p>
            <a:endParaRPr lang="en-AU" sz="2400" dirty="0"/>
          </a:p>
        </p:txBody>
      </p:sp>
      <p:sp>
        <p:nvSpPr>
          <p:cNvPr id="32" name="TextBox 31"/>
          <p:cNvSpPr txBox="1"/>
          <p:nvPr/>
        </p:nvSpPr>
        <p:spPr>
          <a:xfrm>
            <a:off x="7017493" y="5173699"/>
            <a:ext cx="767114" cy="1200329"/>
          </a:xfrm>
          <a:prstGeom prst="rect">
            <a:avLst/>
          </a:prstGeom>
          <a:noFill/>
        </p:spPr>
        <p:txBody>
          <a:bodyPr wrap="square" rtlCol="0">
            <a:spAutoFit/>
          </a:bodyPr>
          <a:lstStyle/>
          <a:p>
            <a:r>
              <a:rPr lang="en-AU" sz="2400" dirty="0"/>
              <a:t>C</a:t>
            </a:r>
            <a:endParaRPr lang="en-AU" sz="2400" dirty="0" smtClean="0"/>
          </a:p>
          <a:p>
            <a:endParaRPr lang="en-AU" sz="2400" dirty="0"/>
          </a:p>
          <a:p>
            <a:endParaRPr lang="en-AU" sz="2400" dirty="0"/>
          </a:p>
        </p:txBody>
      </p:sp>
    </p:spTree>
    <p:extLst>
      <p:ext uri="{BB962C8B-B14F-4D97-AF65-F5344CB8AC3E}">
        <p14:creationId xmlns:p14="http://schemas.microsoft.com/office/powerpoint/2010/main" val="124778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Rectangle 1"/>
          <p:cNvSpPr/>
          <p:nvPr/>
        </p:nvSpPr>
        <p:spPr>
          <a:xfrm>
            <a:off x="234609" y="1000327"/>
            <a:ext cx="9291885" cy="2092881"/>
          </a:xfrm>
          <a:prstGeom prst="rect">
            <a:avLst/>
          </a:prstGeom>
        </p:spPr>
        <p:txBody>
          <a:bodyPr wrap="square">
            <a:spAutoFit/>
          </a:bodyPr>
          <a:lstStyle/>
          <a:p>
            <a:r>
              <a:rPr lang="en-AU" sz="2600" b="1" dirty="0"/>
              <a:t>Balances</a:t>
            </a:r>
            <a:endParaRPr lang="en-AU" sz="2600" dirty="0"/>
          </a:p>
          <a:p>
            <a:r>
              <a:rPr lang="en-AU" sz="2600" dirty="0"/>
              <a:t>When measuring with a balance, there </a:t>
            </a:r>
            <a:r>
              <a:rPr lang="en-AU" sz="2600" dirty="0" smtClean="0"/>
              <a:t>are two </a:t>
            </a:r>
            <a:r>
              <a:rPr lang="en-AU" sz="2600" dirty="0"/>
              <a:t>simple rules:</a:t>
            </a:r>
          </a:p>
          <a:p>
            <a:pPr lvl="1"/>
            <a:r>
              <a:rPr lang="en-AU" sz="2600" dirty="0"/>
              <a:t>always </a:t>
            </a:r>
            <a:r>
              <a:rPr lang="en-AU" sz="2600" b="1" dirty="0"/>
              <a:t>make sure that the balance is flat</a:t>
            </a:r>
            <a:r>
              <a:rPr lang="en-AU" sz="2600" dirty="0"/>
              <a:t>,</a:t>
            </a:r>
            <a:r>
              <a:rPr lang="en-AU" sz="2600" b="1" dirty="0"/>
              <a:t> </a:t>
            </a:r>
            <a:r>
              <a:rPr lang="en-AU" sz="2600" dirty="0"/>
              <a:t>and</a:t>
            </a:r>
          </a:p>
          <a:p>
            <a:pPr lvl="1"/>
            <a:r>
              <a:rPr lang="en-AU" sz="2600" dirty="0"/>
              <a:t>always </a:t>
            </a:r>
            <a:r>
              <a:rPr lang="en-AU" sz="2600" b="1" dirty="0"/>
              <a:t>press the Zero button before adding what you want to weigh.</a:t>
            </a:r>
            <a:endParaRPr lang="en-AU" sz="2600" dirty="0"/>
          </a:p>
        </p:txBody>
      </p:sp>
      <p:sp>
        <p:nvSpPr>
          <p:cNvPr id="5" name="TextBox 4"/>
          <p:cNvSpPr txBox="1"/>
          <p:nvPr/>
        </p:nvSpPr>
        <p:spPr>
          <a:xfrm>
            <a:off x="362077" y="3129826"/>
            <a:ext cx="9880429" cy="3108543"/>
          </a:xfrm>
          <a:prstGeom prst="rect">
            <a:avLst/>
          </a:prstGeom>
          <a:noFill/>
        </p:spPr>
        <p:txBody>
          <a:bodyPr wrap="square" rtlCol="0">
            <a:spAutoFit/>
          </a:bodyPr>
          <a:lstStyle/>
          <a:p>
            <a:r>
              <a:rPr lang="en-AU" sz="2800" dirty="0" smtClean="0"/>
              <a:t>Put the steps for using an electronic balance in the correct order on your whiteboards.</a:t>
            </a:r>
          </a:p>
          <a:p>
            <a:endParaRPr lang="en-AU" sz="2800" dirty="0" smtClean="0"/>
          </a:p>
          <a:p>
            <a:pPr marL="514350" indent="-514350">
              <a:buAutoNum type="arabicPeriod"/>
            </a:pPr>
            <a:r>
              <a:rPr lang="en-AU" sz="2800" dirty="0" smtClean="0"/>
              <a:t>Press the zero button</a:t>
            </a:r>
          </a:p>
          <a:p>
            <a:pPr marL="514350" indent="-514350">
              <a:buAutoNum type="arabicPeriod"/>
            </a:pPr>
            <a:r>
              <a:rPr lang="en-AU" sz="2800" dirty="0" smtClean="0"/>
              <a:t>Place the empty container on the balance</a:t>
            </a:r>
          </a:p>
          <a:p>
            <a:pPr marL="514350" indent="-514350">
              <a:buAutoNum type="arabicPeriod"/>
            </a:pPr>
            <a:r>
              <a:rPr lang="en-AU" sz="2800" dirty="0" smtClean="0"/>
              <a:t>Add the substance to the container</a:t>
            </a:r>
          </a:p>
          <a:p>
            <a:pPr marL="514350" indent="-514350">
              <a:buAutoNum type="arabicPeriod"/>
            </a:pPr>
            <a:r>
              <a:rPr lang="en-AU" sz="2800" dirty="0" smtClean="0"/>
              <a:t>Place the balance on a flat surface</a:t>
            </a:r>
            <a:endParaRPr lang="en-AU" sz="2800" dirty="0"/>
          </a:p>
        </p:txBody>
      </p:sp>
    </p:spTree>
    <p:extLst>
      <p:ext uri="{BB962C8B-B14F-4D97-AF65-F5344CB8AC3E}">
        <p14:creationId xmlns:p14="http://schemas.microsoft.com/office/powerpoint/2010/main" val="360294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135840" y="2057400"/>
            <a:ext cx="8274424" cy="2514600"/>
          </a:xfrm>
          <a:solidFill>
            <a:schemeClr val="bg1"/>
          </a:solidFill>
          <a:ln w="38100">
            <a:solidFill>
              <a:schemeClr val="accent4"/>
            </a:solidFill>
          </a:ln>
        </p:spPr>
        <p:txBody>
          <a:bodyPr anchor="ctr">
            <a:normAutofit/>
          </a:bodyPr>
          <a:lstStyle/>
          <a:p>
            <a:r>
              <a:rPr lang="en-AU" dirty="0" smtClean="0"/>
              <a:t>Unit Conversions</a:t>
            </a:r>
            <a:r>
              <a:rPr lang="en-AU" dirty="0"/>
              <a:t/>
            </a:r>
            <a:br>
              <a:rPr lang="en-AU" dirty="0"/>
            </a:br>
            <a:r>
              <a:rPr lang="en-AU" sz="2800" dirty="0"/>
              <a:t>Year 7 Science</a:t>
            </a:r>
            <a:endParaRPr lang="en-AU" dirty="0"/>
          </a:p>
        </p:txBody>
      </p:sp>
    </p:spTree>
    <p:extLst>
      <p:ext uri="{BB962C8B-B14F-4D97-AF65-F5344CB8AC3E}">
        <p14:creationId xmlns:p14="http://schemas.microsoft.com/office/powerpoint/2010/main" val="825416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Learning Objectives</a:t>
            </a:r>
            <a:endParaRPr lang="en-AU" sz="3200" dirty="0"/>
          </a:p>
        </p:txBody>
      </p:sp>
      <p:sp>
        <p:nvSpPr>
          <p:cNvPr id="9" name="TextBox 8"/>
          <p:cNvSpPr txBox="1"/>
          <p:nvPr/>
        </p:nvSpPr>
        <p:spPr>
          <a:xfrm>
            <a:off x="-1450" y="2208256"/>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Activate Prior Knowledge</a:t>
            </a:r>
            <a:endParaRPr lang="en-AU" sz="3200" dirty="0"/>
          </a:p>
        </p:txBody>
      </p:sp>
      <p:sp>
        <p:nvSpPr>
          <p:cNvPr id="10" name="Title 1"/>
          <p:cNvSpPr txBox="1">
            <a:spLocks/>
          </p:cNvSpPr>
          <p:nvPr/>
        </p:nvSpPr>
        <p:spPr>
          <a:xfrm>
            <a:off x="0" y="2961167"/>
            <a:ext cx="8192386" cy="39095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For the situations below write on your whiteboard the units of measurement that you could use.</a:t>
            </a:r>
          </a:p>
          <a:p>
            <a:endParaRPr lang="en-AU" sz="2800" dirty="0">
              <a:latin typeface="+mn-lt"/>
            </a:endParaRPr>
          </a:p>
          <a:p>
            <a:pPr marL="514350" indent="-514350">
              <a:buAutoNum type="arabicPeriod"/>
            </a:pPr>
            <a:r>
              <a:rPr lang="en-AU" sz="2800" dirty="0" smtClean="0">
                <a:latin typeface="+mn-lt"/>
              </a:rPr>
              <a:t>The length of the classroom</a:t>
            </a:r>
          </a:p>
          <a:p>
            <a:pPr marL="514350" indent="-514350">
              <a:buAutoNum type="arabicPeriod"/>
            </a:pPr>
            <a:r>
              <a:rPr lang="en-AU" sz="2800" dirty="0" smtClean="0">
                <a:latin typeface="+mn-lt"/>
              </a:rPr>
              <a:t>The length of your pencil</a:t>
            </a:r>
          </a:p>
          <a:p>
            <a:pPr marL="514350" indent="-514350">
              <a:buAutoNum type="arabicPeriod"/>
            </a:pPr>
            <a:r>
              <a:rPr lang="en-AU" sz="2800" dirty="0" smtClean="0">
                <a:latin typeface="+mn-lt"/>
              </a:rPr>
              <a:t>The time it takes you to run 15 metres</a:t>
            </a:r>
          </a:p>
          <a:p>
            <a:pPr marL="514350" indent="-514350">
              <a:buAutoNum type="arabicPeriod"/>
            </a:pPr>
            <a:r>
              <a:rPr lang="en-AU" sz="2800" dirty="0" smtClean="0">
                <a:latin typeface="+mn-lt"/>
              </a:rPr>
              <a:t>The mass of your school bag</a:t>
            </a:r>
          </a:p>
          <a:p>
            <a:pPr marL="514350" indent="-514350">
              <a:buAutoNum type="arabicPeriod"/>
            </a:pPr>
            <a:endParaRPr lang="en-AU" sz="28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1604218827"/>
              </p:ext>
            </p:extLst>
          </p:nvPr>
        </p:nvGraphicFramePr>
        <p:xfrm>
          <a:off x="9359417"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sz="1800" dirty="0" smtClean="0"/>
                        <a:t>What are we going to learn?</a:t>
                      </a:r>
                    </a:p>
                  </a:txBody>
                  <a:tcPr>
                    <a:solidFill>
                      <a:schemeClr val="accent4">
                        <a:lumMod val="40000"/>
                        <a:lumOff val="60000"/>
                        <a:alpha val="47000"/>
                      </a:schemeClr>
                    </a:solidFill>
                  </a:tcPr>
                </a:tc>
              </a:tr>
            </a:tbl>
          </a:graphicData>
        </a:graphic>
      </p:graphicFrame>
      <p:sp>
        <p:nvSpPr>
          <p:cNvPr id="3" name="TextBox 2"/>
          <p:cNvSpPr txBox="1"/>
          <p:nvPr/>
        </p:nvSpPr>
        <p:spPr>
          <a:xfrm>
            <a:off x="0" y="739182"/>
            <a:ext cx="7978531" cy="954107"/>
          </a:xfrm>
          <a:prstGeom prst="rect">
            <a:avLst/>
          </a:prstGeom>
          <a:noFill/>
        </p:spPr>
        <p:txBody>
          <a:bodyPr wrap="none" rtlCol="0">
            <a:spAutoFit/>
          </a:bodyPr>
          <a:lstStyle/>
          <a:p>
            <a:r>
              <a:rPr lang="en-AU" sz="2800" dirty="0" smtClean="0"/>
              <a:t>We are learning to:</a:t>
            </a:r>
          </a:p>
          <a:p>
            <a:pPr marL="514350" indent="-514350">
              <a:buFont typeface="Arial" panose="020B0604020202020204" pitchFamily="34" charset="0"/>
              <a:buChar char="•"/>
            </a:pPr>
            <a:r>
              <a:rPr lang="en-AU" sz="2800" dirty="0" smtClean="0"/>
              <a:t>Convert between common units of </a:t>
            </a:r>
            <a:r>
              <a:rPr lang="en-AU" sz="2800" dirty="0" smtClean="0"/>
              <a:t>measurement.</a:t>
            </a:r>
            <a:endParaRPr lang="en-AU" sz="2800" dirty="0" smtClean="0"/>
          </a:p>
        </p:txBody>
      </p:sp>
      <p:graphicFrame>
        <p:nvGraphicFramePr>
          <p:cNvPr id="14" name="Table 13"/>
          <p:cNvGraphicFramePr>
            <a:graphicFrameLocks noGrp="1"/>
          </p:cNvGraphicFramePr>
          <p:nvPr>
            <p:extLst>
              <p:ext uri="{D42A27DB-BD31-4B8C-83A1-F6EECF244321}">
                <p14:modId xmlns:p14="http://schemas.microsoft.com/office/powerpoint/2010/main" val="4166052759"/>
              </p:ext>
            </p:extLst>
          </p:nvPr>
        </p:nvGraphicFramePr>
        <p:xfrm>
          <a:off x="9359417" y="5636430"/>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sp>
        <p:nvSpPr>
          <p:cNvPr id="2" name="TextBox 1"/>
          <p:cNvSpPr txBox="1"/>
          <p:nvPr/>
        </p:nvSpPr>
        <p:spPr>
          <a:xfrm>
            <a:off x="9315834" y="1566075"/>
            <a:ext cx="2583640" cy="3046988"/>
          </a:xfrm>
          <a:prstGeom prst="rect">
            <a:avLst/>
          </a:prstGeom>
          <a:noFill/>
        </p:spPr>
        <p:txBody>
          <a:bodyPr wrap="square" rtlCol="0">
            <a:spAutoFit/>
          </a:bodyPr>
          <a:lstStyle/>
          <a:p>
            <a:r>
              <a:rPr lang="en-AU" sz="2400" b="1" dirty="0" smtClean="0"/>
              <a:t>Common units of measurement:</a:t>
            </a:r>
          </a:p>
          <a:p>
            <a:r>
              <a:rPr lang="en-AU" sz="2400" dirty="0" smtClean="0"/>
              <a:t>Centimetres</a:t>
            </a:r>
          </a:p>
          <a:p>
            <a:r>
              <a:rPr lang="en-AU" sz="2400" dirty="0" smtClean="0"/>
              <a:t>Metres</a:t>
            </a:r>
          </a:p>
          <a:p>
            <a:r>
              <a:rPr lang="en-AU" sz="2400" dirty="0" smtClean="0"/>
              <a:t>Seconds</a:t>
            </a:r>
          </a:p>
          <a:p>
            <a:r>
              <a:rPr lang="en-AU" sz="2400" dirty="0" smtClean="0"/>
              <a:t>Minutes</a:t>
            </a:r>
          </a:p>
          <a:p>
            <a:r>
              <a:rPr lang="en-AU" sz="2400" dirty="0" smtClean="0"/>
              <a:t>Grams</a:t>
            </a:r>
          </a:p>
          <a:p>
            <a:r>
              <a:rPr lang="en-AU" sz="2400" dirty="0" smtClean="0"/>
              <a:t>Kilograms</a:t>
            </a:r>
            <a:endParaRPr lang="en-AU" sz="2400" dirty="0"/>
          </a:p>
        </p:txBody>
      </p:sp>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0" y="780008"/>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During experiments scientists sometimes need to record their measurements using different units of measurement. </a:t>
            </a:r>
          </a:p>
          <a:p>
            <a:endParaRPr lang="en-AU" sz="2800" dirty="0">
              <a:latin typeface="+mn-lt"/>
            </a:endParaRPr>
          </a:p>
          <a:p>
            <a:endParaRPr lang="en-AU" sz="2800" dirty="0" smtClean="0">
              <a:latin typeface="+mn-lt"/>
            </a:endParaRPr>
          </a:p>
          <a:p>
            <a:r>
              <a:rPr lang="en-AU" sz="2800" dirty="0" smtClean="0">
                <a:latin typeface="+mn-lt"/>
              </a:rPr>
              <a:t>Some units of measurement are suited to large quantities and others are suited to smaller quantities. </a:t>
            </a:r>
          </a:p>
          <a:p>
            <a:endParaRPr lang="en-AU" sz="2800" dirty="0" smtClean="0">
              <a:latin typeface="+mn-lt"/>
            </a:endParaRPr>
          </a:p>
          <a:p>
            <a:endParaRPr lang="en-AU" sz="28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394283356"/>
              </p:ext>
            </p:extLst>
          </p:nvPr>
        </p:nvGraphicFramePr>
        <p:xfrm>
          <a:off x="9328245" y="5720086"/>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a:t>
                      </a:r>
                      <a:r>
                        <a:rPr lang="en-AU" baseline="0" dirty="0" smtClean="0"/>
                        <a:t> To change the form</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7782143"/>
              </p:ext>
            </p:extLst>
          </p:nvPr>
        </p:nvGraphicFramePr>
        <p:xfrm>
          <a:off x="9328245" y="279779"/>
          <a:ext cx="2605964" cy="155448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Which unit would be the best to measure the distance between Perth</a:t>
                      </a:r>
                      <a:r>
                        <a:rPr lang="en-AU" baseline="0" dirty="0" smtClean="0"/>
                        <a:t> and Sydney? Why?</a:t>
                      </a:r>
                      <a:endParaRPr lang="en-AU" dirty="0"/>
                    </a:p>
                  </a:txBody>
                  <a:tcPr>
                    <a:solidFill>
                      <a:schemeClr val="accent4">
                        <a:lumMod val="40000"/>
                        <a:lumOff val="60000"/>
                        <a:alpha val="47000"/>
                      </a:schemeClr>
                    </a:solidFill>
                  </a:tcPr>
                </a:tc>
              </a:tr>
            </a:tbl>
          </a:graphicData>
        </a:graphic>
      </p:graphicFrame>
      <p:cxnSp>
        <p:nvCxnSpPr>
          <p:cNvPr id="12" name="Straight Connector 11"/>
          <p:cNvCxnSpPr/>
          <p:nvPr/>
        </p:nvCxnSpPr>
        <p:spPr>
          <a:xfrm>
            <a:off x="0" y="1834259"/>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8296" y="3642856"/>
            <a:ext cx="7971850" cy="1569660"/>
          </a:xfrm>
          <a:prstGeom prst="rect">
            <a:avLst/>
          </a:prstGeom>
          <a:noFill/>
        </p:spPr>
        <p:txBody>
          <a:bodyPr wrap="square" rtlCol="0">
            <a:spAutoFit/>
          </a:bodyPr>
          <a:lstStyle/>
          <a:p>
            <a:r>
              <a:rPr lang="en-AU" sz="2400" dirty="0" smtClean="0"/>
              <a:t>Scientists might measure length in different units, for example</a:t>
            </a:r>
          </a:p>
          <a:p>
            <a:r>
              <a:rPr lang="en-AU" sz="2400" dirty="0" smtClean="0"/>
              <a:t>- Centimetres </a:t>
            </a:r>
            <a:r>
              <a:rPr lang="en-AU" sz="2400" dirty="0" smtClean="0"/>
              <a:t>(cm)</a:t>
            </a:r>
          </a:p>
          <a:p>
            <a:r>
              <a:rPr lang="en-AU" sz="2400" dirty="0" smtClean="0"/>
              <a:t>- Metres </a:t>
            </a:r>
            <a:r>
              <a:rPr lang="en-AU" sz="2400" dirty="0" smtClean="0"/>
              <a:t>(m)</a:t>
            </a:r>
          </a:p>
          <a:p>
            <a:r>
              <a:rPr lang="en-AU" sz="2400" dirty="0" smtClean="0"/>
              <a:t>- Kilometres </a:t>
            </a:r>
            <a:r>
              <a:rPr lang="en-AU" sz="2400" dirty="0" smtClean="0"/>
              <a:t>(km)</a:t>
            </a:r>
            <a:endParaRPr lang="en-AU" sz="2400" dirty="0"/>
          </a:p>
        </p:txBody>
      </p:sp>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0" y="780008"/>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During experiments scientists sometimes need to record their measurements using different units of measurement. </a:t>
            </a:r>
          </a:p>
          <a:p>
            <a:endParaRPr lang="en-AU" sz="2800" dirty="0">
              <a:latin typeface="+mn-lt"/>
            </a:endParaRPr>
          </a:p>
          <a:p>
            <a:endParaRPr lang="en-AU" sz="2800" dirty="0">
              <a:latin typeface="+mn-lt"/>
            </a:endParaRPr>
          </a:p>
          <a:p>
            <a:r>
              <a:rPr lang="en-AU" sz="2800" dirty="0" smtClean="0">
                <a:latin typeface="+mn-lt"/>
              </a:rPr>
              <a:t>To combine and compare these different units scientists need to be able to convert them to </a:t>
            </a:r>
            <a:r>
              <a:rPr lang="en-AU" sz="2800" b="1" dirty="0" smtClean="0">
                <a:latin typeface="+mn-lt"/>
              </a:rPr>
              <a:t>the same</a:t>
            </a:r>
            <a:r>
              <a:rPr lang="en-AU" sz="2800" dirty="0" smtClean="0">
                <a:latin typeface="+mn-lt"/>
              </a:rPr>
              <a:t> form.</a:t>
            </a:r>
            <a:endParaRPr lang="en-AU" sz="28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899170624"/>
              </p:ext>
            </p:extLst>
          </p:nvPr>
        </p:nvGraphicFramePr>
        <p:xfrm>
          <a:off x="9328245" y="5720086"/>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49864760"/>
              </p:ext>
            </p:extLst>
          </p:nvPr>
        </p:nvGraphicFramePr>
        <p:xfrm>
          <a:off x="9328245" y="279779"/>
          <a:ext cx="2605964" cy="155448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Why might a scientist</a:t>
                      </a:r>
                      <a:r>
                        <a:rPr lang="en-AU" baseline="0" dirty="0" smtClean="0"/>
                        <a:t> need to convert between different units of measurement?</a:t>
                      </a:r>
                      <a:endParaRPr lang="en-AU" dirty="0"/>
                    </a:p>
                  </a:txBody>
                  <a:tcPr>
                    <a:solidFill>
                      <a:schemeClr val="accent4">
                        <a:lumMod val="40000"/>
                        <a:lumOff val="60000"/>
                        <a:alpha val="47000"/>
                      </a:schemeClr>
                    </a:solidFill>
                  </a:tcPr>
                </a:tc>
              </a:tr>
            </a:tbl>
          </a:graphicData>
        </a:graphic>
      </p:graphicFrame>
      <p:cxnSp>
        <p:nvCxnSpPr>
          <p:cNvPr id="12" name="Straight Connector 11"/>
          <p:cNvCxnSpPr/>
          <p:nvPr/>
        </p:nvCxnSpPr>
        <p:spPr>
          <a:xfrm>
            <a:off x="0" y="1834259"/>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0" y="3623102"/>
            <a:ext cx="7971850" cy="1569660"/>
          </a:xfrm>
          <a:prstGeom prst="rect">
            <a:avLst/>
          </a:prstGeom>
          <a:noFill/>
        </p:spPr>
        <p:txBody>
          <a:bodyPr wrap="square" rtlCol="0">
            <a:spAutoFit/>
          </a:bodyPr>
          <a:lstStyle/>
          <a:p>
            <a:r>
              <a:rPr lang="en-AU" sz="2400" dirty="0" smtClean="0"/>
              <a:t>Common conversions that scientists need to do include:</a:t>
            </a:r>
          </a:p>
          <a:p>
            <a:pPr marL="285750" indent="-285750">
              <a:buFont typeface="Arial" panose="020B0604020202020204" pitchFamily="34" charset="0"/>
              <a:buChar char="•"/>
            </a:pPr>
            <a:r>
              <a:rPr lang="en-AU" sz="2400" dirty="0" smtClean="0"/>
              <a:t>Centimetres to metres (when measuring distance)</a:t>
            </a:r>
          </a:p>
          <a:p>
            <a:pPr marL="285750" indent="-285750">
              <a:buFont typeface="Arial" panose="020B0604020202020204" pitchFamily="34" charset="0"/>
              <a:buChar char="•"/>
            </a:pPr>
            <a:r>
              <a:rPr lang="en-AU" sz="2400" dirty="0" smtClean="0"/>
              <a:t>Grams to kilograms (when measuring mass)</a:t>
            </a:r>
          </a:p>
          <a:p>
            <a:pPr marL="285750" indent="-285750">
              <a:buFont typeface="Arial" panose="020B0604020202020204" pitchFamily="34" charset="0"/>
              <a:buChar char="•"/>
            </a:pPr>
            <a:r>
              <a:rPr lang="en-AU" sz="2400" dirty="0" smtClean="0"/>
              <a:t>Seconds to minutes (when measuring time)</a:t>
            </a:r>
            <a:endParaRPr lang="en-AU" sz="2400" dirty="0"/>
          </a:p>
        </p:txBody>
      </p:sp>
    </p:spTree>
    <p:extLst>
      <p:ext uri="{BB962C8B-B14F-4D97-AF65-F5344CB8AC3E}">
        <p14:creationId xmlns:p14="http://schemas.microsoft.com/office/powerpoint/2010/main" val="22808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sp>
        <p:nvSpPr>
          <p:cNvPr id="5" name="Title 1"/>
          <p:cNvSpPr txBox="1">
            <a:spLocks/>
          </p:cNvSpPr>
          <p:nvPr/>
        </p:nvSpPr>
        <p:spPr>
          <a:xfrm>
            <a:off x="0" y="732983"/>
            <a:ext cx="8924214" cy="12516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When measuring distance scientists might record their measurements using </a:t>
            </a:r>
            <a:r>
              <a:rPr lang="en-AU" sz="2800" b="1" dirty="0" smtClean="0">
                <a:latin typeface="+mn-lt"/>
              </a:rPr>
              <a:t>centimetres</a:t>
            </a:r>
            <a:r>
              <a:rPr lang="en-AU" sz="2800" dirty="0" smtClean="0">
                <a:latin typeface="+mn-lt"/>
              </a:rPr>
              <a:t> for small measurements or </a:t>
            </a:r>
            <a:r>
              <a:rPr lang="en-AU" sz="2800" b="1" dirty="0" smtClean="0">
                <a:latin typeface="+mn-lt"/>
              </a:rPr>
              <a:t>metres</a:t>
            </a:r>
            <a:r>
              <a:rPr lang="en-AU" sz="2800" dirty="0" smtClean="0">
                <a:latin typeface="+mn-lt"/>
              </a:rPr>
              <a:t> for large measurements.</a:t>
            </a:r>
            <a:endParaRPr lang="en-AU" sz="2800" dirty="0">
              <a:latin typeface="+mn-lt"/>
            </a:endParaRPr>
          </a:p>
        </p:txBody>
      </p:sp>
      <p:graphicFrame>
        <p:nvGraphicFramePr>
          <p:cNvPr id="7" name="Table 6"/>
          <p:cNvGraphicFramePr>
            <a:graphicFrameLocks noGrp="1"/>
          </p:cNvGraphicFramePr>
          <p:nvPr>
            <p:extLst/>
          </p:nvPr>
        </p:nvGraphicFramePr>
        <p:xfrm>
          <a:off x="9369189" y="5799084"/>
          <a:ext cx="2646908" cy="1005840"/>
        </p:xfrm>
        <a:graphic>
          <a:graphicData uri="http://schemas.openxmlformats.org/drawingml/2006/table">
            <a:tbl>
              <a:tblPr firstRow="1" bandRow="1">
                <a:tableStyleId>{F5AB1C69-6EDB-4FF4-983F-18BD219EF322}</a:tableStyleId>
              </a:tblPr>
              <a:tblGrid>
                <a:gridCol w="2646908"/>
              </a:tblGrid>
              <a:tr h="313832">
                <a:tc>
                  <a:txBody>
                    <a:bodyPr/>
                    <a:lstStyle/>
                    <a:p>
                      <a:r>
                        <a:rPr lang="en-AU" dirty="0" smtClean="0"/>
                        <a:t>Vocabulary</a:t>
                      </a:r>
                      <a:endParaRPr lang="en-AU" dirty="0"/>
                    </a:p>
                  </a:txBody>
                  <a:tcPr/>
                </a:tc>
              </a:tr>
              <a:tr h="55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Convert: To change the form </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62789373"/>
              </p:ext>
            </p:extLst>
          </p:nvPr>
        </p:nvGraphicFramePr>
        <p:xfrm>
          <a:off x="9369189" y="14820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do we measure in centimetres and metres?</a:t>
                      </a:r>
                    </a:p>
                  </a:txBody>
                  <a:tcPr>
                    <a:solidFill>
                      <a:schemeClr val="accent4">
                        <a:lumMod val="40000"/>
                        <a:lumOff val="60000"/>
                        <a:alpha val="47000"/>
                      </a:schemeClr>
                    </a:solidFill>
                  </a:tcPr>
                </a:tc>
              </a:tr>
            </a:tbl>
          </a:graphicData>
        </a:graphic>
      </p:graphicFrame>
      <p:sp>
        <p:nvSpPr>
          <p:cNvPr id="10" name="Title 1"/>
          <p:cNvSpPr txBox="1">
            <a:spLocks/>
          </p:cNvSpPr>
          <p:nvPr/>
        </p:nvSpPr>
        <p:spPr>
          <a:xfrm>
            <a:off x="0" y="2171423"/>
            <a:ext cx="9250327" cy="24431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smtClean="0">
                <a:latin typeface="+mn-lt"/>
              </a:rPr>
              <a:t>Converting metres to centimetres </a:t>
            </a:r>
            <a:r>
              <a:rPr lang="en-AU" sz="2800" b="1" dirty="0" smtClean="0">
                <a:solidFill>
                  <a:schemeClr val="accent4"/>
                </a:solidFill>
              </a:rPr>
              <a:t>(Remember: 1m = 100 cm)</a:t>
            </a:r>
          </a:p>
          <a:p>
            <a:r>
              <a:rPr lang="en-AU" sz="2800" dirty="0" smtClean="0">
                <a:latin typeface="+mn-lt"/>
              </a:rPr>
              <a:t>Step 1. Determine the units you are converting to.</a:t>
            </a:r>
          </a:p>
          <a:p>
            <a:r>
              <a:rPr lang="en-AU" sz="2800" dirty="0" smtClean="0">
                <a:latin typeface="+mn-lt"/>
              </a:rPr>
              <a:t>Step 2. Multiply the number by 100, by moving the decimal point </a:t>
            </a:r>
            <a:r>
              <a:rPr lang="en-AU" sz="2800" b="1" dirty="0" smtClean="0">
                <a:latin typeface="+mn-lt"/>
              </a:rPr>
              <a:t>2 places </a:t>
            </a:r>
            <a:r>
              <a:rPr lang="en-AU" sz="2800" dirty="0" smtClean="0">
                <a:latin typeface="+mn-lt"/>
              </a:rPr>
              <a:t>to the </a:t>
            </a:r>
            <a:r>
              <a:rPr lang="en-AU" sz="2800" b="1" dirty="0" smtClean="0">
                <a:latin typeface="+mn-lt"/>
              </a:rPr>
              <a:t>right</a:t>
            </a:r>
            <a:r>
              <a:rPr lang="en-AU" sz="2800" dirty="0" smtClean="0">
                <a:latin typeface="+mn-lt"/>
              </a:rPr>
              <a:t>. If there are not enough numbers to move the decimal place, add zeros as necessary.</a:t>
            </a:r>
          </a:p>
          <a:p>
            <a:r>
              <a:rPr lang="en-AU" sz="2800" dirty="0" smtClean="0">
                <a:latin typeface="+mn-lt"/>
              </a:rPr>
              <a:t>Step 3. Rewrite your number and add the correct units.</a:t>
            </a:r>
          </a:p>
        </p:txBody>
      </p:sp>
      <p:cxnSp>
        <p:nvCxnSpPr>
          <p:cNvPr id="12" name="Straight Connector 11"/>
          <p:cNvCxnSpPr/>
          <p:nvPr/>
        </p:nvCxnSpPr>
        <p:spPr>
          <a:xfrm>
            <a:off x="0" y="2055892"/>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 y="4816549"/>
            <a:ext cx="9475394" cy="1815882"/>
          </a:xfrm>
          <a:prstGeom prst="rect">
            <a:avLst/>
          </a:prstGeom>
          <a:noFill/>
        </p:spPr>
        <p:txBody>
          <a:bodyPr wrap="square" rtlCol="0">
            <a:spAutoFit/>
          </a:bodyPr>
          <a:lstStyle/>
          <a:p>
            <a:r>
              <a:rPr lang="en-AU" sz="2800" dirty="0" smtClean="0"/>
              <a:t>Convert 2.5</a:t>
            </a:r>
            <a:r>
              <a:rPr lang="en-AU" sz="2800" b="1" dirty="0" smtClean="0"/>
              <a:t>m</a:t>
            </a:r>
            <a:r>
              <a:rPr lang="en-AU" sz="2800" dirty="0" smtClean="0"/>
              <a:t> into </a:t>
            </a:r>
            <a:r>
              <a:rPr lang="en-AU" sz="2800" b="1" dirty="0" smtClean="0"/>
              <a:t>cm</a:t>
            </a:r>
          </a:p>
          <a:p>
            <a:r>
              <a:rPr lang="en-AU" sz="2800" dirty="0" smtClean="0"/>
              <a:t>Step 1: Converting to </a:t>
            </a:r>
            <a:r>
              <a:rPr lang="en-AU" sz="2800" b="1" dirty="0" smtClean="0">
                <a:solidFill>
                  <a:schemeClr val="accent4"/>
                </a:solidFill>
              </a:rPr>
              <a:t>cm</a:t>
            </a:r>
          </a:p>
          <a:p>
            <a:r>
              <a:rPr lang="en-AU" sz="2800" dirty="0" smtClean="0"/>
              <a:t>Step 2: Move the decimal point 2 places to the right	2.50</a:t>
            </a:r>
          </a:p>
          <a:p>
            <a:r>
              <a:rPr lang="en-AU" sz="2800" dirty="0" smtClean="0"/>
              <a:t>Step 3: Rewrite the number with units			250cm</a:t>
            </a:r>
            <a:endParaRPr lang="en-AU" sz="2800" dirty="0"/>
          </a:p>
        </p:txBody>
      </p:sp>
      <p:sp>
        <p:nvSpPr>
          <p:cNvPr id="14" name="Curved Down Arrow 13"/>
          <p:cNvSpPr/>
          <p:nvPr/>
        </p:nvSpPr>
        <p:spPr>
          <a:xfrm>
            <a:off x="8522666" y="5651501"/>
            <a:ext cx="259169" cy="13969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sp>
        <p:nvSpPr>
          <p:cNvPr id="16" name="Curved Down Arrow 15"/>
          <p:cNvSpPr/>
          <p:nvPr/>
        </p:nvSpPr>
        <p:spPr>
          <a:xfrm>
            <a:off x="8783016" y="5651501"/>
            <a:ext cx="259169" cy="139699"/>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647308344"/>
              </p:ext>
            </p:extLst>
          </p:nvPr>
        </p:nvGraphicFramePr>
        <p:xfrm>
          <a:off x="9369189" y="1274753"/>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AU" dirty="0" smtClean="0"/>
                        <a:t>How</a:t>
                      </a:r>
                      <a:r>
                        <a:rPr lang="en-AU" baseline="0" dirty="0" smtClean="0"/>
                        <a:t> do we move the decimal point?</a:t>
                      </a:r>
                      <a:endParaRPr lang="en-AU" dirty="0" smtClean="0"/>
                    </a:p>
                  </a:txBody>
                  <a:tcPr>
                    <a:solidFill>
                      <a:schemeClr val="accent4">
                        <a:lumMod val="40000"/>
                        <a:lumOff val="60000"/>
                        <a:alpha val="47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54529136"/>
              </p:ext>
            </p:extLst>
          </p:nvPr>
        </p:nvGraphicFramePr>
        <p:xfrm>
          <a:off x="9369189" y="2402058"/>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3</a:t>
                      </a:r>
                      <a:endParaRPr lang="en-AU" dirty="0"/>
                    </a:p>
                  </a:txBody>
                  <a:tcPr>
                    <a:solidFill>
                      <a:schemeClr val="accent4"/>
                    </a:solidFill>
                  </a:tcPr>
                </a:tc>
              </a:tr>
              <a:tr h="370840">
                <a:tc>
                  <a:txBody>
                    <a:bodyPr/>
                    <a:lstStyle/>
                    <a:p>
                      <a:r>
                        <a:rPr lang="en-AU" dirty="0" smtClean="0"/>
                        <a:t>What do we add if there are not enough</a:t>
                      </a:r>
                      <a:r>
                        <a:rPr lang="en-AU" baseline="0" dirty="0" smtClean="0"/>
                        <a:t> numbers?</a:t>
                      </a:r>
                      <a:endParaRPr lang="en-AU" dirty="0" smtClean="0"/>
                    </a:p>
                  </a:txBody>
                  <a:tcPr>
                    <a:solidFill>
                      <a:schemeClr val="accent4">
                        <a:lumMod val="40000"/>
                        <a:lumOff val="60000"/>
                        <a:alpha val="47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726095593"/>
              </p:ext>
            </p:extLst>
          </p:nvPr>
        </p:nvGraphicFramePr>
        <p:xfrm>
          <a:off x="9369189" y="3529363"/>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4</a:t>
                      </a:r>
                      <a:endParaRPr lang="en-AU" dirty="0"/>
                    </a:p>
                  </a:txBody>
                  <a:tcPr>
                    <a:solidFill>
                      <a:schemeClr val="accent4"/>
                    </a:solidFill>
                  </a:tcPr>
                </a:tc>
              </a:tr>
              <a:tr h="370840">
                <a:tc>
                  <a:txBody>
                    <a:bodyPr/>
                    <a:lstStyle/>
                    <a:p>
                      <a:r>
                        <a:rPr lang="en-AU" dirty="0" smtClean="0"/>
                        <a:t>Convert 3.7m into cm. Show how you do</a:t>
                      </a:r>
                      <a:r>
                        <a:rPr lang="en-AU" baseline="0" dirty="0" smtClean="0"/>
                        <a:t> it.</a:t>
                      </a:r>
                      <a:endParaRPr lang="en-AU" dirty="0" smtClean="0"/>
                    </a:p>
                  </a:txBody>
                  <a:tcPr>
                    <a:solidFill>
                      <a:schemeClr val="accent4">
                        <a:lumMod val="40000"/>
                        <a:lumOff val="60000"/>
                        <a:alpha val="47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75656497"/>
              </p:ext>
            </p:extLst>
          </p:nvPr>
        </p:nvGraphicFramePr>
        <p:xfrm>
          <a:off x="9369189" y="4652571"/>
          <a:ext cx="2605964" cy="1005840"/>
        </p:xfrm>
        <a:graphic>
          <a:graphicData uri="http://schemas.openxmlformats.org/drawingml/2006/table">
            <a:tbl>
              <a:tblPr firstRow="1" bandRow="1">
                <a:tableStyleId>{93296810-A885-4BE3-A3E7-6D5BEEA58F35}</a:tableStyleId>
              </a:tblPr>
              <a:tblGrid>
                <a:gridCol w="2605964"/>
              </a:tblGrid>
              <a:tr h="353527">
                <a:tc>
                  <a:txBody>
                    <a:bodyPr/>
                    <a:lstStyle/>
                    <a:p>
                      <a:r>
                        <a:rPr lang="en-AU" dirty="0" smtClean="0"/>
                        <a:t>CFU 5</a:t>
                      </a:r>
                      <a:endParaRPr lang="en-AU" dirty="0"/>
                    </a:p>
                  </a:txBody>
                  <a:tcPr>
                    <a:solidFill>
                      <a:schemeClr val="accent4"/>
                    </a:solidFill>
                  </a:tcPr>
                </a:tc>
              </a:tr>
              <a:tr h="370840">
                <a:tc>
                  <a:txBody>
                    <a:bodyPr/>
                    <a:lstStyle/>
                    <a:p>
                      <a:r>
                        <a:rPr lang="en-AU" dirty="0" smtClean="0"/>
                        <a:t>Convert </a:t>
                      </a:r>
                      <a:r>
                        <a:rPr lang="en-AU" dirty="0" smtClean="0"/>
                        <a:t>84.2m </a:t>
                      </a:r>
                      <a:r>
                        <a:rPr lang="en-AU" dirty="0" smtClean="0"/>
                        <a:t>into cm. Show how you do</a:t>
                      </a:r>
                      <a:r>
                        <a:rPr lang="en-AU" baseline="0" dirty="0" smtClean="0"/>
                        <a:t> it.</a:t>
                      </a:r>
                      <a:endParaRPr lang="en-AU" dirty="0" smtClean="0"/>
                    </a:p>
                  </a:txBody>
                  <a:tcPr>
                    <a:solidFill>
                      <a:schemeClr val="accent4">
                        <a:lumMod val="40000"/>
                        <a:lumOff val="60000"/>
                        <a:alpha val="47000"/>
                      </a:schemeClr>
                    </a:solidFill>
                  </a:tcPr>
                </a:tc>
              </a:tr>
            </a:tbl>
          </a:graphicData>
        </a:graphic>
      </p:graphicFrame>
    </p:spTree>
    <p:extLst>
      <p:ext uri="{BB962C8B-B14F-4D97-AF65-F5344CB8AC3E}">
        <p14:creationId xmlns:p14="http://schemas.microsoft.com/office/powerpoint/2010/main" val="336196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build="p"/>
      <p:bldP spid="13" grpId="0" build="p"/>
      <p:bldP spid="14"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5425</TotalTime>
  <Words>2008</Words>
  <Application>Microsoft Office PowerPoint</Application>
  <PresentationFormat>Widescreen</PresentationFormat>
  <Paragraphs>276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Unit Conversions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teacher</cp:lastModifiedBy>
  <cp:revision>85</cp:revision>
  <dcterms:created xsi:type="dcterms:W3CDTF">2017-01-28T08:32:28Z</dcterms:created>
  <dcterms:modified xsi:type="dcterms:W3CDTF">2019-02-18T04:49:08Z</dcterms:modified>
</cp:coreProperties>
</file>