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B593-E36D-4BAD-ACB1-68EEC2256072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86A3-E7C9-44EB-947F-04E22B9079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28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B593-E36D-4BAD-ACB1-68EEC2256072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86A3-E7C9-44EB-947F-04E22B9079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99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B593-E36D-4BAD-ACB1-68EEC2256072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86A3-E7C9-44EB-947F-04E22B9079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B593-E36D-4BAD-ACB1-68EEC2256072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86A3-E7C9-44EB-947F-04E22B9079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46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B593-E36D-4BAD-ACB1-68EEC2256072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86A3-E7C9-44EB-947F-04E22B9079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13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B593-E36D-4BAD-ACB1-68EEC2256072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86A3-E7C9-44EB-947F-04E22B9079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159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B593-E36D-4BAD-ACB1-68EEC2256072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86A3-E7C9-44EB-947F-04E22B9079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84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B593-E36D-4BAD-ACB1-68EEC2256072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86A3-E7C9-44EB-947F-04E22B9079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59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B593-E36D-4BAD-ACB1-68EEC2256072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86A3-E7C9-44EB-947F-04E22B9079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602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B593-E36D-4BAD-ACB1-68EEC2256072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86A3-E7C9-44EB-947F-04E22B9079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603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B593-E36D-4BAD-ACB1-68EEC2256072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86A3-E7C9-44EB-947F-04E22B9079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164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2B593-E36D-4BAD-ACB1-68EEC2256072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386A3-E7C9-44EB-947F-04E22B9079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170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media" Target="../media/media5.mp4"/><Relationship Id="rId7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video" Target="../media/media6.mp4"/><Relationship Id="rId5" Type="http://schemas.microsoft.com/office/2007/relationships/media" Target="../media/media6.mp4"/><Relationship Id="rId10" Type="http://schemas.openxmlformats.org/officeDocument/2006/relationships/image" Target="../media/image18.png"/><Relationship Id="rId4" Type="http://schemas.openxmlformats.org/officeDocument/2006/relationships/video" Target="../media/media5.mp4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511nVzP6xr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Animal Phyla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329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9300" y="234940"/>
            <a:ext cx="10820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Mollusca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Molluscs make up the </a:t>
            </a:r>
            <a:r>
              <a:rPr lang="en-AU" sz="2400" b="1" i="1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second largest phylum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animal kingdom. They are found in moist places or in water. Molluscs come in different shapes and sizes and have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bilateral symmetry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 muscular foot which aids movement.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phylum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mollusca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includes </a:t>
            </a:r>
            <a:r>
              <a:rPr lang="en-AU" sz="24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gastropods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cephalopods.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Snails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examples of gastropods, while </a:t>
            </a:r>
            <a:r>
              <a:rPr lang="en-AU" sz="24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octopuses, squid and ammonites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examples of cephalopods.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37" y="4020592"/>
            <a:ext cx="9580563" cy="223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2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705535"/>
            <a:ext cx="1003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56326B"/>
                </a:solidFill>
                <a:effectLst/>
                <a:latin typeface="Arial" panose="020B0604020202020204" pitchFamily="34" charset="0"/>
              </a:rPr>
              <a:t>Echinoderms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(means "spiny skin," pronounced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eek-</a:t>
            </a:r>
            <a:r>
              <a:rPr lang="en-AU" sz="2400" b="1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ine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-o-</a:t>
            </a:r>
            <a:r>
              <a:rPr lang="en-AU" sz="2400" b="1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derms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39765"/>
              </p:ext>
            </p:extLst>
          </p:nvPr>
        </p:nvGraphicFramePr>
        <p:xfrm>
          <a:off x="869950" y="1706404"/>
          <a:ext cx="6978650" cy="1577340"/>
        </p:xfrm>
        <a:graphic>
          <a:graphicData uri="http://schemas.openxmlformats.org/drawingml/2006/table">
            <a:tbl>
              <a:tblPr/>
              <a:tblGrid>
                <a:gridCol w="6978650">
                  <a:extLst>
                    <a:ext uri="{9D8B030D-6E8A-4147-A177-3AD203B41FA5}">
                      <a16:colId xmlns:a16="http://schemas.microsoft.com/office/drawing/2014/main" val="1133255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0" dirty="0">
                          <a:solidFill>
                            <a:srgbClr val="56326B"/>
                          </a:solidFill>
                          <a:effectLst/>
                        </a:rPr>
                        <a:t>Echinoderms</a:t>
                      </a:r>
                      <a:r>
                        <a:rPr lang="en-AU" sz="2400" b="0" dirty="0">
                          <a:effectLst/>
                        </a:rPr>
                        <a:t> are animals like starfish and sea urchins, which live in the ocean. The name 'echinoderm' means 'spiny skin' - these animals are spiky and usually have a hard </a:t>
                      </a:r>
                      <a:r>
                        <a:rPr lang="en-AU" sz="2400" b="0" dirty="0">
                          <a:solidFill>
                            <a:srgbClr val="A3CB38"/>
                          </a:solidFill>
                          <a:effectLst/>
                        </a:rPr>
                        <a:t>shell.</a:t>
                      </a:r>
                      <a:endParaRPr lang="en-AU" sz="2400" b="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9286"/>
                  </a:ext>
                </a:extLst>
              </a:tr>
            </a:tbl>
          </a:graphicData>
        </a:graphic>
      </p:graphicFrame>
      <p:pic>
        <p:nvPicPr>
          <p:cNvPr id="6146" name="Picture 2" descr="https://www.educationperfect.com/Images/Content/Science/1352674115461-457378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1706404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1800" y="3933736"/>
            <a:ext cx="11417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echinoderms have </a:t>
            </a:r>
            <a:r>
              <a:rPr lang="en-AU" sz="2400" b="1" i="0" dirty="0" smtClean="0">
                <a:solidFill>
                  <a:srgbClr val="56326B"/>
                </a:solidFill>
                <a:effectLst/>
                <a:latin typeface="Arial" panose="020B0604020202020204" pitchFamily="34" charset="0"/>
              </a:rPr>
              <a:t>radial symmetry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This means their bodies are arranged in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circular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way. The arms of a starfish point out from its centre, like the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spokes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wheel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dirty="0"/>
          </a:p>
        </p:txBody>
      </p:sp>
      <p:pic>
        <p:nvPicPr>
          <p:cNvPr id="6148" name="Picture 4" descr="https://www.educationperfect.com/Images/Content/Maths/1367295255368-5991415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www.educationperfect.com/media/content/Science/1440457556.420591g/1440457561425-1877232276-4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884" y="4953000"/>
            <a:ext cx="1974199" cy="192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13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410339"/>
            <a:ext cx="11722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Annelids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(means "ringed worms")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us,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worms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might not seem like important animals, but they make up several phyla of animals.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Annelids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most familiar worms. They include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earthworms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which have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soft bodies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arranged in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segments.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have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 body openings,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one where food enters and another one where waste exits. They are often found in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water, as well as soil and undergrowth.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48913004.467871g/1448913017160-49195445522447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25" y="3673227"/>
            <a:ext cx="4587875" cy="304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20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515035"/>
            <a:ext cx="11112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A56054"/>
                </a:solidFill>
                <a:effectLst/>
                <a:latin typeface="Arial" panose="020B0604020202020204" pitchFamily="34" charset="0"/>
              </a:rPr>
              <a:t>Platyhelminthes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(means "flat worm," pronounced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plat-</a:t>
            </a:r>
            <a:r>
              <a:rPr lang="en-AU" sz="2400" b="1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ee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-helm-in-</a:t>
            </a:r>
            <a:r>
              <a:rPr lang="en-AU" sz="2400" b="1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6100" y="1990636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000" b="1" i="0" dirty="0" smtClean="0">
                <a:solidFill>
                  <a:srgbClr val="A56054"/>
                </a:solidFill>
                <a:effectLst/>
                <a:latin typeface="Arial" panose="020B0604020202020204" pitchFamily="34" charset="0"/>
              </a:rPr>
              <a:t>Platyhelminthes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0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flat worms.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annelids, they are found in water and damp places. Unlike annelids, their bodies are </a:t>
            </a:r>
            <a:r>
              <a:rPr lang="en-AU" sz="20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flat 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 </a:t>
            </a:r>
            <a:r>
              <a:rPr lang="en-AU" sz="20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not segmented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Many Platyhelminthes have </a:t>
            </a:r>
            <a:r>
              <a:rPr lang="en-AU" sz="20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eyes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 </a:t>
            </a:r>
            <a:r>
              <a:rPr lang="en-AU" sz="20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simple brain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000" dirty="0"/>
          </a:p>
        </p:txBody>
      </p:sp>
      <p:pic>
        <p:nvPicPr>
          <p:cNvPr id="8194" name="Picture 2" descr="https://www.educationperfect.com/media/content/Science/1432182452.025521g/1432182447169-52610893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75" y="1681162"/>
            <a:ext cx="3810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54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244039"/>
            <a:ext cx="11430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27D69"/>
                </a:solidFill>
                <a:effectLst/>
                <a:latin typeface="Arial" panose="020B0604020202020204" pitchFamily="34" charset="0"/>
              </a:rPr>
              <a:t>Nematodes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(means "thread form")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27D69"/>
                </a:solidFill>
                <a:effectLst/>
                <a:latin typeface="Arial" panose="020B0604020202020204" pitchFamily="34" charset="0"/>
              </a:rPr>
              <a:t>Nematodes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look very similar to annelids - they are another type of worm, called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round worms.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Nematodes are found in water, damp and dark places, or in other organisms as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parasites.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Parasites live inside a host organism where they take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nutrients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(food) from it, but don't kill it.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9819.9387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84550" y="3797300"/>
            <a:ext cx="5295900" cy="27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697637"/>
            <a:ext cx="11264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6B93B"/>
                </a:solidFill>
                <a:effectLst/>
                <a:latin typeface="Arial" panose="020B0604020202020204" pitchFamily="34" charset="0"/>
              </a:rPr>
              <a:t>Chordates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(vertebrates)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Finally, we get to the group of animals called </a:t>
            </a:r>
            <a:r>
              <a:rPr lang="en-AU" sz="2400" b="1" i="0" dirty="0" smtClean="0">
                <a:solidFill>
                  <a:srgbClr val="F6B93B"/>
                </a:solidFill>
                <a:effectLst/>
                <a:latin typeface="Arial" panose="020B0604020202020204" pitchFamily="34" charset="0"/>
              </a:rPr>
              <a:t>vertebrates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They are all grouped in the phylum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Chordata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This is the phylum we belong to, along with all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fish, reptiles, amphibians, birds and other mammals!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2763.0371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30249" y="3182938"/>
            <a:ext cx="3741287" cy="2506662"/>
          </a:xfrm>
          <a:prstGeom prst="rect">
            <a:avLst/>
          </a:prstGeom>
        </p:spPr>
      </p:pic>
      <p:pic>
        <p:nvPicPr>
          <p:cNvPr id="4" name="1526873560.01767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572000" y="3182938"/>
            <a:ext cx="2527300" cy="2527300"/>
          </a:xfrm>
          <a:prstGeom prst="rect">
            <a:avLst/>
          </a:prstGeom>
        </p:spPr>
      </p:pic>
      <p:pic>
        <p:nvPicPr>
          <p:cNvPr id="5" name="1509322099.43056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199764" y="3182938"/>
            <a:ext cx="4470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93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70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637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3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repeatCount="indefinite" fill="remove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9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5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1711" y="501134"/>
            <a:ext cx="3659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6B93B"/>
                </a:solidFill>
                <a:effectLst/>
                <a:latin typeface="Arial" panose="020B0604020202020204" pitchFamily="34" charset="0"/>
              </a:rPr>
              <a:t>Chordates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(vertebrates)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1700" y="13568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Chordates have a </a:t>
            </a:r>
            <a:r>
              <a:rPr lang="en-AU" sz="2400" b="1" i="0" dirty="0" smtClean="0">
                <a:solidFill>
                  <a:srgbClr val="F6B93B"/>
                </a:solidFill>
                <a:effectLst/>
                <a:latin typeface="Arial" panose="020B0604020202020204" pitchFamily="34" charset="0"/>
              </a:rPr>
              <a:t>spinal cord,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a long nerve running down their back. Bones that protect the spinal cord are called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vertebrae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they make up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backbone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Run your fingers down your back and you can feel your own backbone!</a:t>
            </a:r>
            <a:endParaRPr lang="en-AU" sz="2400" dirty="0"/>
          </a:p>
        </p:txBody>
      </p:sp>
      <p:pic>
        <p:nvPicPr>
          <p:cNvPr id="9218" name="Picture 2" descr="https://www.educationperfect.com/Images/Content/Maths/1366334233793-5885641-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75" y="1077436"/>
            <a:ext cx="1851025" cy="276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1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11nVzP6xr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5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600" y="723037"/>
            <a:ext cx="10706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classify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different animals based on what they have in common (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similarities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and how they differ (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differences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Human beings always felt the need to classify, you do it everyday without realising it!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649.0861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30500" y="3111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7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7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5200" y="419438"/>
            <a:ext cx="10147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 a total of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1.3 million species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identified and described to date, it's easy to understand why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classification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is important!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Also, scientists know that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there are more species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out there. The most accurate census estimates a total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8.7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million species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living around the planet.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8849642.075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70628" y="3625850"/>
            <a:ext cx="5136444" cy="28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1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3938"/>
            <a:ext cx="12052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 the </a:t>
            </a:r>
            <a:r>
              <a:rPr lang="en-AU" sz="2400" b="1" i="0" dirty="0" smtClean="0">
                <a:solidFill>
                  <a:srgbClr val="706FD3"/>
                </a:solidFill>
                <a:effectLst/>
                <a:latin typeface="Arial" panose="020B0604020202020204" pitchFamily="34" charset="0"/>
              </a:rPr>
              <a:t>taxonomic level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below </a:t>
            </a:r>
            <a:r>
              <a:rPr lang="en-AU" sz="2400" b="1" i="0" dirty="0" smtClean="0">
                <a:solidFill>
                  <a:srgbClr val="2E2868"/>
                </a:solidFill>
                <a:effectLst/>
                <a:latin typeface="Arial" panose="020B0604020202020204" pitchFamily="34" charset="0"/>
              </a:rPr>
              <a:t>Kingdom?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9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main </a:t>
            </a:r>
            <a:r>
              <a:rPr lang="en-AU" sz="2400" b="1" i="0" dirty="0" smtClean="0">
                <a:solidFill>
                  <a:srgbClr val="527472"/>
                </a:solidFill>
                <a:effectLst/>
                <a:latin typeface="Arial" panose="020B0604020202020204" pitchFamily="34" charset="0"/>
              </a:rPr>
              <a:t>phyla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within </a:t>
            </a:r>
            <a:r>
              <a:rPr lang="en-AU" sz="2400" b="1" i="0" dirty="0" smtClean="0">
                <a:solidFill>
                  <a:srgbClr val="2E2868"/>
                </a:solidFill>
                <a:effectLst/>
                <a:latin typeface="Arial" panose="020B0604020202020204" pitchFamily="34" charset="0"/>
              </a:rPr>
              <a:t>Kingdom Animalia.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Animals are classified into these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phyla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based on their </a:t>
            </a:r>
            <a:r>
              <a:rPr lang="en-AU" sz="2400" b="1" i="0" dirty="0" smtClean="0">
                <a:solidFill>
                  <a:srgbClr val="527472"/>
                </a:solidFill>
                <a:effectLst/>
                <a:latin typeface="Arial" panose="020B0604020202020204" pitchFamily="34" charset="0"/>
              </a:rPr>
              <a:t>observable features.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lesson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you will learn about the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9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main </a:t>
            </a:r>
            <a:r>
              <a:rPr lang="en-AU" sz="2400" b="1" i="0" dirty="0" smtClean="0">
                <a:solidFill>
                  <a:srgbClr val="527472"/>
                </a:solidFill>
                <a:effectLst/>
                <a:latin typeface="Arial" panose="020B0604020202020204" pitchFamily="34" charset="0"/>
              </a:rPr>
              <a:t>phyla,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what makes each one special!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48498785.50761g/1448498795441-3841237398748012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182" y="2831594"/>
            <a:ext cx="6090768" cy="372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70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1039336"/>
            <a:ext cx="1066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Phylogenetics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is the science that focus on species relationships by looking at their evolution.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way to represent these relationships between phyla is by drawing a cladogram.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359539"/>
            <a:ext cx="76581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err="1" smtClean="0">
                <a:solidFill>
                  <a:srgbClr val="485460"/>
                </a:solidFill>
                <a:effectLst/>
                <a:latin typeface="Arial" panose="020B0604020202020204" pitchFamily="34" charset="0"/>
              </a:rPr>
              <a:t>Poriferans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(means "pore bearers)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err="1" smtClean="0">
                <a:solidFill>
                  <a:srgbClr val="485460"/>
                </a:solidFill>
                <a:effectLst/>
                <a:latin typeface="Arial" panose="020B0604020202020204" pitchFamily="34" charset="0"/>
              </a:rPr>
              <a:t>Poriferans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found in most marine environments, especially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reefs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They are commonly known as </a:t>
            </a:r>
            <a:r>
              <a:rPr lang="en-AU" sz="28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sponges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get this name due to the holes </a:t>
            </a:r>
            <a:r>
              <a:rPr lang="en-AU" sz="28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(pores)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their structure, which allow the flow of </a:t>
            </a:r>
            <a:r>
              <a:rPr lang="en-AU" sz="2800" b="1" i="0" dirty="0" smtClean="0">
                <a:solidFill>
                  <a:srgbClr val="284BC5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nutrients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(food). They </a:t>
            </a:r>
            <a:r>
              <a:rPr lang="en-AU" sz="28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filter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out the nutrients in the water, then waste products are passed back out an opening at the top of the sponge.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47972358.587541g/1447972358846-348832207841073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675" y="447853"/>
            <a:ext cx="38004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42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184835"/>
            <a:ext cx="11061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95AFC0"/>
                </a:solidFill>
                <a:effectLst/>
                <a:latin typeface="Arial" panose="020B0604020202020204" pitchFamily="34" charset="0"/>
              </a:rPr>
              <a:t>Cnidarians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(means "stinging nettle," pronounced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knee-</a:t>
            </a:r>
            <a:r>
              <a:rPr lang="en-AU" sz="2400" b="1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dar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AU" sz="2400" b="1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ee-ans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Images/Content/Science/1352674096303-4573786-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4" y="950912"/>
            <a:ext cx="2867025" cy="245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97300" y="1151235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95AFC0"/>
                </a:solidFill>
                <a:effectLst/>
                <a:latin typeface="Arial" panose="020B0604020202020204" pitchFamily="34" charset="0"/>
              </a:rPr>
              <a:t>Cnidarians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animals like jellyfish and sea anemones, which have soft, hollow bodies. Cnidarians have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body opening where both food and waste enters and exits.</a:t>
            </a:r>
            <a:endParaRPr lang="en-AU" sz="2400" dirty="0"/>
          </a:p>
        </p:txBody>
      </p:sp>
      <p:sp>
        <p:nvSpPr>
          <p:cNvPr id="4" name="Rectangle 3"/>
          <p:cNvSpPr/>
          <p:nvPr/>
        </p:nvSpPr>
        <p:spPr>
          <a:xfrm>
            <a:off x="612774" y="4022636"/>
            <a:ext cx="76295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Cnidarians catch food with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stinging tentacles.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tentacles of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box jellyfish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contain a </a:t>
            </a:r>
            <a:r>
              <a:rPr lang="en-AU" sz="2400" b="1" i="0" dirty="0" smtClean="0">
                <a:solidFill>
                  <a:srgbClr val="C23616"/>
                </a:solidFill>
                <a:effectLst/>
                <a:latin typeface="Arial" panose="020B0604020202020204" pitchFamily="34" charset="0"/>
              </a:rPr>
              <a:t>venom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is toxic enough to kill humans. Sometimes they wash up on Australian beaches - take care around strange jellies!</a:t>
            </a:r>
            <a:endParaRPr lang="en-AU" sz="2400" dirty="0"/>
          </a:p>
        </p:txBody>
      </p:sp>
      <p:pic>
        <p:nvPicPr>
          <p:cNvPr id="3076" name="Picture 4" descr="https://www.educationperfect.com/Images/Content/EP%20Training/1358378466085-4808132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796" y="3402220"/>
            <a:ext cx="3105904" cy="232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21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946835"/>
            <a:ext cx="1054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8C291"/>
                </a:solidFill>
                <a:effectLst/>
                <a:latin typeface="Arial" panose="020B0604020202020204" pitchFamily="34" charset="0"/>
              </a:rPr>
              <a:t>Arthropod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(means "jointed foot," pronounced </a:t>
            </a:r>
            <a:r>
              <a:rPr lang="en-AU" sz="2400" b="1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arr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-throw-pods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4100" y="22458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8C291"/>
                </a:solidFill>
                <a:effectLst/>
                <a:latin typeface="Arial" panose="020B0604020202020204" pitchFamily="34" charset="0"/>
              </a:rPr>
              <a:t>arthropod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phylum contains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80%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all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animal species!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Arthropods can be found in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water, on land and in the air.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include the things we call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"creepy-crawlies"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spiders, flies, crabs, beetles, millipedes and so on.</a:t>
            </a:r>
            <a:endParaRPr lang="en-AU" sz="2400" dirty="0"/>
          </a:p>
        </p:txBody>
      </p:sp>
      <p:pic>
        <p:nvPicPr>
          <p:cNvPr id="4098" name="Picture 2" descr="https://www.educationperfect.com/media/content/Science/1448415110.586641g/1448415110943-397295699655608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075" y="1595437"/>
            <a:ext cx="282892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10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3392" y="590034"/>
            <a:ext cx="5174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8C291"/>
                </a:solidFill>
                <a:effectLst/>
                <a:latin typeface="Arial" panose="020B0604020202020204" pitchFamily="34" charset="0"/>
              </a:rPr>
              <a:t>Arthropods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(means "jointed foot")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46672623.455841g/1446672624974-14494357848287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1917700"/>
            <a:ext cx="3810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98999"/>
              </p:ext>
            </p:extLst>
          </p:nvPr>
        </p:nvGraphicFramePr>
        <p:xfrm>
          <a:off x="5130798" y="2145824"/>
          <a:ext cx="6388101" cy="2308860"/>
        </p:xfrm>
        <a:graphic>
          <a:graphicData uri="http://schemas.openxmlformats.org/drawingml/2006/table">
            <a:tbl>
              <a:tblPr/>
              <a:tblGrid>
                <a:gridCol w="6388101">
                  <a:extLst>
                    <a:ext uri="{9D8B030D-6E8A-4147-A177-3AD203B41FA5}">
                      <a16:colId xmlns:a16="http://schemas.microsoft.com/office/drawing/2014/main" val="3362204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/>
                      </a:r>
                      <a:br>
                        <a:rPr lang="en-AU" sz="2400" dirty="0">
                          <a:effectLst/>
                        </a:rPr>
                      </a:br>
                      <a:r>
                        <a:rPr lang="en-AU" sz="2400" dirty="0">
                          <a:effectLst/>
                        </a:rPr>
                        <a:t>Arthropods are </a:t>
                      </a:r>
                      <a:r>
                        <a:rPr lang="en-AU" sz="2400" b="1" dirty="0">
                          <a:solidFill>
                            <a:srgbClr val="A3CB38"/>
                          </a:solidFill>
                          <a:effectLst/>
                        </a:rPr>
                        <a:t>invertebrates</a:t>
                      </a:r>
                      <a:r>
                        <a:rPr lang="en-AU" sz="2400" dirty="0">
                          <a:effectLst/>
                        </a:rPr>
                        <a:t> with an external skeleton, a </a:t>
                      </a:r>
                      <a:r>
                        <a:rPr lang="en-AU" sz="2400" b="1" dirty="0">
                          <a:effectLst/>
                        </a:rPr>
                        <a:t>shell</a:t>
                      </a:r>
                      <a:r>
                        <a:rPr lang="en-AU" sz="2400" dirty="0">
                          <a:effectLst/>
                        </a:rPr>
                        <a:t> made of hard </a:t>
                      </a:r>
                      <a:r>
                        <a:rPr lang="en-AU" sz="2400" b="1" dirty="0">
                          <a:solidFill>
                            <a:srgbClr val="A3CB38"/>
                          </a:solidFill>
                          <a:effectLst/>
                        </a:rPr>
                        <a:t>segments</a:t>
                      </a:r>
                      <a:r>
                        <a:rPr lang="en-AU" sz="2400" dirty="0">
                          <a:effectLst/>
                        </a:rPr>
                        <a:t>. Their legs are also armoured and have special joints so they can move. Their shells </a:t>
                      </a:r>
                      <a:r>
                        <a:rPr lang="en-AU" sz="2400" b="1" dirty="0">
                          <a:effectLst/>
                        </a:rPr>
                        <a:t>protect</a:t>
                      </a:r>
                      <a:r>
                        <a:rPr lang="en-AU" sz="2400" dirty="0">
                          <a:effectLst/>
                        </a:rPr>
                        <a:t> them from other animals and hold all their organs in place.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753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76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</Words>
  <Application>Microsoft Office PowerPoint</Application>
  <PresentationFormat>Widescreen</PresentationFormat>
  <Paragraphs>52</Paragraphs>
  <Slides>17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KaTeX_Main</vt:lpstr>
      <vt:lpstr>Office Theme</vt:lpstr>
      <vt:lpstr>Animal Phyla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Phyla</dc:title>
  <dc:creator>Joseph D'cruz</dc:creator>
  <cp:lastModifiedBy>Joseph D'cruz</cp:lastModifiedBy>
  <cp:revision>2</cp:revision>
  <dcterms:created xsi:type="dcterms:W3CDTF">2020-07-13T08:45:34Z</dcterms:created>
  <dcterms:modified xsi:type="dcterms:W3CDTF">2020-07-13T08:48:50Z</dcterms:modified>
</cp:coreProperties>
</file>