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BF9B-645A-447A-95CE-16A4E0576E4B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51BF-CDA5-4E42-8387-3547362144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73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BF9B-645A-447A-95CE-16A4E0576E4B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51BF-CDA5-4E42-8387-3547362144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07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BF9B-645A-447A-95CE-16A4E0576E4B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51BF-CDA5-4E42-8387-3547362144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81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BF9B-645A-447A-95CE-16A4E0576E4B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51BF-CDA5-4E42-8387-3547362144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00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BF9B-645A-447A-95CE-16A4E0576E4B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51BF-CDA5-4E42-8387-3547362144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30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BF9B-645A-447A-95CE-16A4E0576E4B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51BF-CDA5-4E42-8387-3547362144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856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BF9B-645A-447A-95CE-16A4E0576E4B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51BF-CDA5-4E42-8387-3547362144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7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BF9B-645A-447A-95CE-16A4E0576E4B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51BF-CDA5-4E42-8387-3547362144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5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BF9B-645A-447A-95CE-16A4E0576E4B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51BF-CDA5-4E42-8387-3547362144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35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BF9B-645A-447A-95CE-16A4E0576E4B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51BF-CDA5-4E42-8387-3547362144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41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BF9B-645A-447A-95CE-16A4E0576E4B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51BF-CDA5-4E42-8387-3547362144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47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4BF9B-645A-447A-95CE-16A4E0576E4B}" type="datetimeFigureOut">
              <a:rPr lang="en-AU" smtClean="0"/>
              <a:t>4/09/2020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151BF-CDA5-4E42-8387-3547362144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53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Classification of Life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440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204738"/>
            <a:ext cx="1054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conduct your investigation, </a:t>
            </a:r>
            <a:r>
              <a:rPr lang="en-AU" b="1" i="0" dirty="0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follow the steps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below...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+mj-lt"/>
              <a:buAutoNum type="arabicPeriod"/>
            </a:pP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Go outside with a </a:t>
            </a:r>
            <a:r>
              <a:rPr lang="en-AU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pen and paper.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Find </a:t>
            </a:r>
            <a:r>
              <a:rPr lang="en-AU" b="1" i="0" dirty="0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10 different organisms</a:t>
            </a:r>
            <a:r>
              <a:rPr lang="en-AU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trees, birds, bugs, whatever!</a:t>
            </a:r>
          </a:p>
          <a:p>
            <a:pPr>
              <a:buFont typeface="+mj-lt"/>
              <a:buAutoNum type="arabicPeriod"/>
            </a:pP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Draw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organism or write down its </a:t>
            </a:r>
            <a:r>
              <a:rPr lang="en-AU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common name.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Come back inside and </a:t>
            </a: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move 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next task.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English%20&amp;%20Literature/1510179909.654551g/1510179910833-36396758007441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466" y="2608262"/>
            <a:ext cx="3539234" cy="424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99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655935"/>
            <a:ext cx="10325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006694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three main domains of life.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006694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four </a:t>
            </a:r>
            <a:r>
              <a:rPr lang="en-AU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eukarya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kingdoms.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pathogens microsco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64504"/>
            <a:ext cx="5067300" cy="434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29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377041"/>
            <a:ext cx="116205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living organisms can be classified as either </a:t>
            </a:r>
            <a:r>
              <a:rPr lang="en-AU" b="1" i="0" dirty="0" smtClean="0">
                <a:solidFill>
                  <a:srgbClr val="E497C1"/>
                </a:solidFill>
                <a:effectLst/>
                <a:latin typeface="Arial" panose="020B0604020202020204" pitchFamily="34" charset="0"/>
              </a:rPr>
              <a:t>prokaryotes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eukaryotes. 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1" i="0" dirty="0" smtClean="0">
                <a:solidFill>
                  <a:srgbClr val="E497C1"/>
                </a:solidFill>
                <a:effectLst/>
                <a:latin typeface="Arial" panose="020B0604020202020204" pitchFamily="34" charset="0"/>
              </a:rPr>
              <a:t>Prokaryotes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small, simple cells which </a:t>
            </a:r>
            <a:r>
              <a:rPr lang="en-AU" b="1" i="0" dirty="0" smtClean="0">
                <a:solidFill>
                  <a:srgbClr val="E497C1"/>
                </a:solidFill>
                <a:effectLst/>
                <a:latin typeface="Arial" panose="020B0604020202020204" pitchFamily="34" charset="0"/>
              </a:rPr>
              <a:t>lack a nucleus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b="1" i="0" dirty="0" smtClean="0">
                <a:solidFill>
                  <a:srgbClr val="E497C1"/>
                </a:solidFill>
                <a:effectLst/>
                <a:latin typeface="Arial" panose="020B0604020202020204" pitchFamily="34" charset="0"/>
              </a:rPr>
              <a:t>membrane-bound organelles.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Eukaryotes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large, complex cells 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with a nucleus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membrane bound organelles.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Here’s a handy trick for you to remember the difference between prokaryotes and eukaryotes. </a:t>
            </a:r>
            <a:r>
              <a:rPr lang="en-AU" b="1" i="0" dirty="0" smtClean="0">
                <a:solidFill>
                  <a:srgbClr val="E497C1"/>
                </a:solidFill>
                <a:effectLst/>
                <a:latin typeface="Arial" panose="020B0604020202020204" pitchFamily="34" charset="0"/>
              </a:rPr>
              <a:t>“Pro”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rhymes with </a:t>
            </a:r>
            <a:r>
              <a:rPr lang="en-AU" b="1" i="0" dirty="0" smtClean="0">
                <a:solidFill>
                  <a:srgbClr val="E497C1"/>
                </a:solidFill>
                <a:effectLst/>
                <a:latin typeface="Arial" panose="020B0604020202020204" pitchFamily="34" charset="0"/>
              </a:rPr>
              <a:t>“no”.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Prokaryotes have </a:t>
            </a:r>
            <a:r>
              <a:rPr lang="en-AU" b="1" i="0" dirty="0" smtClean="0">
                <a:solidFill>
                  <a:srgbClr val="E497C1"/>
                </a:solidFill>
                <a:effectLst/>
                <a:latin typeface="Arial" panose="020B0604020202020204" pitchFamily="34" charset="0"/>
              </a:rPr>
              <a:t>no nucleus or membrane bound organelles. 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AU" b="1" i="0" dirty="0" err="1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Eu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”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rhymes with 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“do”.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Eukaryotes do have 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a nucleus and membrane bound organelles.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12" y="3065462"/>
            <a:ext cx="8828088" cy="36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164743"/>
            <a:ext cx="117475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From this initial classification of prokaryotes and eukaryotes, organisms can be further categorised into specific domains.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prokaryotes,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organisms can be categorised into the </a:t>
            </a: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domains of bacteria or archaea.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b="1" i="0" dirty="0" smtClean="0">
                <a:solidFill>
                  <a:srgbClr val="006694"/>
                </a:solidFill>
                <a:effectLst/>
                <a:latin typeface="Arial" panose="020B0604020202020204" pitchFamily="34" charset="0"/>
              </a:rPr>
              <a:t>eukaryotes,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organisms are classified as belonging to the </a:t>
            </a:r>
            <a:r>
              <a:rPr lang="en-AU" b="1" i="0" dirty="0" err="1" smtClean="0">
                <a:solidFill>
                  <a:srgbClr val="006694"/>
                </a:solidFill>
                <a:effectLst/>
                <a:latin typeface="Arial" panose="020B0604020202020204" pitchFamily="34" charset="0"/>
              </a:rPr>
              <a:t>eukarya</a:t>
            </a:r>
            <a:r>
              <a:rPr lang="en-AU" b="1" i="0" dirty="0" smtClean="0">
                <a:solidFill>
                  <a:srgbClr val="006694"/>
                </a:solidFill>
                <a:effectLst/>
                <a:latin typeface="Arial" panose="020B0604020202020204" pitchFamily="34" charset="0"/>
              </a:rPr>
              <a:t> domain.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Bacteria are </a:t>
            </a:r>
            <a:r>
              <a:rPr lang="en-AU" b="1" i="0" dirty="0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all around you.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 on your skin, in your gut, on your desk, in your water bottle</a:t>
            </a:r>
            <a:r>
              <a:rPr lang="en-AU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sorry if that grosses you out! They are </a:t>
            </a: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prokaryotes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are </a:t>
            </a: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strictly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unicellular.  The domain of bacteria is familiar to most people when associated with human diseases (i.e. cholera). However, it is estimated that </a:t>
            </a:r>
            <a:r>
              <a:rPr lang="en-AU" b="1" i="0" dirty="0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less than 1%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currently known bacteria species are able to cause disease.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95540953.693731g/1595540954021-385669554501597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93017"/>
            <a:ext cx="4740274" cy="316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22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0"/>
            <a:ext cx="1178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next domains of life are archaea and </a:t>
            </a:r>
            <a:r>
              <a:rPr lang="en-AU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eukarya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1" i="0" dirty="0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Archaea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thought of as </a:t>
            </a:r>
            <a:r>
              <a:rPr lang="en-AU" b="1" i="0" dirty="0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life’s extremists!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prokaryotic cells are found typically in </a:t>
            </a:r>
            <a:r>
              <a:rPr lang="en-AU" b="1" i="0" dirty="0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extreme environments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(i.e. in temperatures above 60</a:t>
            </a:r>
            <a:r>
              <a:rPr lang="en-AU" b="0" i="0" baseline="3000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 or even temperatures below freezing). Their unique structure of archaea means they are </a:t>
            </a:r>
            <a:r>
              <a:rPr lang="en-AU" b="1" i="0" dirty="0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better able to withstand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higher temperatures and stronger acid concentrations.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Eukarya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composed of </a:t>
            </a: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eukaryotic cells.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can be </a:t>
            </a: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further divided into the kingdoms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</a:t>
            </a:r>
            <a:r>
              <a:rPr lang="en-AU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protista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fungi, plantae and Animalia kingdoms. Let's take a closer look at each of these four kingdoms.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95542730.254631g/1595542730626-420690470433045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308324"/>
            <a:ext cx="10309224" cy="435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95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320239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domains and kingdoms, living organisms can be further 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classified into specific categories.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classification of living things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includes eight levels: domain, kingdom, phylum, classes, order, families, genus and species.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science of naming, defining and classifying groups of living organisms is </a:t>
            </a:r>
            <a:r>
              <a:rPr lang="en-AU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called taxonomy.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2800" y="2576543"/>
            <a:ext cx="10655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Domain: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Bacteria, archaea and </a:t>
            </a:r>
            <a:r>
              <a:rPr lang="en-AU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eukarya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Kingdom: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b="1" i="0" dirty="0" err="1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eukarya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are </a:t>
            </a: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four kingdoms: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Animalia, Plantae, Protista and Fungi.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Phylum: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Kingdoms are then </a:t>
            </a:r>
            <a:r>
              <a:rPr lang="en-AU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divided into smaller groups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based on similar physical characteristics.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Classes: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Phylum are then 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further divided into classes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i.e.humans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belong to the </a:t>
            </a:r>
            <a:r>
              <a:rPr lang="en-AU" b="1" i="0" dirty="0" err="1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mammalia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class).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Order: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are </a:t>
            </a: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19-26 orders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</a:t>
            </a:r>
            <a:r>
              <a:rPr lang="en-AU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mammalia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Families: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More </a:t>
            </a:r>
            <a:r>
              <a:rPr lang="en-AU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specific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Genus: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the 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first part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organism’s 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scientific name.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organism’s scientific name is always </a:t>
            </a:r>
            <a:r>
              <a:rPr lang="en-AU" b="1" i="1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italicised,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 genus name </a:t>
            </a:r>
            <a:r>
              <a:rPr lang="en-AU" b="1" i="0" dirty="0" err="1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capitilised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Species: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most specific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taxonomic rank. This is the </a:t>
            </a: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second part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organism’s scientific name &amp; is </a:t>
            </a: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not capitalised.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are an estimated </a:t>
            </a: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8.7 million different species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Earth.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5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educationperfect.com/media/content/Science/1595544193.063971g/1595544193421-385669554501597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895" y="266700"/>
            <a:ext cx="3946054" cy="67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4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0"/>
            <a:ext cx="1165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 you know the eight taxonomic levels used in the classification of life. Let’s apply it to a specific living creature</a:t>
            </a:r>
            <a:r>
              <a:rPr lang="en-AU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red fox or </a:t>
            </a:r>
            <a:r>
              <a:rPr lang="en-AU" b="1" i="1" dirty="0" err="1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Vulpes</a:t>
            </a:r>
            <a:r>
              <a:rPr lang="en-AU" b="1" i="1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AU" b="1" i="1" dirty="0" err="1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vulpes</a:t>
            </a: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!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Domain: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red fox belongs to the </a:t>
            </a:r>
            <a:r>
              <a:rPr lang="en-AU" b="1" i="0" dirty="0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domain </a:t>
            </a:r>
            <a:r>
              <a:rPr lang="en-AU" b="1" i="0" dirty="0" err="1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eukarya</a:t>
            </a:r>
            <a:r>
              <a:rPr lang="en-AU" b="1" i="0" dirty="0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Kingdom: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red fox belongs to the </a:t>
            </a: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kingdom Animalia.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Phylum: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red fox belongs to the </a:t>
            </a:r>
            <a:r>
              <a:rPr lang="en-AU" b="1" i="0" dirty="0" err="1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chordata</a:t>
            </a:r>
            <a:r>
              <a:rPr lang="en-AU" b="1" i="0" dirty="0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 phylum.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Classes: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red fox belongs to the </a:t>
            </a:r>
            <a:r>
              <a:rPr lang="en-AU" b="1" i="0" dirty="0" err="1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mammalia</a:t>
            </a: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 class.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Order: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red fox belongs to the </a:t>
            </a:r>
            <a:r>
              <a:rPr lang="en-AU" b="1" i="0" dirty="0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class </a:t>
            </a:r>
            <a:r>
              <a:rPr lang="en-AU" b="1" i="0" dirty="0" err="1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carnivora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(large carnivores/omnivores).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Families: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Red foxes belong to the </a:t>
            </a:r>
            <a:r>
              <a:rPr lang="en-AU" b="1" i="0" dirty="0" err="1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canidae</a:t>
            </a: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 family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(includes all dogs, wolves and foxes).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Genus: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red fox is part of the </a:t>
            </a:r>
            <a:r>
              <a:rPr lang="en-AU" b="1" i="1" dirty="0" err="1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Vulpes</a:t>
            </a:r>
            <a:r>
              <a:rPr lang="en-AU" b="1" i="1" dirty="0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genus.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Species: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red fox belongs to the </a:t>
            </a:r>
            <a:r>
              <a:rPr lang="en-AU" b="1" i="1" dirty="0" err="1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vulpes</a:t>
            </a:r>
            <a:r>
              <a:rPr lang="en-AU" b="1" i="1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species.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1595544858578-385669554501597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54800" y="2877820"/>
            <a:ext cx="426720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0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4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184140"/>
            <a:ext cx="11544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 it's your time to </a:t>
            </a:r>
            <a:r>
              <a:rPr lang="en-AU" b="1" i="0" dirty="0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classify organisms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their </a:t>
            </a: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domains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006694"/>
                </a:solidFill>
                <a:effectLst/>
                <a:latin typeface="Arial" panose="020B0604020202020204" pitchFamily="34" charset="0"/>
              </a:rPr>
              <a:t>kingdoms!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Take a look </a:t>
            </a:r>
            <a:r>
              <a:rPr lang="en-AU" b="1" i="0" dirty="0" smtClean="0">
                <a:solidFill>
                  <a:srgbClr val="006694"/>
                </a:solidFill>
                <a:effectLst/>
                <a:latin typeface="Arial" panose="020B0604020202020204" pitchFamily="34" charset="0"/>
              </a:rPr>
              <a:t>outside.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much </a:t>
            </a: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life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you see out there?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Your mission, should you choose to accept it, is to explore the </a:t>
            </a:r>
            <a:r>
              <a:rPr lang="en-AU" b="1" i="0" dirty="0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garden at home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the </a:t>
            </a: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sports field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school.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1" i="0" dirty="0" smtClean="0">
                <a:solidFill>
                  <a:srgbClr val="006694"/>
                </a:solidFill>
                <a:effectLst/>
                <a:latin typeface="Arial" panose="020B0604020202020204" pitchFamily="34" charset="0"/>
              </a:rPr>
              <a:t>Find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4DBAB2"/>
                </a:solidFill>
                <a:effectLst/>
                <a:latin typeface="Arial" panose="020B0604020202020204" pitchFamily="34" charset="0"/>
              </a:rPr>
              <a:t>record 10 organisms</a:t>
            </a:r>
            <a:r>
              <a:rPr lang="en-AU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flowers, birds, bugs, worms, anything! You can </a:t>
            </a:r>
            <a:r>
              <a:rPr lang="en-AU" b="1" i="0" dirty="0" smtClean="0">
                <a:solidFill>
                  <a:srgbClr val="006694"/>
                </a:solidFill>
                <a:effectLst/>
                <a:latin typeface="Arial" panose="020B0604020202020204" pitchFamily="34" charset="0"/>
              </a:rPr>
              <a:t>draw pictures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them or </a:t>
            </a:r>
            <a:r>
              <a:rPr lang="en-AU" b="1" i="0" dirty="0" smtClean="0">
                <a:solidFill>
                  <a:srgbClr val="F78769"/>
                </a:solidFill>
                <a:effectLst/>
                <a:latin typeface="Arial" panose="020B0604020202020204" pitchFamily="34" charset="0"/>
              </a:rPr>
              <a:t>ask your teacher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they are called.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Maths/1488334329.920131g/1488334329726-17054192997458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5" y="3179762"/>
            <a:ext cx="47625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23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57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Classification of Life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Life</dc:title>
  <dc:creator>Joseph D'cruz</dc:creator>
  <cp:lastModifiedBy>Joseph D'cruz</cp:lastModifiedBy>
  <cp:revision>1</cp:revision>
  <dcterms:created xsi:type="dcterms:W3CDTF">2020-09-04T13:22:45Z</dcterms:created>
  <dcterms:modified xsi:type="dcterms:W3CDTF">2020-09-04T13:22:57Z</dcterms:modified>
</cp:coreProperties>
</file>