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2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2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6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8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47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4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02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6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3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8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5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AE98-2A40-494C-A88E-EA55FCCB6E9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39A9-0E34-4FE8-A0F0-828DA4A40D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0.mp4"/><Relationship Id="rId7" Type="http://schemas.openxmlformats.org/officeDocument/2006/relationships/image" Target="../media/image11.png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10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RVJyUZoQ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0cIfO4UeZ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8.mp4"/><Relationship Id="rId7" Type="http://schemas.openxmlformats.org/officeDocument/2006/relationships/image" Target="../media/image9.png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8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Classification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3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2900" y="493236"/>
            <a:ext cx="9944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this topic we will focus on the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organisms.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the science of knowing your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different from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cactus,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how does it really work?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555.9713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5800" y="2952750"/>
            <a:ext cx="5088912" cy="3625850"/>
          </a:xfrm>
          <a:prstGeom prst="rect">
            <a:avLst/>
          </a:prstGeom>
        </p:spPr>
      </p:pic>
      <p:pic>
        <p:nvPicPr>
          <p:cNvPr id="4" name="1509318767.6578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84950" y="2952750"/>
            <a:ext cx="5475034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RVJyUZoQo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1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00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1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41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5714" y="958334"/>
            <a:ext cx="776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05377"/>
              </p:ext>
            </p:extLst>
          </p:nvPr>
        </p:nvGraphicFramePr>
        <p:xfrm>
          <a:off x="1562100" y="2002314"/>
          <a:ext cx="10515600" cy="150876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1847093572"/>
                    </a:ext>
                  </a:extLst>
                </a:gridCol>
                <a:gridCol w="9194800">
                  <a:extLst>
                    <a:ext uri="{9D8B030D-6E8A-4147-A177-3AD203B41FA5}">
                      <a16:colId xmlns:a16="http://schemas.microsoft.com/office/drawing/2014/main" val="2473808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</a:t>
                      </a:r>
                      <a:r>
                        <a:rPr lang="en-AU" sz="2800" b="1">
                          <a:solidFill>
                            <a:srgbClr val="3C40C6"/>
                          </a:solidFill>
                          <a:effectLst/>
                        </a:rPr>
                        <a:t>classification.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3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7679D7"/>
                          </a:solidFill>
                          <a:effectLst/>
                        </a:rPr>
                        <a:t>benefits</a:t>
                      </a:r>
                      <a:r>
                        <a:rPr lang="en-AU" sz="2800" b="1" dirty="0">
                          <a:effectLst/>
                        </a:rPr>
                        <a:t> of using a </a:t>
                      </a:r>
                      <a:r>
                        <a:rPr lang="en-AU" sz="2800" b="1" dirty="0">
                          <a:solidFill>
                            <a:srgbClr val="3C40C6"/>
                          </a:solidFill>
                          <a:effectLst/>
                        </a:rPr>
                        <a:t>classification</a:t>
                      </a:r>
                      <a:r>
                        <a:rPr lang="en-AU" sz="2800" b="1" dirty="0">
                          <a:effectLst/>
                        </a:rPr>
                        <a:t> for </a:t>
                      </a:r>
                      <a:r>
                        <a:rPr lang="en-AU" sz="2800" b="1" dirty="0">
                          <a:solidFill>
                            <a:srgbClr val="A3CB38"/>
                          </a:solidFill>
                          <a:effectLst/>
                        </a:rPr>
                        <a:t>living</a:t>
                      </a:r>
                      <a:r>
                        <a:rPr lang="en-AU" sz="2800" b="1" dirty="0">
                          <a:effectLst/>
                        </a:rPr>
                        <a:t> organisms.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625648"/>
                  </a:ext>
                </a:extLst>
              </a:tr>
            </a:tbl>
          </a:graphicData>
        </a:graphic>
      </p:graphicFrame>
      <p:pic>
        <p:nvPicPr>
          <p:cNvPr id="4" name="1528429447.0837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71900" y="3770312"/>
            <a:ext cx="5003800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776238"/>
            <a:ext cx="1115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classification?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Think about going to a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shop.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you ever noticed that all the products are </a:t>
            </a:r>
            <a:r>
              <a:rPr lang="en-AU" sz="2400" b="1" i="0" dirty="0" smtClean="0">
                <a:solidFill>
                  <a:srgbClr val="7679D7"/>
                </a:solidFill>
                <a:effectLst/>
                <a:latin typeface="Arial" panose="020B0604020202020204" pitchFamily="34" charset="0"/>
              </a:rPr>
              <a:t>grouped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different </a:t>
            </a:r>
            <a:r>
              <a:rPr lang="en-AU" sz="2400" b="1" i="0" dirty="0" smtClean="0">
                <a:solidFill>
                  <a:srgbClr val="7679D7"/>
                </a:solidFill>
                <a:effectLst/>
                <a:latin typeface="Arial" panose="020B0604020202020204" pitchFamily="34" charset="0"/>
              </a:rPr>
              <a:t>types?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trying to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find something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shop where all the items were </a:t>
            </a:r>
            <a:r>
              <a:rPr lang="en-AU" sz="2400" b="1" i="1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organised!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428412.762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95600" y="3430875"/>
            <a:ext cx="5956300" cy="33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7600" y="633104"/>
            <a:ext cx="10807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3C40C6"/>
                </a:solidFill>
                <a:latin typeface="Arial" panose="020B0604020202020204" pitchFamily="34" charset="0"/>
              </a:rPr>
              <a:t>Classification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is the </a:t>
            </a:r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organisation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of items into particular </a:t>
            </a:r>
            <a:r>
              <a:rPr lang="en-AU" sz="2400" b="1" dirty="0">
                <a:solidFill>
                  <a:srgbClr val="7679D7"/>
                </a:solidFill>
                <a:latin typeface="Arial" panose="020B0604020202020204" pitchFamily="34" charset="0"/>
              </a:rPr>
              <a:t>groups.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It's like putting </a:t>
            </a:r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different things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in </a:t>
            </a:r>
            <a:r>
              <a:rPr lang="en-AU" sz="2400" b="1" dirty="0">
                <a:solidFill>
                  <a:srgbClr val="7679D7"/>
                </a:solidFill>
                <a:latin typeface="Arial" panose="020B0604020202020204" pitchFamily="34" charset="0"/>
              </a:rPr>
              <a:t>particular boxes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so it makes them </a:t>
            </a:r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easier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to look for and understand!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4" name="1539120400.269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7500" y="3073400"/>
            <a:ext cx="6096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0cIfO4UeZ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20239"/>
            <a:ext cx="1148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based on certain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characteristics.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depends 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how you want to organise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things you have. It could be based on their </a:t>
            </a:r>
            <a:r>
              <a:rPr lang="en-AU" sz="2400" b="1" i="0" dirty="0" smtClean="0">
                <a:solidFill>
                  <a:srgbClr val="7679D7"/>
                </a:solidFill>
                <a:effectLst/>
                <a:latin typeface="Arial" panose="020B0604020202020204" pitchFamily="34" charset="0"/>
              </a:rPr>
              <a:t>size, shape, colour, roundness, smoothness or the material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made of.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characteristic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1" dirty="0" smtClean="0">
                <a:solidFill>
                  <a:srgbClr val="7679D7"/>
                </a:solidFill>
                <a:effectLst/>
                <a:latin typeface="Arial" panose="020B0604020202020204" pitchFamily="34" charset="0"/>
              </a:rPr>
              <a:t>links</a:t>
            </a:r>
            <a:r>
              <a:rPr lang="en-AU" sz="2400" b="1" i="0" dirty="0" smtClean="0">
                <a:solidFill>
                  <a:srgbClr val="7679D7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1" dirty="0" smtClean="0">
                <a:solidFill>
                  <a:srgbClr val="7679D7"/>
                </a:solidFill>
                <a:effectLst/>
                <a:latin typeface="Arial" panose="020B0604020202020204" pitchFamily="34" charset="0"/>
              </a:rPr>
              <a:t>separates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multiple objects can be used for classification.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2335130.7780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62300" y="3367227"/>
            <a:ext cx="637540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97238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do we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Scientists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discover lots of new things all the time. In science,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communication is key!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something new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discovered,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must be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everybody knows what the thing 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963.48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22700" y="3274894"/>
            <a:ext cx="4826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9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0539"/>
            <a:ext cx="11214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useful for lots of reasons!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over the world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 rules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classifying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(living things).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organisms have a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scientific 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 in every language.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This makes it a lot easier for scientists from different countries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communicate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without getting mixed up.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7348936.987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1674" y="3524250"/>
            <a:ext cx="5953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280938"/>
            <a:ext cx="10604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Biologists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living things and classify them based 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observable characteristics.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insects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crabs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classified as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invertebrates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 backbone.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Fish, birds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mammals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classified as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vertebrates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have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backbone.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5726375.5434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97658" y="3975100"/>
            <a:ext cx="4059256" cy="2882900"/>
          </a:xfrm>
          <a:prstGeom prst="rect">
            <a:avLst/>
          </a:prstGeom>
        </p:spPr>
      </p:pic>
      <p:pic>
        <p:nvPicPr>
          <p:cNvPr id="4" name="1509322603.3117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5500" y="3987800"/>
            <a:ext cx="5241636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6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Widescreen</PresentationFormat>
  <Paragraphs>37</Paragraphs>
  <Slides>15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Introduction to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Joseph D'cruz</dc:creator>
  <cp:lastModifiedBy>Joseph D'cruz</cp:lastModifiedBy>
  <cp:revision>1</cp:revision>
  <dcterms:created xsi:type="dcterms:W3CDTF">2020-06-06T04:41:16Z</dcterms:created>
  <dcterms:modified xsi:type="dcterms:W3CDTF">2020-06-06T04:47:51Z</dcterms:modified>
</cp:coreProperties>
</file>