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64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43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6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16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30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73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238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73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93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EEB7-E029-410F-BD39-666EE7439CC6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AC7A7-018B-4817-9216-E93746AE58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56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7.mp4"/><Relationship Id="rId7" Type="http://schemas.openxmlformats.org/officeDocument/2006/relationships/image" Target="../media/image15.png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7.mp4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Plant Classification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06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510739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355826"/>
                </a:solidFill>
                <a:effectLst/>
                <a:latin typeface="Arial" panose="020B0604020202020204" pitchFamily="34" charset="0"/>
              </a:rPr>
              <a:t>Ferns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found in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damp, shaded areas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dense forests.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 </a:t>
            </a:r>
            <a:r>
              <a:rPr lang="en-AU" sz="2800" b="1" i="0" u="sng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spores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 than seeds, which are found on the underside of their leaf-like fronds.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Contrary to </a:t>
            </a:r>
            <a:r>
              <a:rPr lang="en-AU" sz="28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mosses and liverworts,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a network of tubes called a </a:t>
            </a:r>
            <a:r>
              <a:rPr lang="en-AU" sz="2800" b="1" i="0" u="sng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vascular system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transporting food and nutrients.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241731.456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920371" y="1689100"/>
            <a:ext cx="5271629" cy="26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88139"/>
            <a:ext cx="11836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Seed-producing plants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very large and diverse group of plants.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they all have </a:t>
            </a:r>
            <a:r>
              <a:rPr lang="en-AU" sz="2800" b="1" i="0" u="sng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vascular systems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reproduce using </a:t>
            </a:r>
            <a:r>
              <a:rPr lang="en-AU" sz="2800" b="1" i="0" u="sng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seeds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Seed-producing plants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native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Australia include for example: the Wollemi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pine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Wollemia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U" sz="28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nobilis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the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blue gum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Eucalyptus </a:t>
            </a:r>
            <a:r>
              <a:rPr lang="en-AU" sz="28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globulus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the golden </a:t>
            </a:r>
            <a:r>
              <a:rPr lang="en-AU" sz="2800" b="1" i="0" dirty="0" smtClean="0">
                <a:solidFill>
                  <a:srgbClr val="F1C40F"/>
                </a:solidFill>
                <a:effectLst/>
                <a:latin typeface="Arial" panose="020B0604020202020204" pitchFamily="34" charset="0"/>
              </a:rPr>
              <a:t>wattle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Acacia </a:t>
            </a:r>
            <a:r>
              <a:rPr lang="en-AU" sz="28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pycnantha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left picture) or the </a:t>
            </a:r>
            <a:r>
              <a:rPr lang="en-AU" sz="2800" b="1" i="0" dirty="0" smtClean="0">
                <a:solidFill>
                  <a:srgbClr val="E74C3C"/>
                </a:solidFill>
                <a:effectLst/>
                <a:latin typeface="Arial" panose="020B0604020202020204" pitchFamily="34" charset="0"/>
              </a:rPr>
              <a:t>waratahs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Telopea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right).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ography/1531369857.233821g/1531369857270-21393606976302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4127569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ducationperfect.com/media/content/Geography/1531369890.479671g/1531369890497-21393606976302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75" y="4122807"/>
            <a:ext cx="38004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39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7737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create </a:t>
            </a:r>
            <a:r>
              <a:rPr lang="en-AU" sz="2400" b="1" i="0" dirty="0" smtClean="0">
                <a:solidFill>
                  <a:srgbClr val="CEB4A3"/>
                </a:solidFill>
                <a:effectLst/>
                <a:latin typeface="Arial" panose="020B0604020202020204" pitchFamily="34" charset="0"/>
              </a:rPr>
              <a:t>smaller groups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each division.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take the example of </a:t>
            </a:r>
            <a:r>
              <a:rPr lang="en-AU" sz="2400" b="1" i="0" dirty="0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seed-producing plants.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can be organised in </a:t>
            </a:r>
            <a:r>
              <a:rPr lang="en-AU" sz="2400" b="1" i="0" dirty="0" smtClean="0">
                <a:solidFill>
                  <a:srgbClr val="CEB4A3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even subclasses!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6953543.6196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38500" y="3251200"/>
            <a:ext cx="5878286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9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302359"/>
            <a:ext cx="68199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 </a:t>
            </a:r>
            <a:r>
              <a:rPr lang="en-AU" sz="2800" b="1" i="0" dirty="0" smtClean="0">
                <a:solidFill>
                  <a:srgbClr val="CEB4A3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seed-producing plants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Those are </a:t>
            </a:r>
            <a:r>
              <a:rPr lang="en-AU" sz="2800" b="1" i="0" dirty="0" smtClean="0">
                <a:solidFill>
                  <a:srgbClr val="C9DF58"/>
                </a:solidFill>
                <a:effectLst/>
                <a:latin typeface="Arial" panose="020B0604020202020204" pitchFamily="34" charset="0"/>
              </a:rPr>
              <a:t>Angiosperms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606B28"/>
                </a:solidFill>
                <a:effectLst/>
                <a:latin typeface="Arial" panose="020B0604020202020204" pitchFamily="34" charset="0"/>
              </a:rPr>
              <a:t>Gymnosperms.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C9DF58"/>
                </a:solidFill>
                <a:effectLst/>
                <a:latin typeface="Arial" panose="020B0604020202020204" pitchFamily="34" charset="0"/>
              </a:rPr>
              <a:t>Angiosperms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also called </a:t>
            </a:r>
            <a:r>
              <a:rPr lang="en-AU" sz="2800" b="1" i="0" dirty="0" smtClean="0">
                <a:solidFill>
                  <a:srgbClr val="C9DF58"/>
                </a:solidFill>
                <a:effectLst/>
                <a:latin typeface="Arial" panose="020B0604020202020204" pitchFamily="34" charset="0"/>
              </a:rPr>
              <a:t>flowering plants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 seeds are enclosed within an ovary (usually a fruit). </a:t>
            </a:r>
            <a:r>
              <a:rPr lang="en-AU" sz="2800" b="1" i="0" dirty="0" smtClean="0">
                <a:solidFill>
                  <a:srgbClr val="606B28"/>
                </a:solidFill>
                <a:effectLst/>
                <a:latin typeface="Arial" panose="020B0604020202020204" pitchFamily="34" charset="0"/>
              </a:rPr>
              <a:t>Gymnosperms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800" b="1" i="0" dirty="0" smtClean="0">
                <a:solidFill>
                  <a:srgbClr val="606B28"/>
                </a:solidFill>
                <a:effectLst/>
                <a:latin typeface="Arial" panose="020B0604020202020204" pitchFamily="34" charset="0"/>
              </a:rPr>
              <a:t>no flowers or fruits,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seeds are unenclosed or 'naked' (they are often cones).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31197229.5000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78044" y="4375150"/>
            <a:ext cx="4413956" cy="2482850"/>
          </a:xfrm>
          <a:prstGeom prst="rect">
            <a:avLst/>
          </a:prstGeom>
        </p:spPr>
      </p:pic>
      <p:pic>
        <p:nvPicPr>
          <p:cNvPr id="5" name="1509326071.29931 (1)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607595" y="0"/>
            <a:ext cx="453655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6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4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297240"/>
            <a:ext cx="11899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9DF58"/>
                </a:solidFill>
                <a:effectLst/>
                <a:latin typeface="Arial" panose="020B0604020202020204" pitchFamily="34" charset="0"/>
              </a:rPr>
              <a:t>Angiosperms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divided in 2 </a:t>
            </a:r>
            <a:r>
              <a:rPr lang="en-AU" sz="2400" b="1" i="0" dirty="0" smtClean="0">
                <a:solidFill>
                  <a:srgbClr val="CEB4A3"/>
                </a:solidFill>
                <a:effectLst/>
                <a:latin typeface="Arial" panose="020B0604020202020204" pitchFamily="34" charset="0"/>
              </a:rPr>
              <a:t>subclasses.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Those subclasses are: </a:t>
            </a:r>
            <a:r>
              <a:rPr lang="en-AU" sz="2400" b="1" i="0" dirty="0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monocotyledons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err="1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dicotyledons</a:t>
            </a:r>
            <a:r>
              <a:rPr lang="en-AU" sz="2400" b="1" i="0" dirty="0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a few distinct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structural features.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first difference is visible </a:t>
            </a:r>
            <a:r>
              <a:rPr lang="en-AU" sz="2400" b="1" i="0" dirty="0" smtClean="0">
                <a:solidFill>
                  <a:srgbClr val="C9DF58"/>
                </a:solidFill>
                <a:effectLst/>
                <a:latin typeface="Arial" panose="020B0604020202020204" pitchFamily="34" charset="0"/>
              </a:rPr>
              <a:t>early in their development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number of cotyledons.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Cotyledons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first leaves to appear in the plant.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Monocotyledons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one cotyledon and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dicotyledons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two.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ography/1526513734.116841g/1526513735155-402788768253243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3743325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Geography/1531369808.624111g/1531369808657-21393606976302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3533775"/>
            <a:ext cx="3810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7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90036"/>
            <a:ext cx="1099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606B28"/>
                </a:solidFill>
                <a:effectLst/>
                <a:latin typeface="Arial" panose="020B0604020202020204" pitchFamily="34" charset="0"/>
              </a:rPr>
              <a:t>Gymnosperms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4 </a:t>
            </a:r>
            <a:r>
              <a:rPr lang="en-AU" sz="2400" b="1" i="0" dirty="0" smtClean="0">
                <a:solidFill>
                  <a:srgbClr val="CEB4A3"/>
                </a:solidFill>
                <a:effectLst/>
                <a:latin typeface="Arial" panose="020B0604020202020204" pitchFamily="34" charset="0"/>
              </a:rPr>
              <a:t>subclasses.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Those are: </a:t>
            </a:r>
            <a:r>
              <a:rPr lang="en-AU" sz="2400" b="1" i="0" dirty="0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cycads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(top left), </a:t>
            </a:r>
            <a:r>
              <a:rPr lang="en-AU" sz="2400" b="1" i="0" dirty="0" err="1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gingkos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(top right), </a:t>
            </a:r>
            <a:r>
              <a:rPr lang="en-AU" sz="2400" b="1" i="0" dirty="0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conifers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(bottom left) and </a:t>
            </a:r>
            <a:r>
              <a:rPr lang="en-AU" sz="2400" b="1" i="0" dirty="0" err="1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gnetophytes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(bottom right).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ography/1531370251.858541g/1531370251868-21393606976302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2062164"/>
            <a:ext cx="3222625" cy="214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ww.educationperfect.com/media/content/Geography/1531370185.373431g/1531370185380-21393606976302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2062163"/>
            <a:ext cx="3063875" cy="211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www.educationperfect.com/media/content/Geography/1531370281.415771g/1531370281356-213936069763020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4486071"/>
            <a:ext cx="3133725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www.educationperfect.com/media/content/Geography/1522792950.776551g/1522792952417-799850553210585-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25" y="4490305"/>
            <a:ext cx="3063875" cy="204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0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390436"/>
            <a:ext cx="1187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diagram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recap 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info about </a:t>
            </a:r>
            <a:r>
              <a:rPr lang="en-AU" sz="2400" b="1" i="0" dirty="0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seed-producing plants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classes and subclasses!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10242" name="Picture 2" descr="https://www.educationperfect.com/media/content/Science/1531278944.549511g/1531278943903-2743177511047357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175266"/>
            <a:ext cx="8823325" cy="577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7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77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541635"/>
            <a:ext cx="1084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</a:p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32341"/>
              </p:ext>
            </p:extLst>
          </p:nvPr>
        </p:nvGraphicFramePr>
        <p:xfrm>
          <a:off x="990600" y="1749584"/>
          <a:ext cx="10515600" cy="24765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1387782273"/>
                    </a:ext>
                  </a:extLst>
                </a:gridCol>
                <a:gridCol w="9537700">
                  <a:extLst>
                    <a:ext uri="{9D8B030D-6E8A-4147-A177-3AD203B41FA5}">
                      <a16:colId xmlns:a16="http://schemas.microsoft.com/office/drawing/2014/main" val="4241012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Present</a:t>
                      </a:r>
                      <a:r>
                        <a:rPr lang="en-AU" sz="2800" b="1">
                          <a:effectLst/>
                        </a:rPr>
                        <a:t> the </a:t>
                      </a:r>
                      <a:r>
                        <a:rPr lang="en-AU" sz="2800" b="1">
                          <a:solidFill>
                            <a:srgbClr val="3C40C6"/>
                          </a:solidFill>
                          <a:effectLst/>
                        </a:rPr>
                        <a:t>levels</a:t>
                      </a:r>
                      <a:r>
                        <a:rPr lang="en-AU" sz="2800" b="1">
                          <a:effectLst/>
                        </a:rPr>
                        <a:t> of plant classification and how it </a:t>
                      </a:r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develops</a:t>
                      </a:r>
                      <a:r>
                        <a:rPr lang="en-AU" sz="2800" b="1">
                          <a:effectLst/>
                        </a:rPr>
                        <a:t> with new knowledge.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300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the main </a:t>
                      </a:r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characteristics</a:t>
                      </a:r>
                      <a:r>
                        <a:rPr lang="en-AU" sz="2800" b="1" dirty="0">
                          <a:effectLst/>
                        </a:rPr>
                        <a:t> between the </a:t>
                      </a:r>
                      <a:r>
                        <a:rPr lang="en-AU" sz="2800" b="1" dirty="0">
                          <a:solidFill>
                            <a:srgbClr val="527472"/>
                          </a:solidFill>
                          <a:effectLst/>
                        </a:rPr>
                        <a:t>divisions.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17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Present</a:t>
                      </a:r>
                      <a:r>
                        <a:rPr lang="en-AU" sz="2800" b="1" dirty="0">
                          <a:effectLst/>
                        </a:rPr>
                        <a:t> the </a:t>
                      </a:r>
                      <a:r>
                        <a:rPr lang="en-AU" sz="2800" b="1" dirty="0">
                          <a:solidFill>
                            <a:srgbClr val="CEB4A3"/>
                          </a:solidFill>
                          <a:effectLst/>
                        </a:rPr>
                        <a:t>classes</a:t>
                      </a:r>
                      <a:r>
                        <a:rPr lang="en-AU" sz="2800" b="1" dirty="0">
                          <a:effectLst/>
                        </a:rPr>
                        <a:t> and subclasses for the </a:t>
                      </a:r>
                      <a:r>
                        <a:rPr lang="en-AU" sz="2800" b="1" dirty="0">
                          <a:solidFill>
                            <a:srgbClr val="A1B24B"/>
                          </a:solidFill>
                          <a:effectLst/>
                        </a:rPr>
                        <a:t>seed-producing plants.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27167"/>
                  </a:ext>
                </a:extLst>
              </a:tr>
            </a:tbl>
          </a:graphicData>
        </a:graphic>
      </p:graphicFrame>
      <p:pic>
        <p:nvPicPr>
          <p:cNvPr id="4" name="1526254774.24722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38600" y="4012406"/>
            <a:ext cx="4686300" cy="263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8400" y="559138"/>
            <a:ext cx="1066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Greek philosopher named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Aristotle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developed one of the first widely used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classification systems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plants.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His system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divided plants into groups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shape of their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stem.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Although this is still a useful system, it had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limitations.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245.8965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0088" y="2835781"/>
            <a:ext cx="5599112" cy="402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2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040537"/>
            <a:ext cx="6985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Today we use different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8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classify plants.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Those features include </a:t>
            </a:r>
            <a:r>
              <a:rPr lang="en-AU" sz="2800" b="1" i="0" dirty="0" smtClean="0">
                <a:solidFill>
                  <a:srgbClr val="13511B"/>
                </a:solidFill>
                <a:effectLst/>
                <a:latin typeface="Arial" panose="020B0604020202020204" pitchFamily="34" charset="0"/>
              </a:rPr>
              <a:t>seeds,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603E1B"/>
                </a:solidFill>
                <a:effectLst/>
                <a:latin typeface="Arial" panose="020B0604020202020204" pitchFamily="34" charset="0"/>
              </a:rPr>
              <a:t>roots,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548C47"/>
                </a:solidFill>
                <a:effectLst/>
                <a:latin typeface="Arial" panose="020B0604020202020204" pitchFamily="34" charset="0"/>
              </a:rPr>
              <a:t>stems,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CF6A87"/>
                </a:solidFill>
                <a:effectLst/>
                <a:latin typeface="Arial" panose="020B0604020202020204" pitchFamily="34" charset="0"/>
              </a:rPr>
              <a:t>flowers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leaves.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gives us much more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how different groups of plants </a:t>
            </a:r>
            <a:r>
              <a:rPr lang="en-AU" sz="28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live and function.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5134273.1434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35800" y="3800852"/>
            <a:ext cx="4802752" cy="270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6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62340"/>
            <a:ext cx="1148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Plant taxonomy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benefits from new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technologies and knowledge.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Taxonomy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science that identifies, describes,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classifies and names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organism. It's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 a new field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humans have felt the need to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 the world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them for a very long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our recent understanding of </a:t>
            </a:r>
            <a:r>
              <a:rPr lang="en-AU" sz="2400" b="1" i="0" dirty="0" smtClean="0">
                <a:solidFill>
                  <a:srgbClr val="778BEB"/>
                </a:solidFill>
                <a:effectLst/>
                <a:latin typeface="Arial" panose="020B0604020202020204" pitchFamily="34" charset="0"/>
              </a:rPr>
              <a:t>evolutionary processes and genetics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bring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new tools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classify organisms.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76414790.863471g/1476414810714-31711463176732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36766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9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45100" y="423039"/>
            <a:ext cx="66929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Plant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classification follow the </a:t>
            </a:r>
            <a:r>
              <a:rPr lang="en-AU" sz="28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Linnaean system.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dirty="0" smtClean="0">
                <a:effectLst/>
              </a:rPr>
              <a:t>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 the </a:t>
            </a:r>
            <a:r>
              <a:rPr lang="en-AU" sz="2800" b="1" i="0" dirty="0" smtClean="0">
                <a:solidFill>
                  <a:srgbClr val="2E2868"/>
                </a:solidFill>
                <a:effectLst/>
                <a:latin typeface="Arial" panose="020B0604020202020204" pitchFamily="34" charset="0"/>
              </a:rPr>
              <a:t>Kingdom Plantae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latin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for plants). Instead of </a:t>
            </a:r>
            <a:r>
              <a:rPr lang="en-AU" sz="2800" b="1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'phylum'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plants are then grouped in </a:t>
            </a:r>
            <a:r>
              <a:rPr lang="en-AU" sz="2800" b="1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'divisions'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Apart from this, the main levels are the same: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31184826.334461g/1531184825785-16577121584145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821180"/>
            <a:ext cx="4664075" cy="459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3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142439"/>
            <a:ext cx="11468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dirty="0" smtClean="0">
                <a:solidFill>
                  <a:srgbClr val="527472"/>
                </a:solidFill>
                <a:effectLst/>
                <a:latin typeface="Arial" panose="020B0604020202020204" pitchFamily="34" charset="0"/>
              </a:rPr>
              <a:t>three main divisions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plant kingdom.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Mosses and Liverworts,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55826"/>
                </a:solidFill>
                <a:effectLst/>
                <a:latin typeface="Arial" panose="020B0604020202020204" pitchFamily="34" charset="0"/>
              </a:rPr>
              <a:t>Ferns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A1B24B"/>
                </a:solidFill>
                <a:effectLst/>
                <a:latin typeface="Arial" panose="020B0604020202020204" pitchFamily="34" charset="0"/>
              </a:rPr>
              <a:t>Seed-producing plants.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divisions are characterized by the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way they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whether or not they have an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organised system for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transporting nutrients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(food) around the plant.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31185146.874871g/1531185146847-165771215841453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820095"/>
            <a:ext cx="5949950" cy="402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3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4139"/>
            <a:ext cx="11468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Mosses and liverworts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found in damp places.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absorb 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surrounding environment, so they must live in a </a:t>
            </a:r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damp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habitat or they will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dry out!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root-like structures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very fine and hair-like. They also have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simple leaves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leaf-like structures. Mosses and liverworts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 </a:t>
            </a:r>
            <a:r>
              <a:rPr lang="en-AU" sz="2400" b="1" i="0" u="sng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spores.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5122" name="Picture 2" descr="https://www.educationperfect.com/media/content/Geography/1515454990.909371f/1515454995852-161175408826126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3187420"/>
            <a:ext cx="9115425" cy="350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47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19837"/>
            <a:ext cx="1089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Mosses and liverworts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usually very </a:t>
            </a:r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(only a few centimetres long).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do not have any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u="sng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vascular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carry water and nutrients through the plants.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06974821.08491g/1506974823746-287154342134170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151188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99995277.171031g/1499995268667-326016845983004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4" y="3151188"/>
            <a:ext cx="515639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5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Widescreen</PresentationFormat>
  <Paragraphs>66</Paragraphs>
  <Slides>17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Introduction to Plant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Plant Classification</dc:title>
  <dc:creator>Joseph D'cruz</dc:creator>
  <cp:lastModifiedBy>Joseph D'cruz</cp:lastModifiedBy>
  <cp:revision>2</cp:revision>
  <dcterms:created xsi:type="dcterms:W3CDTF">2020-06-06T05:53:58Z</dcterms:created>
  <dcterms:modified xsi:type="dcterms:W3CDTF">2020-06-06T06:05:10Z</dcterms:modified>
</cp:coreProperties>
</file>