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31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5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8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6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2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3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89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55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43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EF22-5242-442E-8028-6D94CB9697A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561D-B8FA-4DDB-A8AA-AF5E5E6B4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2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11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5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OIjmmlmSg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Linnaean Classification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39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5100" y="156339"/>
            <a:ext cx="12230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group in the levels of </a:t>
            </a:r>
            <a:r>
              <a:rPr lang="en-AU" sz="2400" b="1" i="0" dirty="0" err="1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classificiation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are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kingdoms based 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how they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gain nutrition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their bodies.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gorilla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 the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Animalia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kingdom. It feeds itself by eating other organisms (such as fruit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just like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every other animal.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43.207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02000" y="3517900"/>
            <a:ext cx="5565422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96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 level of classification is the </a:t>
            </a:r>
            <a:r>
              <a:rPr lang="en-AU" sz="28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Phylum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(plural phyla).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organisms within a phylum have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similar characteristics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at the kingdom level. They are more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closely related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both in the phylum </a:t>
            </a:r>
            <a:r>
              <a:rPr lang="en-AU" sz="28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Chordata,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includes all animals with</a:t>
            </a:r>
            <a:r>
              <a:rPr lang="en-AU" sz="2800" b="0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backbones!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985005.175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0" y="1143000"/>
            <a:ext cx="5164667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873036"/>
            <a:ext cx="10401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classification group is </a:t>
            </a:r>
            <a:r>
              <a:rPr lang="en-AU" sz="24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Class.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classification group splits organisms into groups such 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mammals.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744835.882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07200" y="3328670"/>
            <a:ext cx="4165600" cy="2421255"/>
          </a:xfrm>
          <a:prstGeom prst="rect">
            <a:avLst/>
          </a:prstGeom>
        </p:spPr>
      </p:pic>
      <p:pic>
        <p:nvPicPr>
          <p:cNvPr id="5" name="1509321770.52018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44600" y="3128810"/>
            <a:ext cx="4203700" cy="27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06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19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747" y="1009134"/>
            <a:ext cx="9488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18397"/>
              </p:ext>
            </p:extLst>
          </p:nvPr>
        </p:nvGraphicFramePr>
        <p:xfrm>
          <a:off x="850900" y="2077244"/>
          <a:ext cx="10515600" cy="24765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1293702434"/>
                    </a:ext>
                  </a:extLst>
                </a:gridCol>
                <a:gridCol w="9017000">
                  <a:extLst>
                    <a:ext uri="{9D8B030D-6E8A-4147-A177-3AD203B41FA5}">
                      <a16:colId xmlns:a16="http://schemas.microsoft.com/office/drawing/2014/main" val="299817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Recall</a:t>
                      </a:r>
                      <a:r>
                        <a:rPr lang="en-AU" sz="2800" b="1">
                          <a:effectLst/>
                        </a:rPr>
                        <a:t> how the scientist </a:t>
                      </a:r>
                      <a:r>
                        <a:rPr lang="en-AU" sz="2800" b="1">
                          <a:solidFill>
                            <a:srgbClr val="CEA07E"/>
                          </a:solidFill>
                          <a:effectLst/>
                        </a:rPr>
                        <a:t>Carolus Linnaeus,</a:t>
                      </a:r>
                      <a:r>
                        <a:rPr lang="en-AU" sz="2800" b="1">
                          <a:effectLst/>
                        </a:rPr>
                        <a:t> also known as Carl von Linné, contributed to modern taxonomy.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5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2.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what </a:t>
                      </a:r>
                      <a:r>
                        <a:rPr lang="en-AU" sz="2800" b="1">
                          <a:solidFill>
                            <a:srgbClr val="706FD3"/>
                          </a:solidFill>
                          <a:effectLst/>
                        </a:rPr>
                        <a:t>taxonomy</a:t>
                      </a:r>
                      <a:r>
                        <a:rPr lang="en-AU" sz="2800" b="1">
                          <a:effectLst/>
                        </a:rPr>
                        <a:t> 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9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Present</a:t>
                      </a:r>
                      <a:r>
                        <a:rPr lang="en-AU" sz="2800" b="1" dirty="0">
                          <a:effectLst/>
                        </a:rPr>
                        <a:t> the seven levels of the </a:t>
                      </a:r>
                      <a:r>
                        <a:rPr lang="en-AU" sz="2800" b="1" dirty="0">
                          <a:solidFill>
                            <a:srgbClr val="3C40C6"/>
                          </a:solidFill>
                          <a:effectLst/>
                        </a:rPr>
                        <a:t>Linnaean system</a:t>
                      </a:r>
                      <a:r>
                        <a:rPr lang="en-AU" sz="2800" b="1" dirty="0">
                          <a:effectLst/>
                        </a:rPr>
                        <a:t> of classification.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4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2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006039"/>
            <a:ext cx="695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Taxonomy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science or technique of classification.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Carolus Linnaeus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 Swedish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botanist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zoologist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he studied animals and plants.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is known as the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father of modern taxonomy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 his work on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classifying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living things.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0494537.170851g/1530494533562-414308784000281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612900"/>
            <a:ext cx="4441885" cy="40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OIjmmlmSg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46839"/>
            <a:ext cx="10833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Linnaeus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invented the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binomial naming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 use today.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binomial nomenclature.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simplified tremendously the names for every organism, which used to be very long.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two-part naming system,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uses Latin words to name a species. The first word is the </a:t>
            </a:r>
            <a:r>
              <a:rPr lang="en-AU" sz="2400" b="1" i="0" dirty="0" smtClean="0">
                <a:solidFill>
                  <a:srgbClr val="892D05"/>
                </a:solidFill>
                <a:effectLst/>
                <a:latin typeface="Arial" panose="020B0604020202020204" pitchFamily="34" charset="0"/>
              </a:rPr>
              <a:t>genus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second word is the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 name.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0494796.285691g/1530494796177-414308784000281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3398527"/>
            <a:ext cx="3336925" cy="31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6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899636"/>
            <a:ext cx="1153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400" b="1" i="0" dirty="0" smtClean="0">
                <a:solidFill>
                  <a:srgbClr val="E67E22"/>
                </a:solidFill>
                <a:effectLst/>
                <a:latin typeface="Arial" panose="020B0604020202020204" pitchFamily="34" charset="0"/>
              </a:rPr>
              <a:t>honey bee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known as </a:t>
            </a:r>
            <a:r>
              <a:rPr lang="en-AU" sz="2400" b="1" i="1" dirty="0" err="1" smtClean="0">
                <a:solidFill>
                  <a:srgbClr val="892D05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1" dirty="0" err="1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mellifera</a:t>
            </a:r>
            <a:r>
              <a:rPr lang="en-AU" sz="2400" b="1" i="1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honey bee belongs to the </a:t>
            </a:r>
            <a:r>
              <a:rPr lang="en-AU" sz="2400" b="1" i="0" dirty="0" smtClean="0">
                <a:solidFill>
                  <a:srgbClr val="892D05"/>
                </a:solidFill>
                <a:effectLst/>
                <a:latin typeface="Arial" panose="020B0604020202020204" pitchFamily="34" charset="0"/>
              </a:rPr>
              <a:t>genus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 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mellifera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the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"honey-bearing".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9733465.052371g/1449733514462-248407086847848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073400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46839"/>
            <a:ext cx="1156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Linnaeus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devised a classification system that has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seven levels.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begins with the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level, which includes the largest number of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last level is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very specific group of related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 levels in between: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9546369.430121g/1529546369266-2196455301276601-1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519612"/>
            <a:ext cx="113823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5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675839"/>
            <a:ext cx="1176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we still use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Linnaeus'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today, we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updated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invention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microscope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allowed scientists to discover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microorganisms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different types 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now there is also a level above </a:t>
            </a:r>
            <a:r>
              <a:rPr lang="en-AU" sz="24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Domain.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separates for example bacteria from organisms like plants and fungi.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7282535.388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7900" y="3422650"/>
            <a:ext cx="4343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9435"/>
            <a:ext cx="1193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great way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order of the levels of classification is to use a </a:t>
            </a:r>
            <a:r>
              <a:rPr lang="en-AU" sz="2400" b="1" i="0" dirty="0" smtClean="0">
                <a:solidFill>
                  <a:srgbClr val="B33771"/>
                </a:solidFill>
                <a:effectLst/>
                <a:latin typeface="Arial" panose="020B0604020202020204" pitchFamily="34" charset="0"/>
              </a:rPr>
              <a:t>mnemonic!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1086535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sentence where the </a:t>
            </a:r>
            <a:r>
              <a:rPr lang="en-AU" sz="2400" b="1" i="0" dirty="0" smtClean="0">
                <a:solidFill>
                  <a:srgbClr val="B33771"/>
                </a:solidFill>
                <a:effectLst/>
                <a:latin typeface="Arial" panose="020B0604020202020204" pitchFamily="34" charset="0"/>
              </a:rPr>
              <a:t>first letter of each word matches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letter in a level of classification.</a:t>
            </a:r>
            <a:endParaRPr lang="en-A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01574"/>
              </p:ext>
            </p:extLst>
          </p:nvPr>
        </p:nvGraphicFramePr>
        <p:xfrm>
          <a:off x="1117597" y="2223294"/>
          <a:ext cx="10515603" cy="11430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4770418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494297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032979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8222792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260694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53230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549178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2E2868"/>
                          </a:solidFill>
                          <a:effectLst/>
                        </a:rPr>
                        <a:t>K</a:t>
                      </a:r>
                      <a:r>
                        <a:rPr lang="en-AU" sz="1800">
                          <a:solidFill>
                            <a:srgbClr val="2E2868"/>
                          </a:solidFill>
                          <a:effectLst/>
                        </a:rPr>
                        <a:t>ing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527472"/>
                          </a:solidFill>
                          <a:effectLst/>
                        </a:rPr>
                        <a:t>P</a:t>
                      </a:r>
                      <a:r>
                        <a:rPr lang="en-AU" sz="1800">
                          <a:solidFill>
                            <a:srgbClr val="527472"/>
                          </a:solidFill>
                          <a:effectLst/>
                        </a:rPr>
                        <a:t>hillip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dirty="0">
                          <a:solidFill>
                            <a:srgbClr val="CEB4A3"/>
                          </a:solidFill>
                          <a:effectLst/>
                        </a:rPr>
                        <a:t>C</a:t>
                      </a:r>
                      <a:r>
                        <a:rPr lang="en-AU" sz="1800" dirty="0">
                          <a:solidFill>
                            <a:srgbClr val="CEB4A3"/>
                          </a:solidFill>
                          <a:effectLst/>
                        </a:rPr>
                        <a:t>ried</a:t>
                      </a:r>
                      <a:endParaRPr lang="en-A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BA7862"/>
                          </a:solidFill>
                          <a:effectLst/>
                        </a:rPr>
                        <a:t>O</a:t>
                      </a:r>
                      <a:r>
                        <a:rPr lang="en-AU" sz="1800">
                          <a:solidFill>
                            <a:srgbClr val="BA7862"/>
                          </a:solidFill>
                          <a:effectLst/>
                        </a:rPr>
                        <a:t>ut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F06D00"/>
                          </a:solidFill>
                          <a:effectLst/>
                        </a:rPr>
                        <a:t>F</a:t>
                      </a:r>
                      <a:r>
                        <a:rPr lang="en-AU" sz="1800">
                          <a:solidFill>
                            <a:srgbClr val="F06D00"/>
                          </a:solidFill>
                          <a:effectLst/>
                        </a:rPr>
                        <a:t>or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892D05"/>
                          </a:solidFill>
                          <a:effectLst/>
                        </a:rPr>
                        <a:t>G</a:t>
                      </a:r>
                      <a:r>
                        <a:rPr lang="en-AU" sz="1800">
                          <a:solidFill>
                            <a:srgbClr val="892D05"/>
                          </a:solidFill>
                          <a:effectLst/>
                        </a:rPr>
                        <a:t>ood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A7C0AE"/>
                          </a:solidFill>
                          <a:effectLst/>
                        </a:rPr>
                        <a:t>S</a:t>
                      </a:r>
                      <a:r>
                        <a:rPr lang="en-AU" sz="1800">
                          <a:solidFill>
                            <a:srgbClr val="A7C0AE"/>
                          </a:solidFill>
                          <a:effectLst/>
                        </a:rPr>
                        <a:t>oup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5830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3791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2E2868"/>
                          </a:solidFill>
                          <a:effectLst/>
                        </a:rPr>
                        <a:t>K</a:t>
                      </a:r>
                      <a:r>
                        <a:rPr lang="en-AU" sz="1800">
                          <a:solidFill>
                            <a:srgbClr val="2E2868"/>
                          </a:solidFill>
                          <a:effectLst/>
                        </a:rPr>
                        <a:t>ingdom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527472"/>
                          </a:solidFill>
                          <a:effectLst/>
                        </a:rPr>
                        <a:t>P</a:t>
                      </a:r>
                      <a:r>
                        <a:rPr lang="en-AU" sz="1800">
                          <a:solidFill>
                            <a:srgbClr val="527472"/>
                          </a:solidFill>
                          <a:effectLst/>
                        </a:rPr>
                        <a:t>hylum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dirty="0">
                          <a:solidFill>
                            <a:srgbClr val="CEB4A3"/>
                          </a:solidFill>
                          <a:effectLst/>
                        </a:rPr>
                        <a:t>C</a:t>
                      </a:r>
                      <a:r>
                        <a:rPr lang="en-AU" sz="1800" dirty="0">
                          <a:solidFill>
                            <a:srgbClr val="CEB4A3"/>
                          </a:solidFill>
                          <a:effectLst/>
                        </a:rPr>
                        <a:t>lass</a:t>
                      </a:r>
                      <a:endParaRPr lang="en-A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BA7862"/>
                          </a:solidFill>
                          <a:effectLst/>
                        </a:rPr>
                        <a:t>O</a:t>
                      </a:r>
                      <a:r>
                        <a:rPr lang="en-AU" sz="1800">
                          <a:solidFill>
                            <a:srgbClr val="BA7862"/>
                          </a:solidFill>
                          <a:effectLst/>
                        </a:rPr>
                        <a:t>rder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F06D00"/>
                          </a:solidFill>
                          <a:effectLst/>
                        </a:rPr>
                        <a:t>F</a:t>
                      </a:r>
                      <a:r>
                        <a:rPr lang="en-AU" sz="1800">
                          <a:solidFill>
                            <a:srgbClr val="F06D00"/>
                          </a:solidFill>
                          <a:effectLst/>
                        </a:rPr>
                        <a:t>amily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>
                          <a:solidFill>
                            <a:srgbClr val="892D05"/>
                          </a:solidFill>
                          <a:effectLst/>
                        </a:rPr>
                        <a:t>G</a:t>
                      </a:r>
                      <a:r>
                        <a:rPr lang="en-AU" sz="1800">
                          <a:solidFill>
                            <a:srgbClr val="892D05"/>
                          </a:solidFill>
                          <a:effectLst/>
                        </a:rPr>
                        <a:t>enus</a:t>
                      </a:r>
                      <a:endParaRPr lang="en-AU" sz="180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dirty="0">
                          <a:solidFill>
                            <a:srgbClr val="A7C0AE"/>
                          </a:solidFill>
                          <a:effectLst/>
                        </a:rPr>
                        <a:t>S</a:t>
                      </a:r>
                      <a:r>
                        <a:rPr lang="en-AU" sz="1800" dirty="0">
                          <a:solidFill>
                            <a:srgbClr val="A7C0AE"/>
                          </a:solidFill>
                          <a:effectLst/>
                        </a:rPr>
                        <a:t>pecies</a:t>
                      </a:r>
                      <a:endParaRPr lang="en-A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41852"/>
                  </a:ext>
                </a:extLst>
              </a:tr>
            </a:tbl>
          </a:graphicData>
        </a:graphic>
      </p:graphicFrame>
      <p:pic>
        <p:nvPicPr>
          <p:cNvPr id="6147" name="Picture 3" descr="https://www.educationperfect.com/media/content/Science/1529547773.122481g/1529547772996-21964553012766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672056"/>
            <a:ext cx="38004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62</Paragraphs>
  <Slides>15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Linnaean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Linnaean Classification</dc:title>
  <dc:creator>Joseph D'cruz</dc:creator>
  <cp:lastModifiedBy>Joseph D'cruz</cp:lastModifiedBy>
  <cp:revision>1</cp:revision>
  <dcterms:created xsi:type="dcterms:W3CDTF">2020-06-06T05:07:20Z</dcterms:created>
  <dcterms:modified xsi:type="dcterms:W3CDTF">2020-06-06T05:07:46Z</dcterms:modified>
</cp:coreProperties>
</file>