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2" r:id="rId15"/>
    <p:sldId id="269" r:id="rId16"/>
    <p:sldId id="270" r:id="rId17"/>
    <p:sldId id="27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A098D-6C2D-4E50-B0CF-DC9FBA46AD89}" type="datetimeFigureOut">
              <a:rPr lang="en-AU" smtClean="0"/>
              <a:t>20/06/2020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80131-7CEF-4A0D-9292-F8872F9C2FD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35644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A098D-6C2D-4E50-B0CF-DC9FBA46AD89}" type="datetimeFigureOut">
              <a:rPr lang="en-AU" smtClean="0"/>
              <a:t>20/06/2020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80131-7CEF-4A0D-9292-F8872F9C2FD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89294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A098D-6C2D-4E50-B0CF-DC9FBA46AD89}" type="datetimeFigureOut">
              <a:rPr lang="en-AU" smtClean="0"/>
              <a:t>20/06/2020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80131-7CEF-4A0D-9292-F8872F9C2FD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99453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A098D-6C2D-4E50-B0CF-DC9FBA46AD89}" type="datetimeFigureOut">
              <a:rPr lang="en-AU" smtClean="0"/>
              <a:t>20/06/2020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80131-7CEF-4A0D-9292-F8872F9C2FD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09710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A098D-6C2D-4E50-B0CF-DC9FBA46AD89}" type="datetimeFigureOut">
              <a:rPr lang="en-AU" smtClean="0"/>
              <a:t>20/06/2020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80131-7CEF-4A0D-9292-F8872F9C2FD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15390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A098D-6C2D-4E50-B0CF-DC9FBA46AD89}" type="datetimeFigureOut">
              <a:rPr lang="en-AU" smtClean="0"/>
              <a:t>20/06/2020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80131-7CEF-4A0D-9292-F8872F9C2FD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19729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A098D-6C2D-4E50-B0CF-DC9FBA46AD89}" type="datetimeFigureOut">
              <a:rPr lang="en-AU" smtClean="0"/>
              <a:t>20/06/2020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80131-7CEF-4A0D-9292-F8872F9C2FD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71985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A098D-6C2D-4E50-B0CF-DC9FBA46AD89}" type="datetimeFigureOut">
              <a:rPr lang="en-AU" smtClean="0"/>
              <a:t>20/06/2020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80131-7CEF-4A0D-9292-F8872F9C2FD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76724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A098D-6C2D-4E50-B0CF-DC9FBA46AD89}" type="datetimeFigureOut">
              <a:rPr lang="en-AU" smtClean="0"/>
              <a:t>20/06/2020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80131-7CEF-4A0D-9292-F8872F9C2FD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51800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A098D-6C2D-4E50-B0CF-DC9FBA46AD89}" type="datetimeFigureOut">
              <a:rPr lang="en-AU" smtClean="0"/>
              <a:t>20/06/2020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80131-7CEF-4A0D-9292-F8872F9C2FD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76939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A098D-6C2D-4E50-B0CF-DC9FBA46AD89}" type="datetimeFigureOut">
              <a:rPr lang="en-AU" smtClean="0"/>
              <a:t>20/06/2020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80131-7CEF-4A0D-9292-F8872F9C2FD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08576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DA098D-6C2D-4E50-B0CF-DC9FBA46AD89}" type="datetimeFigureOut">
              <a:rPr lang="en-AU" smtClean="0"/>
              <a:t>20/06/2020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80131-7CEF-4A0D-9292-F8872F9C2FD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98372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cIfpKL0brwQ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Ecosystems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078814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98500" y="392837"/>
            <a:ext cx="111633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Great Barrier Reef is situated off the </a:t>
            </a:r>
            <a:r>
              <a:rPr lang="en-AU" sz="28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east coast of Australia.</a:t>
            </a:r>
            <a:endParaRPr lang="en-AU" sz="28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At 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KaTeX_Main"/>
              </a:rPr>
              <a:t>348,000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square kilometres, the reef is one of the most </a:t>
            </a:r>
            <a:r>
              <a:rPr lang="en-AU" sz="28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diverse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natural </a:t>
            </a:r>
            <a:r>
              <a:rPr lang="en-AU" sz="2800" b="1" i="0" dirty="0" smtClean="0">
                <a:solidFill>
                  <a:srgbClr val="11BE56"/>
                </a:solidFill>
                <a:effectLst/>
                <a:latin typeface="Arial" panose="020B0604020202020204" pitchFamily="34" charset="0"/>
              </a:rPr>
              <a:t>ecosystems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on Earth. It is home to more than 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KaTeX_Main"/>
              </a:rPr>
              <a:t>1,500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species of fish!</a:t>
            </a:r>
            <a:endParaRPr lang="en-AU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122" name="Picture 2" descr="https://www.educationperfect.com/Images/Content/Science/1368144749940-6175609-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5537" y="3022600"/>
            <a:ext cx="5229225" cy="3490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22210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574" y="201612"/>
            <a:ext cx="11064785" cy="550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9976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887" y="519112"/>
            <a:ext cx="10779434" cy="5818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3651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4300" y="372239"/>
            <a:ext cx="120777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It might surprise you to know that </a:t>
            </a:r>
            <a:r>
              <a:rPr lang="en-AU" sz="2800" b="1" i="0" dirty="0" smtClean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environments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sz="2800" b="1" i="0" dirty="0" smtClean="0">
                <a:solidFill>
                  <a:srgbClr val="11BE56"/>
                </a:solidFill>
                <a:effectLst/>
                <a:latin typeface="Arial" panose="020B0604020202020204" pitchFamily="34" charset="0"/>
              </a:rPr>
              <a:t>ecosystems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 </a:t>
            </a:r>
            <a:r>
              <a:rPr lang="en-AU" sz="28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not the same thing!</a:t>
            </a:r>
            <a:endParaRPr lang="en-AU" sz="28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An </a:t>
            </a:r>
            <a:r>
              <a:rPr lang="en-AU" sz="2800" b="1" i="0" dirty="0" smtClean="0">
                <a:solidFill>
                  <a:srgbClr val="11BE56"/>
                </a:solidFill>
                <a:effectLst/>
                <a:latin typeface="Arial" panose="020B0604020202020204" pitchFamily="34" charset="0"/>
              </a:rPr>
              <a:t>ecosystem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includes all of the 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interactions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between 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living and non-living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factors in an area.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An </a:t>
            </a:r>
            <a:r>
              <a:rPr lang="en-AU" sz="2800" b="1" i="0" dirty="0" smtClean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environment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the set of 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living and non-living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factors in a given area.</a:t>
            </a:r>
            <a:endParaRPr lang="en-AU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1509319063.17914 (1)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911600" y="3800475"/>
            <a:ext cx="4076700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186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467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6700" y="409139"/>
            <a:ext cx="68580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Below is an example of the differences between an </a:t>
            </a:r>
            <a:r>
              <a:rPr lang="en-AU" sz="2800" b="1" i="0" dirty="0" smtClean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environment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an </a:t>
            </a:r>
            <a:r>
              <a:rPr lang="en-AU" sz="2800" b="1" i="0" dirty="0" smtClean="0">
                <a:solidFill>
                  <a:srgbClr val="11BE56"/>
                </a:solidFill>
                <a:effectLst/>
                <a:latin typeface="Arial" panose="020B0604020202020204" pitchFamily="34" charset="0"/>
              </a:rPr>
              <a:t>ecosystem.</a:t>
            </a:r>
            <a:endParaRPr lang="en-AU" sz="28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Pacific Ocean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an example of an </a:t>
            </a:r>
            <a:r>
              <a:rPr lang="en-AU" sz="2800" b="1" i="0" dirty="0" smtClean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environment.</a:t>
            </a:r>
            <a:endParaRPr lang="en-AU" sz="28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Great Barrier Reef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an example of an </a:t>
            </a:r>
            <a:r>
              <a:rPr lang="en-AU" sz="2800" b="1" i="0" dirty="0" smtClean="0">
                <a:solidFill>
                  <a:srgbClr val="11BE56"/>
                </a:solidFill>
                <a:effectLst/>
                <a:latin typeface="Arial" panose="020B0604020202020204" pitchFamily="34" charset="0"/>
              </a:rPr>
              <a:t>ecosystem.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ecosystem includes the Pacific Ocean, the organisms that occupy it and how they interact within it.</a:t>
            </a:r>
            <a:endParaRPr lang="en-AU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146" name="Picture 2" descr="https://www.educationperfect.com/media/content/German/1466048928.214331g/1466048957735-642678462575594-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5875" y="409139"/>
            <a:ext cx="3810000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s://www.educationperfect.com/media/content/German/1454355940.472551g/1454355956641-1081793856667788-40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5875" y="3251200"/>
            <a:ext cx="3810000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8556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42847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15710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5464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962" y="449262"/>
            <a:ext cx="10179708" cy="3081338"/>
          </a:xfrm>
          <a:prstGeom prst="rect">
            <a:avLst/>
          </a:prstGeom>
        </p:spPr>
      </p:pic>
      <p:pic>
        <p:nvPicPr>
          <p:cNvPr id="3" name="1509324072.25019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3686174" y="3584600"/>
            <a:ext cx="4352925" cy="327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605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867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IfpKL0brwQ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633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1300" y="188436"/>
            <a:ext cx="117221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32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An </a:t>
            </a:r>
            <a:r>
              <a:rPr lang="en-AU" sz="3200" b="1" i="0" dirty="0" smtClean="0">
                <a:solidFill>
                  <a:srgbClr val="11BE56"/>
                </a:solidFill>
                <a:effectLst/>
                <a:latin typeface="Arial" panose="020B0604020202020204" pitchFamily="34" charset="0"/>
              </a:rPr>
              <a:t>ecosystem</a:t>
            </a:r>
            <a:r>
              <a:rPr lang="en-AU" sz="32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a system of </a:t>
            </a:r>
            <a:r>
              <a:rPr lang="en-AU" sz="32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organisms interacting</a:t>
            </a:r>
            <a:r>
              <a:rPr lang="en-AU" sz="32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with each other and their </a:t>
            </a:r>
            <a:r>
              <a:rPr lang="en-AU" sz="3200" b="1" i="0" dirty="0" smtClean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environment.</a:t>
            </a:r>
            <a:endParaRPr lang="en-AU" sz="32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32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32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It is made of a </a:t>
            </a:r>
            <a:r>
              <a:rPr lang="en-AU" sz="32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series of levels.</a:t>
            </a:r>
            <a:r>
              <a:rPr lang="en-AU" sz="32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We will look at each level, starting from the most complex:</a:t>
            </a:r>
            <a:endParaRPr lang="en-AU" sz="32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6284155"/>
              </p:ext>
            </p:extLst>
          </p:nvPr>
        </p:nvGraphicFramePr>
        <p:xfrm>
          <a:off x="3714750" y="3086894"/>
          <a:ext cx="4762500" cy="2286000"/>
        </p:xfrm>
        <a:graphic>
          <a:graphicData uri="http://schemas.openxmlformats.org/drawingml/2006/table">
            <a:tbl>
              <a:tblPr/>
              <a:tblGrid>
                <a:gridCol w="1466850">
                  <a:extLst>
                    <a:ext uri="{9D8B030D-6E8A-4147-A177-3AD203B41FA5}">
                      <a16:colId xmlns:a16="http://schemas.microsoft.com/office/drawing/2014/main" val="2437587334"/>
                    </a:ext>
                  </a:extLst>
                </a:gridCol>
                <a:gridCol w="3295650">
                  <a:extLst>
                    <a:ext uri="{9D8B030D-6E8A-4147-A177-3AD203B41FA5}">
                      <a16:colId xmlns:a16="http://schemas.microsoft.com/office/drawing/2014/main" val="18750069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AU" sz="2400">
                          <a:effectLst/>
                          <a:latin typeface="KaTeX_Main"/>
                        </a:rPr>
                        <a:t/>
                      </a:r>
                      <a:br>
                        <a:rPr lang="en-AU" sz="2400">
                          <a:effectLst/>
                          <a:latin typeface="KaTeX_Main"/>
                        </a:rPr>
                      </a:br>
                      <a:r>
                        <a:rPr lang="en-AU" sz="2400">
                          <a:effectLst/>
                          <a:latin typeface="KaTeX_Main"/>
                        </a:rPr>
                        <a:t>1.</a:t>
                      </a:r>
                      <a:endParaRPr lang="en-AU" sz="240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AU" sz="2400" dirty="0" smtClean="0">
                        <a:effectLst/>
                      </a:endParaRPr>
                    </a:p>
                    <a:p>
                      <a:pPr algn="l" fontAlgn="ctr"/>
                      <a:r>
                        <a:rPr lang="en-AU" sz="2400" dirty="0" smtClean="0">
                          <a:effectLst/>
                        </a:rPr>
                        <a:t>Community</a:t>
                      </a:r>
                      <a:endParaRPr lang="en-AU" sz="2400" dirty="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21498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AU" sz="2400">
                          <a:effectLst/>
                          <a:latin typeface="KaTeX_Main"/>
                        </a:rPr>
                        <a:t>2.</a:t>
                      </a:r>
                      <a:endParaRPr lang="en-AU" sz="240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2400">
                          <a:effectLst/>
                        </a:rPr>
                        <a:t>Population</a:t>
                      </a: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14066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AU" sz="2400">
                          <a:effectLst/>
                          <a:latin typeface="KaTeX_Main"/>
                        </a:rPr>
                        <a:t>3.</a:t>
                      </a:r>
                      <a:endParaRPr lang="en-AU" sz="240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2400" dirty="0">
                          <a:effectLst/>
                        </a:rPr>
                        <a:t>Habitat</a:t>
                      </a: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98150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AU" sz="2400">
                          <a:effectLst/>
                          <a:latin typeface="KaTeX_Main"/>
                        </a:rPr>
                        <a:t>4.</a:t>
                      </a:r>
                      <a:endParaRPr lang="en-AU" sz="240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2400" dirty="0">
                          <a:effectLst/>
                        </a:rPr>
                        <a:t>Organism</a:t>
                      </a: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69492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1626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19948" y="640834"/>
            <a:ext cx="76787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Let's take a look at each level within an ecosystem!</a:t>
            </a:r>
            <a:endParaRPr lang="en-AU" sz="24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862" y="1728787"/>
            <a:ext cx="9126538" cy="4423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152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199" y="606424"/>
            <a:ext cx="10425389" cy="486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023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58800" y="517436"/>
            <a:ext cx="109347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below picture shows the different components of an </a:t>
            </a:r>
            <a:r>
              <a:rPr lang="en-AU" sz="2400" b="1" i="0" dirty="0" smtClean="0">
                <a:solidFill>
                  <a:srgbClr val="11BE56"/>
                </a:solidFill>
                <a:effectLst/>
                <a:latin typeface="Arial" panose="020B0604020202020204" pitchFamily="34" charset="0"/>
              </a:rPr>
              <a:t>ecosystem.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1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Let's go through each individual component!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0" name="Picture 2" descr="https://www.educationperfect.com/media/content/Science/1422912111.378771g/1422912096383-807770738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3075" y="2479675"/>
            <a:ext cx="5838825" cy="354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4379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97064" y="513834"/>
            <a:ext cx="574067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Examples in this </a:t>
            </a:r>
            <a:r>
              <a:rPr lang="en-AU" sz="2800" b="1" i="0" dirty="0" smtClean="0">
                <a:solidFill>
                  <a:srgbClr val="11BE56"/>
                </a:solidFill>
                <a:effectLst/>
                <a:latin typeface="Arial" panose="020B0604020202020204" pitchFamily="34" charset="0"/>
              </a:rPr>
              <a:t>ecosystem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are:</a:t>
            </a:r>
            <a:endParaRPr lang="en-AU" sz="28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1112" y="1037054"/>
            <a:ext cx="8544454" cy="3060700"/>
          </a:xfrm>
          <a:prstGeom prst="rect">
            <a:avLst/>
          </a:prstGeom>
        </p:spPr>
      </p:pic>
      <p:pic>
        <p:nvPicPr>
          <p:cNvPr id="3074" name="Picture 2" descr="https://www.educationperfect.com/media/content/Science/1422912111.378771g/1422912096383-807770738-optimis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9400" y="4383493"/>
            <a:ext cx="4250266" cy="2579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11241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44500" y="202337"/>
            <a:ext cx="113538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Let's have a look at a real life example of the different levels within an ecosystem!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AU" sz="28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Great Barrier Reef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the largest coral reef </a:t>
            </a:r>
            <a:r>
              <a:rPr lang="en-AU" sz="2800" b="1" i="0" dirty="0" smtClean="0">
                <a:solidFill>
                  <a:srgbClr val="11BE56"/>
                </a:solidFill>
                <a:effectLst/>
                <a:latin typeface="Arial" panose="020B0604020202020204" pitchFamily="34" charset="0"/>
              </a:rPr>
              <a:t>ecosystem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on Earth.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endParaRPr lang="en-AU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098" name="Picture 2" descr="https://www.educationperfect.com/Images/Content/Geography/1380001213324-9186645-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2775" y="2603500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03236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</Words>
  <Application>Microsoft Office PowerPoint</Application>
  <PresentationFormat>Widescreen</PresentationFormat>
  <Paragraphs>35</Paragraphs>
  <Slides>17</Slides>
  <Notes>0</Notes>
  <HiddenSlides>0</HiddenSlides>
  <MMClips>3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KaTeX_Main</vt:lpstr>
      <vt:lpstr>Office Theme</vt:lpstr>
      <vt:lpstr>Ecosystems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Ecosystems</dc:title>
  <dc:creator>Joseph D'cruz</dc:creator>
  <cp:lastModifiedBy>Joseph D'cruz</cp:lastModifiedBy>
  <cp:revision>1</cp:revision>
  <dcterms:created xsi:type="dcterms:W3CDTF">2020-06-20T10:57:38Z</dcterms:created>
  <dcterms:modified xsi:type="dcterms:W3CDTF">2020-06-20T10:57:54Z</dcterms:modified>
</cp:coreProperties>
</file>