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9BE-2757-4657-9E64-5BD230A2BFE3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4623-26EB-4270-80B5-7A37DF0B6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93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9BE-2757-4657-9E64-5BD230A2BFE3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4623-26EB-4270-80B5-7A37DF0B6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432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9BE-2757-4657-9E64-5BD230A2BFE3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4623-26EB-4270-80B5-7A37DF0B6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767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9BE-2757-4657-9E64-5BD230A2BFE3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4623-26EB-4270-80B5-7A37DF0B6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226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9BE-2757-4657-9E64-5BD230A2BFE3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4623-26EB-4270-80B5-7A37DF0B6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785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9BE-2757-4657-9E64-5BD230A2BFE3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4623-26EB-4270-80B5-7A37DF0B6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90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9BE-2757-4657-9E64-5BD230A2BFE3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4623-26EB-4270-80B5-7A37DF0B6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314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9BE-2757-4657-9E64-5BD230A2BFE3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4623-26EB-4270-80B5-7A37DF0B6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353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9BE-2757-4657-9E64-5BD230A2BFE3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4623-26EB-4270-80B5-7A37DF0B6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258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9BE-2757-4657-9E64-5BD230A2BFE3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4623-26EB-4270-80B5-7A37DF0B6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27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9BE-2757-4657-9E64-5BD230A2BFE3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4623-26EB-4270-80B5-7A37DF0B6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696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659BE-2757-4657-9E64-5BD230A2BFE3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4623-26EB-4270-80B5-7A37DF0B6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306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GLllZ-qiXJ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TZk6vcmLcK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Pesticides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523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300" y="233740"/>
            <a:ext cx="11785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small number of strategies for </a:t>
            </a:r>
            <a:r>
              <a:rPr lang="en-AU" sz="2800" b="1" i="0" dirty="0" smtClean="0">
                <a:solidFill>
                  <a:srgbClr val="93E2EF"/>
                </a:solidFill>
                <a:effectLst/>
                <a:latin typeface="Arial" panose="020B0604020202020204" pitchFamily="34" charset="0"/>
              </a:rPr>
              <a:t>pesticide management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exist.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93E2EF"/>
                </a:solidFill>
                <a:effectLst/>
                <a:latin typeface="Arial" panose="020B0604020202020204" pitchFamily="34" charset="0"/>
              </a:rPr>
              <a:t>Monitoring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pest populations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field before pesticide application is a good start, to evaluate how much is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really needed.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Farmers should also </a:t>
            </a:r>
            <a:r>
              <a:rPr lang="en-AU" sz="2800" b="1" i="0" dirty="0" smtClean="0">
                <a:solidFill>
                  <a:srgbClr val="93E2EF"/>
                </a:solidFill>
                <a:effectLst/>
                <a:latin typeface="Arial" panose="020B0604020202020204" pitchFamily="34" charset="0"/>
              </a:rPr>
              <a:t>restrict the number of applications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 time and space,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targeting the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pest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it is at the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most vulnerable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stage of its life cycle.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German/1461106945.868541g/1461106968403-179545009959401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3773170"/>
            <a:ext cx="4537075" cy="302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18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2940"/>
            <a:ext cx="119761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development of </a:t>
            </a:r>
            <a:r>
              <a:rPr lang="en-AU" sz="2400" b="1" i="0" dirty="0" err="1" smtClean="0">
                <a:solidFill>
                  <a:srgbClr val="93E2EF"/>
                </a:solidFill>
                <a:effectLst/>
                <a:latin typeface="Arial" panose="020B0604020202020204" pitchFamily="34" charset="0"/>
              </a:rPr>
              <a:t>biopesticides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important research area for the future.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Those pesticides should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control pests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without harming non-target animals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leaving residues.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must be </a:t>
            </a:r>
            <a:r>
              <a:rPr lang="en-AU" sz="2400" b="1" i="0" dirty="0" smtClean="0">
                <a:solidFill>
                  <a:srgbClr val="93E2EF"/>
                </a:solidFill>
                <a:effectLst/>
                <a:latin typeface="Arial" panose="020B0604020202020204" pitchFamily="34" charset="0"/>
              </a:rPr>
              <a:t>biodegradable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avoid all the problems created by usual pesticides.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While experts look for the next solution, </a:t>
            </a:r>
            <a:r>
              <a:rPr lang="en-AU" sz="2400" b="1" i="0" dirty="0" smtClean="0">
                <a:solidFill>
                  <a:srgbClr val="93E2EF"/>
                </a:solidFill>
                <a:effectLst/>
                <a:latin typeface="Arial" panose="020B0604020202020204" pitchFamily="34" charset="0"/>
              </a:rPr>
              <a:t>governmental policies and laws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an important tool to </a:t>
            </a:r>
            <a:r>
              <a:rPr lang="en-AU" sz="2400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reduce the entry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pests into a country and </a:t>
            </a:r>
            <a:r>
              <a:rPr lang="en-AU" sz="2400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control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their spread.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German/1476414778.893761g/1476414780926-31711463176732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37846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988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0900" y="182940"/>
            <a:ext cx="10058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93E2EF"/>
                </a:solidFill>
                <a:effectLst/>
                <a:latin typeface="Arial" panose="020B0604020202020204" pitchFamily="34" charset="0"/>
              </a:rPr>
              <a:t>Alternative ways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grow crops can solve the </a:t>
            </a:r>
            <a:r>
              <a:rPr lang="en-AU" sz="28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problems created by pesticides.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Having a </a:t>
            </a:r>
            <a:r>
              <a:rPr lang="en-AU" sz="2800" b="1" i="0" dirty="0" smtClean="0">
                <a:solidFill>
                  <a:srgbClr val="93E2EF"/>
                </a:solidFill>
                <a:effectLst/>
                <a:latin typeface="Arial" panose="020B0604020202020204" pitchFamily="34" charset="0"/>
              </a:rPr>
              <a:t>variety of crops,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rather than a monoculture, can have an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effect on pests.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can also result in a more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efficient way of using resources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water and nutrients.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use of </a:t>
            </a:r>
            <a:r>
              <a:rPr lang="en-AU" sz="2800" b="1" i="0" dirty="0" smtClean="0">
                <a:solidFill>
                  <a:srgbClr val="93E2EF"/>
                </a:solidFill>
                <a:effectLst/>
                <a:latin typeface="Arial" panose="020B0604020202020204" pitchFamily="34" charset="0"/>
              </a:rPr>
              <a:t>barriers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net crop covers can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stop insects from laying their eggs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effectively without harming the ecosystem.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Geography/1521585512.596411g/1521585496547-403727872508774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075" y="4276724"/>
            <a:ext cx="3800475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66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166638"/>
            <a:ext cx="11430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93E2EF"/>
                </a:solidFill>
                <a:effectLst/>
                <a:latin typeface="Arial" panose="020B0604020202020204" pitchFamily="34" charset="0"/>
              </a:rPr>
              <a:t>Beneficial insects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also reduce the impact of pests through </a:t>
            </a:r>
            <a:r>
              <a:rPr lang="en-AU" sz="3200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predation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3200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competition.</a:t>
            </a:r>
            <a:endParaRPr lang="en-AU" sz="32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remember that </a:t>
            </a:r>
            <a:r>
              <a:rPr lang="en-AU" sz="32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biological control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have </a:t>
            </a:r>
            <a:r>
              <a:rPr lang="en-AU" sz="3200" b="1" i="0" dirty="0" smtClean="0">
                <a:solidFill>
                  <a:srgbClr val="F7BE3A"/>
                </a:solidFill>
                <a:effectLst/>
                <a:latin typeface="Arial" panose="020B0604020202020204" pitchFamily="34" charset="0"/>
              </a:rPr>
              <a:t>unpredictable consequences!</a:t>
            </a:r>
            <a:endParaRPr lang="en-AU" sz="32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1" i="0" dirty="0" smtClean="0">
                <a:solidFill>
                  <a:srgbClr val="93E2EF"/>
                </a:solidFill>
                <a:effectLst/>
                <a:latin typeface="Arial" panose="020B0604020202020204" pitchFamily="34" charset="0"/>
              </a:rPr>
              <a:t>Encouraging native insect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populations is the best way to avoid more damage.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3331320.4649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17874" y="4419854"/>
            <a:ext cx="5254625" cy="243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7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51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333374"/>
            <a:ext cx="10299700" cy="3160135"/>
          </a:xfrm>
          <a:prstGeom prst="rect">
            <a:avLst/>
          </a:prstGeom>
        </p:spPr>
      </p:pic>
      <p:pic>
        <p:nvPicPr>
          <p:cNvPr id="1026" name="Picture 2" descr="https://www.educationperfect.com/media/content/Science/1501451017.89661g/1501451026919-144569998941674-optimi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528" y="3733800"/>
            <a:ext cx="4409872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18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1300" y="1778338"/>
            <a:ext cx="9906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Pesticides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chemicals used to </a:t>
            </a:r>
            <a:r>
              <a:rPr lang="en-AU" sz="2400" b="1" i="0" dirty="0" smtClean="0">
                <a:solidFill>
                  <a:srgbClr val="F7BE3A"/>
                </a:solidFill>
                <a:effectLst/>
                <a:latin typeface="Arial" panose="020B0604020202020204" pitchFamily="34" charset="0"/>
              </a:rPr>
              <a:t>control pests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 crops.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Insecticides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kill </a:t>
            </a:r>
            <a:r>
              <a:rPr lang="en-AU" sz="2400" b="1" i="0" dirty="0" smtClean="0">
                <a:solidFill>
                  <a:srgbClr val="F7BE3A"/>
                </a:solidFill>
                <a:effectLst/>
                <a:latin typeface="Arial" panose="020B0604020202020204" pitchFamily="34" charset="0"/>
              </a:rPr>
              <a:t>animals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compete with humans for planted crops.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Herbicides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kill </a:t>
            </a:r>
            <a:r>
              <a:rPr lang="en-AU" sz="2400" b="1" i="0" dirty="0" smtClean="0">
                <a:solidFill>
                  <a:srgbClr val="F7BE3A"/>
                </a:solidFill>
                <a:effectLst/>
                <a:latin typeface="Arial" panose="020B0604020202020204" pitchFamily="34" charset="0"/>
              </a:rPr>
              <a:t>plants 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which compete with the planted crops.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04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LllZ-qiXJA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4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308739"/>
            <a:ext cx="68453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Pesticides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change the </a:t>
            </a:r>
            <a:r>
              <a:rPr lang="en-AU" sz="2800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soil structure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will affect crops in the long term.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chemicals </a:t>
            </a:r>
            <a:r>
              <a:rPr lang="en-AU" sz="28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disrupt the cycle of nutrients.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that important elements are no longer available for </a:t>
            </a:r>
            <a:r>
              <a:rPr lang="en-AU" sz="2800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plants and organisms growth,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making the soil </a:t>
            </a:r>
            <a:r>
              <a:rPr lang="en-AU" sz="28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less fertile.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other words, crops will need </a:t>
            </a:r>
            <a:r>
              <a:rPr lang="en-AU" sz="28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more fertiliser and more chemicals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be used in the future.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8916.8049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112000" y="1308100"/>
            <a:ext cx="4872182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8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396439"/>
            <a:ext cx="11379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killing </a:t>
            </a:r>
            <a:r>
              <a:rPr lang="en-AU" sz="2400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non-target organisms,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pesticides create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unbalanced </a:t>
            </a:r>
            <a:r>
              <a:rPr lang="en-AU" sz="2400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ecosystems.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Decomposers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earthworms are vital to maintain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good soil structure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return organic matter for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plants growth.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Pollinators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(insects or birds) are needed for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producers' reproduction.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Their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populations decline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due to the use of pesticides.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16929200.2330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30499" y="3074094"/>
            <a:ext cx="6207653" cy="349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7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337741"/>
            <a:ext cx="79883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Pesticides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cause problems way </a:t>
            </a:r>
            <a:r>
              <a:rPr lang="en-AU" sz="2400" b="1" i="0" dirty="0" smtClean="0">
                <a:solidFill>
                  <a:srgbClr val="F7BE3A"/>
                </a:solidFill>
                <a:effectLst/>
                <a:latin typeface="Arial" panose="020B0604020202020204" pitchFamily="34" charset="0"/>
              </a:rPr>
              <a:t>beyond the field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where they are used.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Organisms like </a:t>
            </a:r>
            <a:r>
              <a:rPr lang="en-AU" sz="2400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birds, amphibians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even </a:t>
            </a:r>
            <a:r>
              <a:rPr lang="en-AU" sz="2400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fish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impacted!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Pesticides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contaminate waterways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cause </a:t>
            </a:r>
            <a:r>
              <a:rPr lang="en-AU" sz="2400" b="1" i="0" dirty="0" smtClean="0">
                <a:solidFill>
                  <a:srgbClr val="F7BE3A"/>
                </a:solidFill>
                <a:effectLst/>
                <a:latin typeface="Arial" panose="020B0604020202020204" pitchFamily="34" charset="0"/>
              </a:rPr>
              <a:t>animal mortality worldwide,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damaging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vital organs and functions.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food webs are disrupted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various levels and the </a:t>
            </a:r>
            <a:r>
              <a:rPr lang="en-AU" sz="2400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diversity in many ecosystems (or biodiversity)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decreases.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English%20&amp;%20Literature/1514930003.304841g/1514930008011-277288984425359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75" y="223837"/>
            <a:ext cx="3362325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1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230138"/>
            <a:ext cx="11150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Non-biodegradable pesticides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stay in the environment and contaminate the whole </a:t>
            </a:r>
            <a:r>
              <a:rPr lang="en-AU" sz="2800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ecosystem.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Even </a:t>
            </a:r>
            <a:r>
              <a:rPr lang="en-AU" sz="2800" b="1" i="0" dirty="0" smtClean="0">
                <a:solidFill>
                  <a:srgbClr val="F7BE3A"/>
                </a:solidFill>
                <a:effectLst/>
                <a:latin typeface="Arial" panose="020B0604020202020204" pitchFamily="34" charset="0"/>
              </a:rPr>
              <a:t>small concentrations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8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pesticides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harmful because they </a:t>
            </a:r>
            <a:r>
              <a:rPr lang="en-AU" sz="2800" b="1" i="0" dirty="0" err="1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bioaccumulate</a:t>
            </a:r>
            <a:r>
              <a:rPr lang="en-AU" sz="28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Bioaccumulation is the </a:t>
            </a:r>
            <a:r>
              <a:rPr lang="en-AU" sz="2800" b="1" i="0" dirty="0" smtClean="0">
                <a:solidFill>
                  <a:srgbClr val="F7BE3A"/>
                </a:solidFill>
                <a:effectLst/>
                <a:latin typeface="Arial" panose="020B0604020202020204" pitchFamily="34" charset="0"/>
              </a:rPr>
              <a:t>build up of a substance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(such as a pesticide) in a living </a:t>
            </a:r>
            <a:r>
              <a:rPr lang="en-AU" sz="2800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organism over time.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01709156.369971g/1501709164435-93886963228921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163" y="3960068"/>
            <a:ext cx="8074273" cy="273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899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Zk6vcmLcKw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7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47</Paragraphs>
  <Slides>14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Pesticides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Pesticides</dc:title>
  <dc:creator>Joseph D'cruz</dc:creator>
  <cp:lastModifiedBy>Joseph D'cruz</cp:lastModifiedBy>
  <cp:revision>1</cp:revision>
  <dcterms:created xsi:type="dcterms:W3CDTF">2020-06-20T12:03:12Z</dcterms:created>
  <dcterms:modified xsi:type="dcterms:W3CDTF">2020-06-20T12:03:20Z</dcterms:modified>
</cp:coreProperties>
</file>