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2040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2286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835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58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08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76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967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3734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731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1588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78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4D1B3-C9F9-4692-9D81-1C812E5E502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F4D8-C9F3-46DD-B0EA-5590334F8A0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513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QdwKhbtzsu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Crystallisation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188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4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" y="159435"/>
            <a:ext cx="878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3222915.8151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543300" y="3505200"/>
            <a:ext cx="4572000" cy="33528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3000" y="862820"/>
            <a:ext cx="9779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crystallisation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differs from evaporation.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a </a:t>
            </a:r>
            <a:r>
              <a:rPr lang="en-AU" sz="2400" b="1" i="0" dirty="0" smtClean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saturated solution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and how </a:t>
            </a:r>
            <a:r>
              <a:rPr lang="en-AU" sz="2400" b="1" i="0" dirty="0" smtClean="0">
                <a:solidFill>
                  <a:srgbClr val="A4372D"/>
                </a:solidFill>
                <a:effectLst/>
                <a:latin typeface="Arial" panose="020B0604020202020204" pitchFamily="34" charset="0"/>
              </a:rPr>
              <a:t>temperature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affects concentration.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AE6A"/>
                </a:solidFill>
                <a:effectLst/>
                <a:latin typeface="Arial" panose="020B0604020202020204" pitchFamily="34" charset="0"/>
              </a:rPr>
              <a:t>Outline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2D9AA4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crystallisation.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5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dwKhbtzsug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02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00" y="471438"/>
            <a:ext cx="108331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a solution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heats up,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becomes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more soluble.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hot liquid has </a:t>
            </a:r>
            <a:r>
              <a:rPr lang="en-AU" sz="2400" b="1" i="0" dirty="0" smtClean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more space inside 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 a cold one. This is because all of the particles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move around 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of the extra energy.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 is more space available in a liquid, then </a:t>
            </a:r>
            <a:r>
              <a:rPr lang="en-AU" sz="2400" b="1" i="0" dirty="0" smtClean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more solute can fit into it!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957.0366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413250" y="3352800"/>
            <a:ext cx="337185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5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280938"/>
            <a:ext cx="114173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Hot liquids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fit more solute in than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cold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saturation point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raised when solutions are warmer.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Overall, this means that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more solute can be dissolved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hot solutions. This makes them </a:t>
            </a:r>
            <a:r>
              <a:rPr lang="en-AU" sz="2400" b="1" i="0" dirty="0" smtClean="0">
                <a:solidFill>
                  <a:srgbClr val="900C3F"/>
                </a:solidFill>
                <a:effectLst/>
                <a:latin typeface="Arial" panose="020B0604020202020204" pitchFamily="34" charset="0"/>
              </a:rPr>
              <a:t>more concentrated.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2807604.4442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14700" y="3657600"/>
            <a:ext cx="5130800" cy="295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5000" y="649238"/>
            <a:ext cx="11315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take a</a:t>
            </a:r>
            <a:r>
              <a:rPr lang="en-AU" sz="2400" b="1" i="0" dirty="0" smtClean="0">
                <a:solidFill>
                  <a:srgbClr val="900C3D"/>
                </a:solidFill>
                <a:effectLst/>
                <a:latin typeface="Arial" panose="020B0604020202020204" pitchFamily="34" charset="0"/>
              </a:rPr>
              <a:t> saturated solution,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heat it, and then</a:t>
            </a:r>
            <a:r>
              <a:rPr lang="en-AU" sz="2400" b="1" i="0" dirty="0" smtClean="0">
                <a:solidFill>
                  <a:srgbClr val="732DA4"/>
                </a:solidFill>
                <a:effectLst/>
                <a:latin typeface="Arial" panose="020B0604020202020204" pitchFamily="34" charset="0"/>
              </a:rPr>
              <a:t> dissolve more solute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until the solution is saturated again.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What happens when the solution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cools down?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Well,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solute will leave the solution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 saturation point lowers!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2210.570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49775" y="3162300"/>
            <a:ext cx="34861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3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391636"/>
            <a:ext cx="11531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 particle </a:t>
            </a:r>
            <a:r>
              <a:rPr lang="en-AU" sz="2400" b="1" i="0" dirty="0" smtClean="0">
                <a:solidFill>
                  <a:srgbClr val="7979C8"/>
                </a:solidFill>
                <a:effectLst/>
                <a:latin typeface="Arial" panose="020B0604020202020204" pitchFamily="34" charset="0"/>
              </a:rPr>
              <a:t>leaves a solution,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attaches to the </a:t>
            </a:r>
            <a:r>
              <a:rPr lang="en-AU" sz="2400" b="1" i="0" dirty="0" smtClean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easiest substance to cling to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then other particles attach to it!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forms large solid clusters of solute called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crystals.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255084.1683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84500" y="3155950"/>
            <a:ext cx="640080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50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334139"/>
            <a:ext cx="11607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318587"/>
                </a:solidFill>
                <a:effectLst/>
                <a:latin typeface="Arial" panose="020B0604020202020204" pitchFamily="34" charset="0"/>
              </a:rPr>
              <a:t>Evaporation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5E3187"/>
                </a:solidFill>
                <a:effectLst/>
                <a:latin typeface="Arial" panose="020B0604020202020204" pitchFamily="34" charset="0"/>
              </a:rPr>
              <a:t>crystallisation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probably seem very similar, but they are actually rather different.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318587"/>
                </a:solidFill>
                <a:effectLst/>
                <a:latin typeface="Arial" panose="020B0604020202020204" pitchFamily="34" charset="0"/>
              </a:rPr>
              <a:t>Evaporation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takes any solution and </a:t>
            </a:r>
            <a:r>
              <a:rPr lang="en-AU" sz="2400" b="1" i="0" dirty="0" smtClean="0">
                <a:solidFill>
                  <a:srgbClr val="873331"/>
                </a:solidFill>
                <a:effectLst/>
                <a:latin typeface="Arial" panose="020B0604020202020204" pitchFamily="34" charset="0"/>
              </a:rPr>
              <a:t>removes the solvent.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deposits the solute around the container. Small crystals often form.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dirty="0" smtClean="0">
                <a:solidFill>
                  <a:srgbClr val="5E3187"/>
                </a:solidFill>
                <a:effectLst/>
                <a:latin typeface="Arial" panose="020B0604020202020204" pitchFamily="34" charset="0"/>
              </a:rPr>
              <a:t>Crystallisation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adds as much solute as possible to </a:t>
            </a:r>
            <a:r>
              <a:rPr lang="en-AU" sz="2400" b="1" i="0" dirty="0" smtClean="0">
                <a:solidFill>
                  <a:srgbClr val="873331"/>
                </a:solidFill>
                <a:effectLst/>
                <a:latin typeface="Arial" panose="020B0604020202020204" pitchFamily="34" charset="0"/>
              </a:rPr>
              <a:t>saturate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solution, then cools it to form </a:t>
            </a:r>
            <a:r>
              <a:rPr lang="en-AU" sz="2400" b="1" i="0" dirty="0" smtClean="0">
                <a:solidFill>
                  <a:srgbClr val="873331"/>
                </a:solidFill>
                <a:effectLst/>
                <a:latin typeface="Arial" panose="020B0604020202020204" pitchFamily="34" charset="0"/>
              </a:rPr>
              <a:t>large crystals.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There is still a solution left over.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470275793.575471g/1470275794084-261903762410697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475" y="3482975"/>
            <a:ext cx="76009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29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8300" y="283339"/>
            <a:ext cx="11442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we can dissolve a </a:t>
            </a:r>
            <a:r>
              <a:rPr lang="en-AU" sz="2400" b="1" i="0" dirty="0" smtClean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lot of solute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 solution at a high temperature, and then </a:t>
            </a:r>
            <a:r>
              <a:rPr lang="en-AU" sz="2400" b="1" i="0" dirty="0" smtClean="0">
                <a:solidFill>
                  <a:srgbClr val="4A008B"/>
                </a:solidFill>
                <a:effectLst/>
                <a:latin typeface="Arial" panose="020B0604020202020204" pitchFamily="34" charset="0"/>
              </a:rPr>
              <a:t>slowly cool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Fast cooling does not create large crystals, because the solute </a:t>
            </a:r>
            <a:r>
              <a:rPr lang="en-AU" sz="2400" b="1" i="0" dirty="0" smtClean="0">
                <a:solidFill>
                  <a:srgbClr val="8B0500"/>
                </a:solidFill>
                <a:effectLst/>
                <a:latin typeface="Arial" panose="020B0604020202020204" pitchFamily="34" charset="0"/>
              </a:rPr>
              <a:t>does not have time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arrange itself into neat crystals.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crystals, we need to </a:t>
            </a:r>
            <a:r>
              <a:rPr lang="en-AU" sz="2400" b="1" i="0" dirty="0" smtClean="0">
                <a:solidFill>
                  <a:srgbClr val="4A008B"/>
                </a:solidFill>
                <a:effectLst/>
                <a:latin typeface="Arial" panose="020B0604020202020204" pitchFamily="34" charset="0"/>
              </a:rPr>
              <a:t>cool the mixture slowly.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7567122.7872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882899" y="4203700"/>
            <a:ext cx="4644571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8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2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33</Paragraphs>
  <Slides>10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Crystallisation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Crystallisation</dc:title>
  <dc:creator>Joseph D'cruz</dc:creator>
  <cp:lastModifiedBy>Joseph D'cruz</cp:lastModifiedBy>
  <cp:revision>1</cp:revision>
  <dcterms:created xsi:type="dcterms:W3CDTF">2020-07-13T09:25:39Z</dcterms:created>
  <dcterms:modified xsi:type="dcterms:W3CDTF">2020-07-13T09:26:00Z</dcterms:modified>
</cp:coreProperties>
</file>