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CD91E-EA01-4B64-A01F-99EC3782BF4E}" type="datetimeFigureOut">
              <a:rPr lang="en-AU" smtClean="0"/>
              <a:t>5/09/2020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8DABB-897F-4973-9F32-089C89EB6F9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9374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CD91E-EA01-4B64-A01F-99EC3782BF4E}" type="datetimeFigureOut">
              <a:rPr lang="en-AU" smtClean="0"/>
              <a:t>5/09/2020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8DABB-897F-4973-9F32-089C89EB6F9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1727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CD91E-EA01-4B64-A01F-99EC3782BF4E}" type="datetimeFigureOut">
              <a:rPr lang="en-AU" smtClean="0"/>
              <a:t>5/09/2020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8DABB-897F-4973-9F32-089C89EB6F9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18596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CD91E-EA01-4B64-A01F-99EC3782BF4E}" type="datetimeFigureOut">
              <a:rPr lang="en-AU" smtClean="0"/>
              <a:t>5/09/2020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8DABB-897F-4973-9F32-089C89EB6F9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58092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CD91E-EA01-4B64-A01F-99EC3782BF4E}" type="datetimeFigureOut">
              <a:rPr lang="en-AU" smtClean="0"/>
              <a:t>5/09/2020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8DABB-897F-4973-9F32-089C89EB6F9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31740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CD91E-EA01-4B64-A01F-99EC3782BF4E}" type="datetimeFigureOut">
              <a:rPr lang="en-AU" smtClean="0"/>
              <a:t>5/09/2020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8DABB-897F-4973-9F32-089C89EB6F9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75960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CD91E-EA01-4B64-A01F-99EC3782BF4E}" type="datetimeFigureOut">
              <a:rPr lang="en-AU" smtClean="0"/>
              <a:t>5/09/2020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8DABB-897F-4973-9F32-089C89EB6F9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08741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CD91E-EA01-4B64-A01F-99EC3782BF4E}" type="datetimeFigureOut">
              <a:rPr lang="en-AU" smtClean="0"/>
              <a:t>5/09/2020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8DABB-897F-4973-9F32-089C89EB6F9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44742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CD91E-EA01-4B64-A01F-99EC3782BF4E}" type="datetimeFigureOut">
              <a:rPr lang="en-AU" smtClean="0"/>
              <a:t>5/09/2020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8DABB-897F-4973-9F32-089C89EB6F9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13861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CD91E-EA01-4B64-A01F-99EC3782BF4E}" type="datetimeFigureOut">
              <a:rPr lang="en-AU" smtClean="0"/>
              <a:t>5/09/2020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8DABB-897F-4973-9F32-089C89EB6F9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21232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CD91E-EA01-4B64-A01F-99EC3782BF4E}" type="datetimeFigureOut">
              <a:rPr lang="en-AU" smtClean="0"/>
              <a:t>5/09/2020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8DABB-897F-4973-9F32-089C89EB6F9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46496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CD91E-EA01-4B64-A01F-99EC3782BF4E}" type="datetimeFigureOut">
              <a:rPr lang="en-AU" smtClean="0"/>
              <a:t>5/09/2020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D8DABB-897F-4973-9F32-089C89EB6F9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42813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CRh_dAzXuoU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Blood as a Mixture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965721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375335"/>
            <a:ext cx="116205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When you get a cut, you will notice that after a while it will have </a:t>
            </a:r>
            <a:r>
              <a:rPr lang="en-AU" b="1" i="0" dirty="0" smtClean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sealed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with a scab.</a:t>
            </a:r>
            <a:endParaRPr lang="en-AU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800" y="1882339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Scabs are made by </a:t>
            </a:r>
            <a:r>
              <a:rPr lang="en-AU" b="1" i="0" dirty="0" smtClean="0">
                <a:solidFill>
                  <a:srgbClr val="E3316F"/>
                </a:solidFill>
                <a:effectLst/>
                <a:latin typeface="Arial" panose="020B0604020202020204" pitchFamily="34" charset="0"/>
              </a:rPr>
              <a:t>platelets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- tiny cell fragments that are </a:t>
            </a:r>
            <a:r>
              <a:rPr lang="en-AU" b="1" i="0" dirty="0" smtClean="0">
                <a:solidFill>
                  <a:srgbClr val="64B131"/>
                </a:solidFill>
                <a:effectLst/>
                <a:latin typeface="Arial" panose="020B0604020202020204" pitchFamily="34" charset="0"/>
              </a:rPr>
              <a:t>suspended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the plasma. Platelets cluster in any gaps or wounds in blood vessels and attempt to close the gaps. This is called </a:t>
            </a:r>
            <a:r>
              <a:rPr lang="en-AU" b="1" i="0" dirty="0" smtClean="0">
                <a:solidFill>
                  <a:srgbClr val="A82056"/>
                </a:solidFill>
                <a:effectLst/>
                <a:latin typeface="Arial" panose="020B0604020202020204" pitchFamily="34" charset="0"/>
              </a:rPr>
              <a:t>clotting.</a:t>
            </a:r>
            <a:r>
              <a:rPr lang="en-AU" dirty="0" smtClean="0"/>
              <a:t/>
            </a:r>
            <a:br>
              <a:rPr lang="en-AU" dirty="0" smtClean="0"/>
            </a:br>
            <a:r>
              <a:rPr lang="en-AU" dirty="0" smtClean="0"/>
              <a:t/>
            </a:r>
            <a:br>
              <a:rPr lang="en-AU" dirty="0" smtClean="0"/>
            </a:br>
            <a:r>
              <a:rPr lang="en-AU" dirty="0" smtClean="0"/>
              <a:t/>
            </a:r>
            <a:br>
              <a:rPr lang="en-AU" dirty="0" smtClean="0"/>
            </a:b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platelets form a seal (a </a:t>
            </a:r>
            <a:r>
              <a:rPr lang="en-AU" b="1" i="0" dirty="0" smtClean="0">
                <a:solidFill>
                  <a:srgbClr val="8B4513"/>
                </a:solidFill>
                <a:effectLst/>
                <a:latin typeface="Arial" panose="020B0604020202020204" pitchFamily="34" charset="0"/>
              </a:rPr>
              <a:t>scab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) that stops blood from escaping. They are continually produced by the bone marrow as they only last a few days.</a:t>
            </a:r>
            <a:endParaRPr lang="en-AU" dirty="0"/>
          </a:p>
        </p:txBody>
      </p:sp>
      <p:pic>
        <p:nvPicPr>
          <p:cNvPr id="5122" name="Picture 2" descr="https://www.educationperfect.com/Images/Content/Science/1372651186174-7866392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2575" y="1701800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8413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8000" y="713939"/>
            <a:ext cx="105791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If you lose blood in an accident, or if you suffer from certain medical conditions, you may require a </a:t>
            </a:r>
            <a:r>
              <a:rPr lang="en-AU" b="1" i="0" u="sng" dirty="0" smtClean="0">
                <a:solidFill>
                  <a:srgbClr val="A82056"/>
                </a:solidFill>
                <a:effectLst/>
                <a:latin typeface="Arial" panose="020B0604020202020204" pitchFamily="34" charset="0"/>
              </a:rPr>
              <a:t>blood transfusion</a:t>
            </a:r>
            <a:r>
              <a:rPr lang="en-AU" b="1" i="0" dirty="0" smtClean="0">
                <a:solidFill>
                  <a:srgbClr val="A82056"/>
                </a:solidFill>
                <a:effectLst/>
                <a:latin typeface="Arial" panose="020B0604020202020204" pitchFamily="34" charset="0"/>
              </a:rPr>
              <a:t>.</a:t>
            </a:r>
            <a:endParaRPr lang="en-AU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 transfusion is the process of receiving donated blood </a:t>
            </a:r>
            <a:r>
              <a:rPr lang="en-AU" b="1" i="0" dirty="0" smtClean="0">
                <a:solidFill>
                  <a:srgbClr val="E3316F"/>
                </a:solidFill>
                <a:effectLst/>
                <a:latin typeface="Arial" panose="020B0604020202020204" pitchFamily="34" charset="0"/>
              </a:rPr>
              <a:t>directly into the blood stream.</a:t>
            </a:r>
            <a:endParaRPr lang="en-AU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blood is taken from the one million </a:t>
            </a:r>
            <a:r>
              <a:rPr lang="en-AU" b="1" i="0" dirty="0" smtClean="0">
                <a:solidFill>
                  <a:srgbClr val="AE009B"/>
                </a:solidFill>
                <a:effectLst/>
                <a:latin typeface="Arial" panose="020B0604020202020204" pitchFamily="34" charset="0"/>
              </a:rPr>
              <a:t>blood donations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that are made each year in Australia.</a:t>
            </a:r>
            <a:endParaRPr lang="en-AU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46" name="Picture 2" descr="https://www.educationperfect.com/media/content/Science/1460499122.352331g/1460499122592-2446216632266860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7312" y="3300412"/>
            <a:ext cx="3800475" cy="304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51337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95300" y="397639"/>
            <a:ext cx="115443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As we have seen, there are many different </a:t>
            </a:r>
            <a:r>
              <a:rPr lang="en-AU" b="1" i="0" dirty="0" smtClean="0">
                <a:solidFill>
                  <a:srgbClr val="E38E31"/>
                </a:solidFill>
                <a:effectLst/>
                <a:latin typeface="Arial" panose="020B0604020202020204" pitchFamily="34" charset="0"/>
              </a:rPr>
              <a:t>components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the mixture that is blood.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Different parts of the blood can be used to treat </a:t>
            </a:r>
            <a:r>
              <a:rPr lang="en-AU" b="1" i="0" dirty="0" smtClean="0">
                <a:solidFill>
                  <a:srgbClr val="2E20A8"/>
                </a:solidFill>
                <a:effectLst/>
                <a:latin typeface="Arial" panose="020B0604020202020204" pitchFamily="34" charset="0"/>
              </a:rPr>
              <a:t>different conditions.</a:t>
            </a:r>
            <a:endParaRPr lang="en-AU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AU" b="1" i="0" dirty="0" smtClean="0">
                <a:solidFill>
                  <a:srgbClr val="A82056"/>
                </a:solidFill>
                <a:effectLst/>
                <a:latin typeface="Arial" panose="020B0604020202020204" pitchFamily="34" charset="0"/>
              </a:rPr>
              <a:t>Australian Red Cross Blood Service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takes donations of blood to distribute to doctors nationally. They also </a:t>
            </a:r>
            <a:r>
              <a:rPr lang="en-AU" b="1" i="0" dirty="0" smtClean="0">
                <a:solidFill>
                  <a:srgbClr val="A82E20"/>
                </a:solidFill>
                <a:effectLst/>
                <a:latin typeface="Arial" panose="020B0604020202020204" pitchFamily="34" charset="0"/>
              </a:rPr>
              <a:t>separate the blood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into its various parts; these parts can be used to treat different conditions and problems.</a:t>
            </a:r>
            <a:endParaRPr lang="en-AU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170" name="Picture 2" descr="https://www.educationperfect.com/media/content/Science/1460499106.274431g/1460499106341-2446216632266860-optimis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3238500"/>
            <a:ext cx="4762500" cy="318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44651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6700" y="498039"/>
            <a:ext cx="117348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b="1" i="0" dirty="0" smtClean="0">
                <a:solidFill>
                  <a:srgbClr val="900C3F"/>
                </a:solidFill>
                <a:effectLst/>
                <a:latin typeface="Arial" panose="020B0604020202020204" pitchFamily="34" charset="0"/>
              </a:rPr>
              <a:t>Blood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separated using a </a:t>
            </a:r>
            <a:r>
              <a:rPr lang="en-AU" b="1" i="0" dirty="0" smtClean="0">
                <a:solidFill>
                  <a:srgbClr val="7FBFCD"/>
                </a:solidFill>
                <a:effectLst/>
                <a:latin typeface="Arial" panose="020B0604020202020204" pitchFamily="34" charset="0"/>
              </a:rPr>
              <a:t>centrifuge.</a:t>
            </a:r>
            <a:endParaRPr lang="en-AU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 </a:t>
            </a:r>
            <a:r>
              <a:rPr lang="en-AU" b="1" i="0" dirty="0" smtClean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spins blood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really quickly, using the force of the spinning to </a:t>
            </a:r>
            <a:r>
              <a:rPr lang="en-AU" b="1" i="0" dirty="0" smtClean="0">
                <a:solidFill>
                  <a:srgbClr val="21A0B1"/>
                </a:solidFill>
                <a:effectLst/>
                <a:latin typeface="Arial" panose="020B0604020202020204" pitchFamily="34" charset="0"/>
              </a:rPr>
              <a:t>separate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components. </a:t>
            </a:r>
            <a:r>
              <a:rPr lang="en-AU" b="1" i="0" dirty="0" smtClean="0">
                <a:solidFill>
                  <a:srgbClr val="E38E31"/>
                </a:solidFill>
                <a:effectLst/>
                <a:latin typeface="Arial" panose="020B0604020202020204" pitchFamily="34" charset="0"/>
              </a:rPr>
              <a:t>Lighter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parts of the mixture end up on top, with </a:t>
            </a:r>
            <a:r>
              <a:rPr lang="en-AU" b="1" i="0" dirty="0" smtClean="0">
                <a:solidFill>
                  <a:srgbClr val="AA6B25"/>
                </a:solidFill>
                <a:effectLst/>
                <a:latin typeface="Arial" panose="020B0604020202020204" pitchFamily="34" charset="0"/>
              </a:rPr>
              <a:t>heavier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parts on the bottom.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 centrifuge does not separate </a:t>
            </a:r>
            <a:r>
              <a:rPr lang="en-AU" b="1" i="0" dirty="0" smtClean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solutions,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so the </a:t>
            </a:r>
            <a:r>
              <a:rPr lang="en-AU" b="1" i="0" dirty="0" smtClean="0">
                <a:solidFill>
                  <a:srgbClr val="E3316F"/>
                </a:solidFill>
                <a:effectLst/>
                <a:latin typeface="Arial" panose="020B0604020202020204" pitchFamily="34" charset="0"/>
              </a:rPr>
              <a:t>plasma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itself is left unchanged.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endParaRPr lang="en-AU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194" name="Picture 2" descr="https://www.educationperfect.com/media/content/Science/1526267528.667181g/1526267526432-210957901291418-optimis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0975" y="3200400"/>
            <a:ext cx="42862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60950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597238"/>
            <a:ext cx="114935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Blood is forced to separate into its components by the spinning </a:t>
            </a:r>
            <a:r>
              <a:rPr lang="en-AU" b="1" i="0" dirty="0" smtClean="0">
                <a:solidFill>
                  <a:srgbClr val="7FA7E3"/>
                </a:solidFill>
                <a:effectLst/>
                <a:latin typeface="Arial" panose="020B0604020202020204" pitchFamily="34" charset="0"/>
              </a:rPr>
              <a:t>centrifuge.</a:t>
            </a:r>
            <a:endParaRPr lang="en-AU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1" i="0" dirty="0" smtClean="0">
                <a:solidFill>
                  <a:srgbClr val="DF6612"/>
                </a:solidFill>
                <a:effectLst/>
                <a:latin typeface="Arial" panose="020B0604020202020204" pitchFamily="34" charset="0"/>
              </a:rPr>
              <a:t>Blood cells and plasma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separated by the initial spin, and then further centrifuging or filtering separates the </a:t>
            </a:r>
            <a:r>
              <a:rPr lang="en-AU" b="1" i="0" dirty="0" smtClean="0">
                <a:solidFill>
                  <a:srgbClr val="DF6612"/>
                </a:solidFill>
                <a:effectLst/>
                <a:latin typeface="Arial" panose="020B0604020202020204" pitchFamily="34" charset="0"/>
              </a:rPr>
              <a:t>different types of blood cell.</a:t>
            </a:r>
            <a:endParaRPr lang="en-AU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endParaRPr lang="en-AU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218" name="Picture 2" descr="https://www.educationperfect.com/media/content/Science/1525393553.9841g/1525393555785-1206923002176945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3975" y="2568575"/>
            <a:ext cx="4581525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21479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4500" y="661244"/>
            <a:ext cx="114046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There are three forms of blood donation: </a:t>
            </a:r>
            <a:r>
              <a:rPr lang="en-AU" b="1" i="0" dirty="0" smtClean="0">
                <a:solidFill>
                  <a:srgbClr val="E38E31"/>
                </a:solidFill>
                <a:effectLst/>
                <a:latin typeface="Arial" panose="020B0604020202020204" pitchFamily="34" charset="0"/>
              </a:rPr>
              <a:t>plasma,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b="1" i="0" dirty="0" smtClean="0">
                <a:solidFill>
                  <a:srgbClr val="E3316F"/>
                </a:solidFill>
                <a:effectLst/>
                <a:latin typeface="Arial" panose="020B0604020202020204" pitchFamily="34" charset="0"/>
              </a:rPr>
              <a:t>platelet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b="1" i="0" dirty="0" smtClean="0">
                <a:solidFill>
                  <a:srgbClr val="900C3F"/>
                </a:solidFill>
                <a:effectLst/>
                <a:latin typeface="Arial" panose="020B0604020202020204" pitchFamily="34" charset="0"/>
              </a:rPr>
              <a:t>whole blood.</a:t>
            </a:r>
            <a:endParaRPr lang="en-AU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1" i="0" dirty="0" smtClean="0">
                <a:solidFill>
                  <a:srgbClr val="E38E31"/>
                </a:solidFill>
                <a:effectLst/>
                <a:latin typeface="Arial" panose="020B0604020202020204" pitchFamily="34" charset="0"/>
              </a:rPr>
              <a:t>Plasma donors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give only the </a:t>
            </a:r>
            <a:r>
              <a:rPr lang="en-AU" b="1" i="0" dirty="0" smtClean="0">
                <a:solidFill>
                  <a:srgbClr val="E38E31"/>
                </a:solidFill>
                <a:effectLst/>
                <a:latin typeface="Arial" panose="020B0604020202020204" pitchFamily="34" charset="0"/>
              </a:rPr>
              <a:t>plasma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from their blood. Blood is removed from the donor and passed through a centrifuge that </a:t>
            </a:r>
            <a:r>
              <a:rPr lang="en-AU" b="1" i="0" dirty="0" smtClean="0">
                <a:solidFill>
                  <a:srgbClr val="AE009B"/>
                </a:solidFill>
                <a:effectLst/>
                <a:latin typeface="Arial" panose="020B0604020202020204" pitchFamily="34" charset="0"/>
              </a:rPr>
              <a:t>separates the blood cells and plasma.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blood cells are then pumped back into the donor.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1" i="0" dirty="0" smtClean="0">
                <a:solidFill>
                  <a:srgbClr val="E3316F"/>
                </a:solidFill>
                <a:effectLst/>
                <a:latin typeface="Arial" panose="020B0604020202020204" pitchFamily="34" charset="0"/>
              </a:rPr>
              <a:t>Platelet donation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very similar to </a:t>
            </a:r>
            <a:r>
              <a:rPr lang="en-AU" b="1" i="0" dirty="0" smtClean="0">
                <a:solidFill>
                  <a:srgbClr val="E38E31"/>
                </a:solidFill>
                <a:effectLst/>
                <a:latin typeface="Arial" panose="020B0604020202020204" pitchFamily="34" charset="0"/>
              </a:rPr>
              <a:t>plasma donation,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except that the </a:t>
            </a:r>
            <a:r>
              <a:rPr lang="en-AU" b="1" i="0" dirty="0" smtClean="0">
                <a:solidFill>
                  <a:srgbClr val="AE009B"/>
                </a:solidFill>
                <a:effectLst/>
                <a:latin typeface="Arial" panose="020B0604020202020204" pitchFamily="34" charset="0"/>
              </a:rPr>
              <a:t>platelets are collected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from the blood and the remaining cells and plasma are returned to the </a:t>
            </a:r>
            <a:r>
              <a:rPr lang="en-AU" b="0" i="0" dirty="0" err="1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doner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1" i="0" dirty="0" smtClean="0">
                <a:solidFill>
                  <a:srgbClr val="900C3F"/>
                </a:solidFill>
                <a:effectLst/>
                <a:latin typeface="Arial" panose="020B0604020202020204" pitchFamily="34" charset="0"/>
              </a:rPr>
              <a:t>Whole blood donors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give a set amount of blood, without the separation process, so it contains 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all components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blood. It is only later that the separation happens in a </a:t>
            </a:r>
            <a:r>
              <a:rPr lang="en-AU" b="1" i="0" dirty="0" smtClean="0">
                <a:solidFill>
                  <a:srgbClr val="7FA7E3"/>
                </a:solidFill>
                <a:effectLst/>
                <a:latin typeface="Arial" panose="020B0604020202020204" pitchFamily="34" charset="0"/>
              </a:rPr>
              <a:t>centrifuge.</a:t>
            </a:r>
            <a:endParaRPr lang="en-AU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42" name="Picture 2" descr="https://www.educationperfect.com/media/content/Science/1460499622.244711g/1460499624609-2446216632266860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175" y="3770312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https://www.educationperfect.com/media/content/Science/1460499151.307531g/1460499153124-2446216632266860-40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3875" y="3770312"/>
            <a:ext cx="381000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41544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259140"/>
            <a:ext cx="118364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Blood is separated into two mixtures by </a:t>
            </a:r>
            <a:r>
              <a:rPr lang="en-AU" b="1" i="0" dirty="0" smtClean="0">
                <a:solidFill>
                  <a:srgbClr val="7FA7E3"/>
                </a:solidFill>
                <a:effectLst/>
                <a:latin typeface="Arial" panose="020B0604020202020204" pitchFamily="34" charset="0"/>
              </a:rPr>
              <a:t>centrifuging: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b="1" i="0" dirty="0" smtClean="0">
                <a:solidFill>
                  <a:srgbClr val="E3316F"/>
                </a:solidFill>
                <a:effectLst/>
                <a:latin typeface="Arial" panose="020B0604020202020204" pitchFamily="34" charset="0"/>
              </a:rPr>
              <a:t>plasma and platelets,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b="1" i="0" dirty="0" smtClean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red and white blood cells.</a:t>
            </a:r>
            <a:endParaRPr lang="en-AU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AU" b="1" i="0" dirty="0" smtClean="0">
                <a:solidFill>
                  <a:srgbClr val="E3316F"/>
                </a:solidFill>
                <a:effectLst/>
                <a:latin typeface="Arial" panose="020B0604020202020204" pitchFamily="34" charset="0"/>
              </a:rPr>
              <a:t>plasma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b="1" i="0" dirty="0" smtClean="0">
                <a:solidFill>
                  <a:srgbClr val="7FBFCD"/>
                </a:solidFill>
                <a:effectLst/>
                <a:latin typeface="Arial" panose="020B0604020202020204" pitchFamily="34" charset="0"/>
              </a:rPr>
              <a:t>platelets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can be centrifuged again, which will separate both products for use in different medical treatments.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1" i="0" dirty="0" smtClean="0">
                <a:solidFill>
                  <a:srgbClr val="A82056"/>
                </a:solidFill>
                <a:effectLst/>
                <a:latin typeface="Arial" panose="020B0604020202020204" pitchFamily="34" charset="0"/>
              </a:rPr>
              <a:t>Red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b="1" i="0" dirty="0" smtClean="0">
                <a:solidFill>
                  <a:srgbClr val="E38E31"/>
                </a:solidFill>
                <a:effectLst/>
                <a:latin typeface="Arial" panose="020B0604020202020204" pitchFamily="34" charset="0"/>
              </a:rPr>
              <a:t>white blood cells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separated with filtration. White blood cells are not used, while red ones are used to treat blood loss.</a:t>
            </a:r>
            <a:endParaRPr lang="en-AU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266" name="Picture 2" descr="https://www.educationperfect.com/media/content/Science/1513217579.695271g/1513217568734-934488936713036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5475" y="3279775"/>
            <a:ext cx="3810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6582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77900" y="100003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By the end of this lesson you should be able to: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b="1" i="0" dirty="0" smtClean="0">
                <a:solidFill>
                  <a:srgbClr val="64B131"/>
                </a:solidFill>
                <a:effectLst/>
                <a:latin typeface="Arial" panose="020B0604020202020204" pitchFamily="34" charset="0"/>
              </a:rPr>
              <a:t>Describe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 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four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components of </a:t>
            </a:r>
            <a:r>
              <a:rPr lang="en-AU" b="1" i="0" dirty="0" smtClean="0">
                <a:solidFill>
                  <a:srgbClr val="A82056"/>
                </a:solidFill>
                <a:effectLst/>
                <a:latin typeface="Arial" panose="020B0604020202020204" pitchFamily="34" charset="0"/>
              </a:rPr>
              <a:t>blood.</a:t>
            </a:r>
            <a:endParaRPr lang="en-AU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AU" b="1" i="0" dirty="0" smtClean="0">
                <a:solidFill>
                  <a:srgbClr val="64B131"/>
                </a:solidFill>
                <a:effectLst/>
                <a:latin typeface="Arial" panose="020B0604020202020204" pitchFamily="34" charset="0"/>
              </a:rPr>
              <a:t>Explain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b="1" i="0" dirty="0" smtClean="0">
                <a:solidFill>
                  <a:srgbClr val="AE009B"/>
                </a:solidFill>
                <a:effectLst/>
                <a:latin typeface="Arial" panose="020B0604020202020204" pitchFamily="34" charset="0"/>
              </a:rPr>
              <a:t>how blood is separated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into its components.</a:t>
            </a:r>
            <a:endParaRPr lang="en-AU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1525728730.52549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708400" y="2940050"/>
            <a:ext cx="457200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713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168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30300" y="623838"/>
            <a:ext cx="101854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One of the most important parts of your body is your </a:t>
            </a:r>
            <a:r>
              <a:rPr lang="en-AU" b="1" i="0" dirty="0" smtClean="0">
                <a:solidFill>
                  <a:srgbClr val="900C3F"/>
                </a:solidFill>
                <a:effectLst/>
                <a:latin typeface="Arial" panose="020B0604020202020204" pitchFamily="34" charset="0"/>
              </a:rPr>
              <a:t>blood.</a:t>
            </a:r>
            <a:endParaRPr lang="en-AU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It takes </a:t>
            </a:r>
            <a:r>
              <a:rPr lang="en-AU" b="1" i="0" dirty="0" smtClean="0">
                <a:solidFill>
                  <a:srgbClr val="3883F5"/>
                </a:solidFill>
                <a:effectLst/>
                <a:latin typeface="Arial" panose="020B0604020202020204" pitchFamily="34" charset="0"/>
              </a:rPr>
              <a:t>oxygen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from your lungs and </a:t>
            </a:r>
            <a:r>
              <a:rPr lang="en-AU" b="1" i="0" dirty="0" smtClean="0">
                <a:solidFill>
                  <a:srgbClr val="64B131"/>
                </a:solidFill>
                <a:effectLst/>
                <a:latin typeface="Arial" panose="020B0604020202020204" pitchFamily="34" charset="0"/>
              </a:rPr>
              <a:t>nutrients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from your digestive system and carries them to every part of your body.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is how your 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body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keeps itself running.</a:t>
            </a:r>
            <a:endParaRPr lang="en-AU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 descr="https://www.educationperfect.com/media/content/Science/1460090697.703231g/1460090703506-112833412223186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8975" y="2924175"/>
            <a:ext cx="3810000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3204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49400" y="757535"/>
            <a:ext cx="95631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b="1" i="0" dirty="0" smtClean="0">
                <a:solidFill>
                  <a:srgbClr val="900C3F"/>
                </a:solidFill>
                <a:effectLst/>
                <a:latin typeface="Arial" panose="020B0604020202020204" pitchFamily="34" charset="0"/>
              </a:rPr>
              <a:t>Blood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also helps to </a:t>
            </a:r>
            <a:r>
              <a:rPr lang="en-AU" b="1" i="0" dirty="0" smtClean="0">
                <a:solidFill>
                  <a:srgbClr val="00868B"/>
                </a:solidFill>
                <a:effectLst/>
                <a:latin typeface="Arial" panose="020B0604020202020204" pitchFamily="34" charset="0"/>
              </a:rPr>
              <a:t>fight infections,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remove </a:t>
            </a:r>
            <a:r>
              <a:rPr lang="en-AU" b="1" i="0" dirty="0" smtClean="0">
                <a:solidFill>
                  <a:srgbClr val="0BAD7C"/>
                </a:solidFill>
                <a:effectLst/>
                <a:latin typeface="Arial" panose="020B0604020202020204" pitchFamily="34" charset="0"/>
              </a:rPr>
              <a:t>waste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from parts of the body and works to </a:t>
            </a:r>
            <a:r>
              <a:rPr lang="en-AU" b="1" i="0" dirty="0" smtClean="0">
                <a:solidFill>
                  <a:srgbClr val="AE009B"/>
                </a:solidFill>
                <a:effectLst/>
                <a:latin typeface="Arial" panose="020B0604020202020204" pitchFamily="34" charset="0"/>
              </a:rPr>
              <a:t>block cuts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when you are bleeding.</a:t>
            </a:r>
            <a:endParaRPr lang="en-AU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09600" y="2349838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Given that it has so many diverse functions, it makes sense that blood is a </a:t>
            </a:r>
            <a:r>
              <a:rPr lang="en-AU" b="1" i="0" u="sng" dirty="0" smtClean="0">
                <a:solidFill>
                  <a:srgbClr val="AE009B"/>
                </a:solidFill>
                <a:effectLst/>
                <a:latin typeface="Arial" panose="020B0604020202020204" pitchFamily="34" charset="0"/>
              </a:rPr>
              <a:t>mixture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different components.</a:t>
            </a:r>
            <a:r>
              <a:rPr lang="en-AU" dirty="0" smtClean="0"/>
              <a:t/>
            </a:r>
            <a:br>
              <a:rPr lang="en-AU" dirty="0" smtClean="0"/>
            </a:br>
            <a:r>
              <a:rPr lang="en-AU" dirty="0" smtClean="0"/>
              <a:t/>
            </a:r>
            <a:br>
              <a:rPr lang="en-AU" dirty="0" smtClean="0"/>
            </a:br>
            <a:r>
              <a:rPr lang="en-AU" dirty="0" smtClean="0"/>
              <a:t/>
            </a:r>
            <a:br>
              <a:rPr lang="en-AU" dirty="0" smtClean="0"/>
            </a:b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Blood is transported around the body by the </a:t>
            </a:r>
            <a:r>
              <a:rPr lang="en-AU" b="1" i="0" dirty="0" smtClean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cardiovascular system,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which is driven by the </a:t>
            </a:r>
            <a:r>
              <a:rPr lang="en-AU" b="1" i="0" dirty="0" smtClean="0">
                <a:solidFill>
                  <a:srgbClr val="900C3F"/>
                </a:solidFill>
                <a:effectLst/>
                <a:latin typeface="Arial" panose="020B0604020202020204" pitchFamily="34" charset="0"/>
              </a:rPr>
              <a:t>heart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pumping.</a:t>
            </a:r>
            <a:endParaRPr lang="en-AU" dirty="0"/>
          </a:p>
        </p:txBody>
      </p:sp>
      <p:pic>
        <p:nvPicPr>
          <p:cNvPr id="4" name="1509326237.25213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556500" y="1920875"/>
            <a:ext cx="3429000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952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47700" y="615940"/>
            <a:ext cx="10972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As a mixture, blood is made up of four different substances: </a:t>
            </a:r>
            <a:r>
              <a:rPr lang="en-AU" b="1" i="0" dirty="0" smtClean="0">
                <a:solidFill>
                  <a:srgbClr val="E38E31"/>
                </a:solidFill>
                <a:effectLst/>
                <a:latin typeface="Arial" panose="020B0604020202020204" pitchFamily="34" charset="0"/>
              </a:rPr>
              <a:t>plasma,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b="1" i="0" dirty="0" smtClean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red blood cells,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b="1" i="0" dirty="0" smtClean="0">
                <a:solidFill>
                  <a:srgbClr val="7FA7E3"/>
                </a:solidFill>
                <a:effectLst/>
                <a:latin typeface="Arial" panose="020B0604020202020204" pitchFamily="34" charset="0"/>
              </a:rPr>
              <a:t>white blood cells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b="1" i="0" dirty="0" smtClean="0">
                <a:solidFill>
                  <a:srgbClr val="64B131"/>
                </a:solidFill>
                <a:effectLst/>
                <a:latin typeface="Arial" panose="020B0604020202020204" pitchFamily="34" charset="0"/>
              </a:rPr>
              <a:t>platelets.</a:t>
            </a:r>
            <a:endParaRPr lang="en-AU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red blood cells, white blood cells and platelets are all </a:t>
            </a:r>
            <a:r>
              <a:rPr lang="en-AU" b="1" i="0" dirty="0" smtClean="0">
                <a:solidFill>
                  <a:srgbClr val="AE009B"/>
                </a:solidFill>
                <a:effectLst/>
                <a:latin typeface="Arial" panose="020B0604020202020204" pitchFamily="34" charset="0"/>
              </a:rPr>
              <a:t>suspended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plasma. The cells and platelets in blood are made in our bone marrow - the spongy substance at the centre of our bones.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While blood is a suspension, it also does not separate out after standing for a very long time, which makes it a </a:t>
            </a:r>
            <a:r>
              <a:rPr lang="en-AU" b="1" i="0" u="sng" dirty="0" smtClean="0">
                <a:solidFill>
                  <a:srgbClr val="E3316F"/>
                </a:solidFill>
                <a:effectLst/>
                <a:latin typeface="Arial" panose="020B0604020202020204" pitchFamily="34" charset="0"/>
              </a:rPr>
              <a:t>colloid.</a:t>
            </a:r>
            <a:endParaRPr lang="en-AU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 descr="https://www.educationperfect.com/media/content/1462999733.311451g/1462999741481-2451521717170584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75" y="3360737"/>
            <a:ext cx="3810000" cy="3000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2372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Rh_dAzXuoU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724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2100" y="548839"/>
            <a:ext cx="116205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AU" b="1" i="0" dirty="0" smtClean="0">
                <a:solidFill>
                  <a:srgbClr val="E3316F"/>
                </a:solidFill>
                <a:effectLst/>
                <a:latin typeface="Arial" panose="020B0604020202020204" pitchFamily="34" charset="0"/>
              </a:rPr>
              <a:t>components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blood are suspended in a </a:t>
            </a:r>
            <a:r>
              <a:rPr lang="en-AU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solution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called </a:t>
            </a:r>
            <a:r>
              <a:rPr lang="en-AU" b="1" i="1" dirty="0" smtClean="0">
                <a:solidFill>
                  <a:srgbClr val="E38E31"/>
                </a:solidFill>
                <a:effectLst/>
                <a:latin typeface="Arial" panose="020B0604020202020204" pitchFamily="34" charset="0"/>
              </a:rPr>
              <a:t>plasma.</a:t>
            </a:r>
            <a:endParaRPr lang="en-AU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Plasma is a yellow fluid that makes up 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KaTeX_Main"/>
              </a:rPr>
              <a:t>55%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the volume of blood. </a:t>
            </a:r>
            <a:r>
              <a:rPr lang="en-AU" b="1" i="0" dirty="0" smtClean="0">
                <a:solidFill>
                  <a:srgbClr val="3883F5"/>
                </a:solidFill>
                <a:effectLst/>
                <a:latin typeface="Arial" panose="020B0604020202020204" pitchFamily="34" charset="0"/>
              </a:rPr>
              <a:t>Water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makes up the majority of plasma, with the rest being 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dissolved proteins, sugars and nutrients.</a:t>
            </a:r>
            <a:endParaRPr lang="en-AU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Plasma also carries </a:t>
            </a:r>
            <a:r>
              <a:rPr lang="en-AU" b="1" i="0" dirty="0" smtClean="0">
                <a:solidFill>
                  <a:srgbClr val="64B131"/>
                </a:solidFill>
                <a:effectLst/>
                <a:latin typeface="Arial" panose="020B0604020202020204" pitchFamily="34" charset="0"/>
              </a:rPr>
              <a:t>carbon dioxide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from all parts of the body to the </a:t>
            </a:r>
            <a:r>
              <a:rPr lang="en-AU" b="1" i="0" dirty="0" smtClean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lungs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be breathed out.</a:t>
            </a:r>
            <a:endParaRPr lang="en-AU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4" name="Picture 2" descr="https://www.educationperfect.com/media/content/Science/1460424974.714741g/1460424983733-711320399272362-optimis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9475" y="3355975"/>
            <a:ext cx="3171825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1156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5900" y="373440"/>
            <a:ext cx="11277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Oxygen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our blood is carried from the lungs to the rest of the body by </a:t>
            </a:r>
            <a:r>
              <a:rPr lang="en-AU" b="1" i="0" dirty="0" smtClean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red blood cells.</a:t>
            </a:r>
            <a:endParaRPr lang="en-AU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These are tiny flattened disks which give our blood its red colour.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Our bodies are continually producing red blood cells to </a:t>
            </a:r>
            <a:r>
              <a:rPr lang="en-AU" b="1" i="0" dirty="0" smtClean="0">
                <a:solidFill>
                  <a:srgbClr val="0BAD7C"/>
                </a:solidFill>
                <a:effectLst/>
                <a:latin typeface="Arial" panose="020B0604020202020204" pitchFamily="34" charset="0"/>
              </a:rPr>
              <a:t>replace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those in our blood vessels, which stop working after 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KaTeX_Main"/>
              </a:rPr>
              <a:t>120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days.</a:t>
            </a:r>
          </a:p>
          <a:p>
            <a:r>
              <a:rPr lang="en-AU" dirty="0" smtClean="0"/>
              <a:t/>
            </a:r>
            <a:br>
              <a:rPr lang="en-AU" dirty="0" smtClean="0"/>
            </a:br>
            <a:endParaRPr lang="en-AU" dirty="0"/>
          </a:p>
        </p:txBody>
      </p:sp>
      <p:pic>
        <p:nvPicPr>
          <p:cNvPr id="4098" name="Picture 2" descr="https://www.educationperfect.com/media/content/German/1453171356.641961g/1453218194662-2706332545716876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1175" y="2908300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1921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434539"/>
            <a:ext cx="101092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Your blood also fights off </a:t>
            </a:r>
            <a:r>
              <a:rPr lang="en-AU" b="1" i="0" dirty="0" smtClean="0">
                <a:solidFill>
                  <a:srgbClr val="AE009B"/>
                </a:solidFill>
                <a:effectLst/>
                <a:latin typeface="Arial" panose="020B0604020202020204" pitchFamily="34" charset="0"/>
              </a:rPr>
              <a:t>diseases!</a:t>
            </a:r>
            <a:endParaRPr lang="en-AU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It contains special cells called </a:t>
            </a:r>
            <a:r>
              <a:rPr lang="en-AU" b="1" i="0" dirty="0" smtClean="0">
                <a:solidFill>
                  <a:srgbClr val="7FBFCD"/>
                </a:solidFill>
                <a:effectLst/>
                <a:latin typeface="Arial" panose="020B0604020202020204" pitchFamily="34" charset="0"/>
              </a:rPr>
              <a:t>white blood cells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that attack and remove anything that's 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not supposed to be in the blood.</a:t>
            </a:r>
            <a:endParaRPr lang="en-AU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They live shorter lives than red blood cells and there are less of them. But when you are sick, </a:t>
            </a:r>
            <a:r>
              <a:rPr lang="en-AU" b="1" i="0" dirty="0" smtClean="0">
                <a:solidFill>
                  <a:srgbClr val="0BAD7C"/>
                </a:solidFill>
                <a:effectLst/>
                <a:latin typeface="Arial" panose="020B0604020202020204" pitchFamily="34" charset="0"/>
              </a:rPr>
              <a:t>many more white blood cells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being produced to fight off the infection.</a:t>
            </a:r>
            <a:endParaRPr lang="en-AU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1528854737.03711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098800" y="2600325"/>
            <a:ext cx="5473700" cy="405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691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6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112</Words>
  <Application>Microsoft Office PowerPoint</Application>
  <PresentationFormat>Widescreen</PresentationFormat>
  <Paragraphs>67</Paragraphs>
  <Slides>16</Slides>
  <Notes>0</Notes>
  <HiddenSlides>0</HiddenSlides>
  <MMClips>4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KaTeX_Main</vt:lpstr>
      <vt:lpstr>Office Theme</vt:lpstr>
      <vt:lpstr>Blood as a Mixture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Blood as a Mixture</dc:title>
  <dc:creator>Joseph D'cruz</dc:creator>
  <cp:lastModifiedBy>Joseph D'cruz</cp:lastModifiedBy>
  <cp:revision>1</cp:revision>
  <dcterms:created xsi:type="dcterms:W3CDTF">2020-09-05T10:21:07Z</dcterms:created>
  <dcterms:modified xsi:type="dcterms:W3CDTF">2020-09-05T10:21:28Z</dcterms:modified>
</cp:coreProperties>
</file>