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9EB3-BCC1-403E-B0AB-A5F4254405C4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C6D8-4B8A-4737-B528-43B3BEA481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382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9EB3-BCC1-403E-B0AB-A5F4254405C4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C6D8-4B8A-4737-B528-43B3BEA481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100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9EB3-BCC1-403E-B0AB-A5F4254405C4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C6D8-4B8A-4737-B528-43B3BEA481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987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9EB3-BCC1-403E-B0AB-A5F4254405C4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C6D8-4B8A-4737-B528-43B3BEA481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28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9EB3-BCC1-403E-B0AB-A5F4254405C4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C6D8-4B8A-4737-B528-43B3BEA481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047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9EB3-BCC1-403E-B0AB-A5F4254405C4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C6D8-4B8A-4737-B528-43B3BEA481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586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9EB3-BCC1-403E-B0AB-A5F4254405C4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C6D8-4B8A-4737-B528-43B3BEA481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882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9EB3-BCC1-403E-B0AB-A5F4254405C4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C6D8-4B8A-4737-B528-43B3BEA481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452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9EB3-BCC1-403E-B0AB-A5F4254405C4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C6D8-4B8A-4737-B528-43B3BEA481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392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9EB3-BCC1-403E-B0AB-A5F4254405C4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C6D8-4B8A-4737-B528-43B3BEA481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33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9EB3-BCC1-403E-B0AB-A5F4254405C4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6C6D8-4B8A-4737-B528-43B3BEA481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597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C9EB3-BCC1-403E-B0AB-A5F4254405C4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6C6D8-4B8A-4737-B528-43B3BEA481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843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J8r8hN05xXk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Chromatography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3023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37735" y="285234"/>
            <a:ext cx="7157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Pigments come in all sorts of shapes and sizes.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717913"/>
              </p:ext>
            </p:extLst>
          </p:nvPr>
        </p:nvGraphicFramePr>
        <p:xfrm>
          <a:off x="473074" y="1714024"/>
          <a:ext cx="7400925" cy="3040380"/>
        </p:xfrm>
        <a:graphic>
          <a:graphicData uri="http://schemas.openxmlformats.org/drawingml/2006/table">
            <a:tbl>
              <a:tblPr/>
              <a:tblGrid>
                <a:gridCol w="7400925">
                  <a:extLst>
                    <a:ext uri="{9D8B030D-6E8A-4147-A177-3AD203B41FA5}">
                      <a16:colId xmlns:a16="http://schemas.microsoft.com/office/drawing/2014/main" val="10623995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As with other particles, </a:t>
                      </a:r>
                      <a:r>
                        <a:rPr lang="en-AU" sz="2400" b="1" dirty="0">
                          <a:solidFill>
                            <a:srgbClr val="1BC6E3"/>
                          </a:solidFill>
                          <a:effectLst/>
                        </a:rPr>
                        <a:t>larger pigments will not be able to travel</a:t>
                      </a:r>
                      <a:r>
                        <a:rPr lang="en-AU" sz="2400" dirty="0">
                          <a:effectLst/>
                        </a:rPr>
                        <a:t> as far up the paper as smaller pigments. This allows us to </a:t>
                      </a:r>
                      <a:r>
                        <a:rPr lang="en-AU" sz="2400" b="1" dirty="0">
                          <a:solidFill>
                            <a:srgbClr val="E3316F"/>
                          </a:solidFill>
                          <a:effectLst/>
                        </a:rPr>
                        <a:t>see all of the different pigments</a:t>
                      </a:r>
                      <a:r>
                        <a:rPr lang="en-AU" sz="2400" dirty="0">
                          <a:effectLst/>
                        </a:rPr>
                        <a:t> that are used in a dye or ink.</a:t>
                      </a:r>
                      <a:br>
                        <a:rPr lang="en-AU" sz="2400" dirty="0">
                          <a:effectLst/>
                        </a:rPr>
                      </a:br>
                      <a:r>
                        <a:rPr lang="en-AU" sz="2400" dirty="0">
                          <a:effectLst/>
                        </a:rPr>
                        <a:t/>
                      </a:r>
                      <a:br>
                        <a:rPr lang="en-AU" sz="2400" dirty="0">
                          <a:effectLst/>
                        </a:rPr>
                      </a:br>
                      <a:r>
                        <a:rPr lang="en-AU" sz="2400" dirty="0">
                          <a:effectLst/>
                        </a:rPr>
                        <a:t>The image to the right shows blue and pink pigments mixing together to create </a:t>
                      </a:r>
                      <a:r>
                        <a:rPr lang="en-AU" sz="2400" b="1" dirty="0">
                          <a:solidFill>
                            <a:srgbClr val="732DA4"/>
                          </a:solidFill>
                          <a:effectLst/>
                        </a:rPr>
                        <a:t>purple.</a:t>
                      </a:r>
                      <a:r>
                        <a:rPr lang="en-AU" sz="2400" dirty="0">
                          <a:effectLst/>
                        </a:rPr>
                        <a:t> Chromatography allows us to </a:t>
                      </a:r>
                      <a:r>
                        <a:rPr lang="en-AU" sz="2400" b="1" dirty="0">
                          <a:solidFill>
                            <a:srgbClr val="732DA4"/>
                          </a:solidFill>
                          <a:effectLst/>
                        </a:rPr>
                        <a:t>separate</a:t>
                      </a:r>
                      <a:r>
                        <a:rPr lang="en-AU" sz="2400" dirty="0">
                          <a:effectLst/>
                        </a:rPr>
                        <a:t> these colours and see each individually.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522941"/>
                  </a:ext>
                </a:extLst>
              </a:tr>
            </a:tbl>
          </a:graphicData>
        </a:graphic>
      </p:graphicFrame>
      <p:pic>
        <p:nvPicPr>
          <p:cNvPr id="5122" name="Picture 2" descr="https://www.educationperfect.com/media/content/Science/1527652781.069481g/1527652781041-1294927936810669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0" y="1887538"/>
            <a:ext cx="291465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66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324535"/>
            <a:ext cx="8953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Smart Lesson, you should be able to: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733598"/>
              </p:ext>
            </p:extLst>
          </p:nvPr>
        </p:nvGraphicFramePr>
        <p:xfrm>
          <a:off x="723900" y="1188244"/>
          <a:ext cx="10515600" cy="2476500"/>
        </p:xfrm>
        <a:graphic>
          <a:graphicData uri="http://schemas.openxmlformats.org/drawingml/2006/table">
            <a:tbl>
              <a:tblPr/>
              <a:tblGrid>
                <a:gridCol w="939800">
                  <a:extLst>
                    <a:ext uri="{9D8B030D-6E8A-4147-A177-3AD203B41FA5}">
                      <a16:colId xmlns:a16="http://schemas.microsoft.com/office/drawing/2014/main" val="2921551806"/>
                    </a:ext>
                  </a:extLst>
                </a:gridCol>
                <a:gridCol w="9575800">
                  <a:extLst>
                    <a:ext uri="{9D8B030D-6E8A-4147-A177-3AD203B41FA5}">
                      <a16:colId xmlns:a16="http://schemas.microsoft.com/office/drawing/2014/main" val="18242370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1.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solidFill>
                            <a:srgbClr val="00AE6A"/>
                          </a:solidFill>
                          <a:effectLst/>
                        </a:rPr>
                        <a:t>Explain</a:t>
                      </a:r>
                      <a:r>
                        <a:rPr lang="en-AU" sz="2800" b="1">
                          <a:effectLst/>
                        </a:rPr>
                        <a:t> what chromatography is.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04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2.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00AE6A"/>
                          </a:solidFill>
                          <a:effectLst/>
                        </a:rPr>
                        <a:t>Explain</a:t>
                      </a:r>
                      <a:r>
                        <a:rPr lang="en-AU" sz="2800" b="1" dirty="0">
                          <a:effectLst/>
                        </a:rPr>
                        <a:t> how </a:t>
                      </a:r>
                      <a:r>
                        <a:rPr lang="en-AU" sz="2800" b="1" dirty="0">
                          <a:solidFill>
                            <a:srgbClr val="732DA4"/>
                          </a:solidFill>
                          <a:effectLst/>
                        </a:rPr>
                        <a:t>paper chromatography</a:t>
                      </a:r>
                      <a:r>
                        <a:rPr lang="en-AU" sz="2800" b="1" dirty="0">
                          <a:effectLst/>
                        </a:rPr>
                        <a:t> can be used to separate out </a:t>
                      </a:r>
                      <a:r>
                        <a:rPr lang="en-AU" sz="2800" b="1" dirty="0">
                          <a:solidFill>
                            <a:srgbClr val="E3316F"/>
                          </a:solidFill>
                          <a:effectLst/>
                        </a:rPr>
                        <a:t>pigments</a:t>
                      </a:r>
                      <a:r>
                        <a:rPr lang="en-AU" sz="2800" b="1" dirty="0">
                          <a:effectLst/>
                        </a:rPr>
                        <a:t> from dyes and inks.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667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3.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0066CC"/>
                          </a:solidFill>
                          <a:effectLst/>
                        </a:rPr>
                        <a:t>Identify</a:t>
                      </a:r>
                      <a:r>
                        <a:rPr lang="en-AU" sz="2800" b="1" dirty="0">
                          <a:effectLst/>
                        </a:rPr>
                        <a:t> similarities between substances based on chromatography results.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063603"/>
                  </a:ext>
                </a:extLst>
              </a:tr>
            </a:tbl>
          </a:graphicData>
        </a:graphic>
      </p:graphicFrame>
      <p:pic>
        <p:nvPicPr>
          <p:cNvPr id="4" name="1509325291.0876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38361" y="4066788"/>
            <a:ext cx="4886677" cy="274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0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90835"/>
            <a:ext cx="105283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Different solutes have different properties and therefore will travel through other substances at </a:t>
            </a:r>
            <a:r>
              <a:rPr lang="en-AU" sz="2400" b="1" i="0" dirty="0" smtClean="0">
                <a:solidFill>
                  <a:srgbClr val="9F731B"/>
                </a:solidFill>
                <a:effectLst/>
                <a:latin typeface="Arial" panose="020B0604020202020204" pitchFamily="34" charset="0"/>
              </a:rPr>
              <a:t>different speeds.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140906"/>
              </p:ext>
            </p:extLst>
          </p:nvPr>
        </p:nvGraphicFramePr>
        <p:xfrm>
          <a:off x="533400" y="2323624"/>
          <a:ext cx="6565900" cy="1211580"/>
        </p:xfrm>
        <a:graphic>
          <a:graphicData uri="http://schemas.openxmlformats.org/drawingml/2006/table">
            <a:tbl>
              <a:tblPr/>
              <a:tblGrid>
                <a:gridCol w="6565900">
                  <a:extLst>
                    <a:ext uri="{9D8B030D-6E8A-4147-A177-3AD203B41FA5}">
                      <a16:colId xmlns:a16="http://schemas.microsoft.com/office/drawing/2014/main" val="8525425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For example, solutes with </a:t>
                      </a:r>
                      <a:r>
                        <a:rPr lang="en-AU" sz="2400" b="1" dirty="0">
                          <a:solidFill>
                            <a:srgbClr val="1B479F"/>
                          </a:solidFill>
                          <a:effectLst/>
                        </a:rPr>
                        <a:t>large particles</a:t>
                      </a:r>
                      <a:r>
                        <a:rPr lang="en-AU" sz="2400" dirty="0">
                          <a:effectLst/>
                        </a:rPr>
                        <a:t> will not travel quickly, because they constantly bump into other particles.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007293"/>
                  </a:ext>
                </a:extLst>
              </a:tr>
            </a:tbl>
          </a:graphicData>
        </a:graphic>
      </p:graphicFrame>
      <p:pic>
        <p:nvPicPr>
          <p:cNvPr id="2050" name="Picture 2" descr="https://www.educationperfect.com/media/content/Maths/1485979310.751221f/1485979312426-3190251367632222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1933575"/>
            <a:ext cx="3324225" cy="454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635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J8r8hN05xXk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27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00" y="456337"/>
            <a:ext cx="11671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type of chromatography is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paper chromatography.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solution is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dotted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end of a piece of special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chromatography paper.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very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edge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paper is then dipped into a solvent, such as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water.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21201030.722021g/1421201029234-51550621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775" y="2468562"/>
            <a:ext cx="57150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878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473839"/>
            <a:ext cx="11391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solvent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then moves up the paper, taking the solution with it.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different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parts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mixture move at different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rates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which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separates them.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Smaller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substances travel further than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larger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substances.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generally used to compare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unknown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substances to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known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substances, as identical solutions will have the same pattern.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46608016.486731g/1446608017505-65643586912705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337" y="3632200"/>
            <a:ext cx="4619625" cy="308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820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46038"/>
            <a:ext cx="11557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help explain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chromatography,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imagine a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fish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whale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trying to make their way through a coral reef.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fish will have an </a:t>
            </a:r>
            <a:r>
              <a:rPr lang="en-AU" sz="2400" b="1" i="0" dirty="0" smtClean="0">
                <a:solidFill>
                  <a:srgbClr val="A4372D"/>
                </a:solidFill>
                <a:effectLst/>
                <a:latin typeface="Arial" panose="020B0604020202020204" pitchFamily="34" charset="0"/>
              </a:rPr>
              <a:t>easy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time, since they can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move forward through any tiny gap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coral.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 a whale has to find only the </a:t>
            </a:r>
            <a:r>
              <a:rPr lang="en-AU" sz="2400" b="1" i="0" dirty="0" smtClean="0">
                <a:solidFill>
                  <a:srgbClr val="5EA42D"/>
                </a:solidFill>
                <a:effectLst/>
                <a:latin typeface="Arial" panose="020B0604020202020204" pitchFamily="34" charset="0"/>
              </a:rPr>
              <a:t>largest paths,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since it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can't fit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 anything else.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6200.3410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14018" y="3824258"/>
            <a:ext cx="5043364" cy="283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0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88037"/>
            <a:ext cx="11607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paper chromatography,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chemicals on the paper are caught up in a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wave of water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moving up the paper.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Small particles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going to have an easier time moving through the paper than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large particles,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much like the fish and the whale.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8839.4402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89300" y="3384550"/>
            <a:ext cx="4933244" cy="277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6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" y="561539"/>
            <a:ext cx="1130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Chromatography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most commonly used to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separate pigments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 solution.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pigment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material that produces a certain colour. Different pigments can be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mixed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different ways to make a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huge variety of colours.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Ink in pens, food and fabric dye contain different pigments.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5290.7456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73400" y="3635374"/>
            <a:ext cx="4978400" cy="264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0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Widescreen</PresentationFormat>
  <Paragraphs>33</Paragraphs>
  <Slides>10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KaTeX_Main</vt:lpstr>
      <vt:lpstr>Office Theme</vt:lpstr>
      <vt:lpstr>Chromatography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Chromatography</dc:title>
  <dc:creator>Joseph D'cruz</dc:creator>
  <cp:lastModifiedBy>Joseph D'cruz</cp:lastModifiedBy>
  <cp:revision>1</cp:revision>
  <dcterms:created xsi:type="dcterms:W3CDTF">2020-07-13T09:18:03Z</dcterms:created>
  <dcterms:modified xsi:type="dcterms:W3CDTF">2020-07-13T09:18:15Z</dcterms:modified>
</cp:coreProperties>
</file>