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51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23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86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4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2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68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9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9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851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45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7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FCCA-D899-46F2-B5E2-30CC17CA5A1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41FD-C6E1-49D3-A2A4-01C0201558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4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Distillation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64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49900" y="82463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Fractional distillation is commonly used to separate </a:t>
            </a:r>
            <a:r>
              <a:rPr lang="en-AU" sz="28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crude oil.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can see below, crude oil is made of many </a:t>
            </a:r>
            <a:r>
              <a:rPr lang="en-AU" sz="28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different substances.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of these substances condenses at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different temperatures.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1250256.172061g/1441250263695-1549267910470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7388"/>
            <a:ext cx="4991100" cy="503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65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3536"/>
            <a:ext cx="1187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1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Cold distillation,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also known as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vacuum distillation,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separate solutions that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very high boiling points.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95326"/>
              </p:ext>
            </p:extLst>
          </p:nvPr>
        </p:nvGraphicFramePr>
        <p:xfrm>
          <a:off x="711200" y="1759744"/>
          <a:ext cx="7162800" cy="2674620"/>
        </p:xfrm>
        <a:graphic>
          <a:graphicData uri="http://schemas.openxmlformats.org/drawingml/2006/table">
            <a:tbl>
              <a:tblPr/>
              <a:tblGrid>
                <a:gridCol w="7162800">
                  <a:extLst>
                    <a:ext uri="{9D8B030D-6E8A-4147-A177-3AD203B41FA5}">
                      <a16:colId xmlns:a16="http://schemas.microsoft.com/office/drawing/2014/main" val="2177892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It works by </a:t>
                      </a:r>
                      <a:r>
                        <a:rPr lang="en-AU" sz="2400" b="1" dirty="0">
                          <a:solidFill>
                            <a:srgbClr val="AE009B"/>
                          </a:solidFill>
                          <a:effectLst/>
                        </a:rPr>
                        <a:t>reducing the </a:t>
                      </a:r>
                      <a:r>
                        <a:rPr lang="en-AU" sz="2400" b="1" u="sng" dirty="0">
                          <a:solidFill>
                            <a:srgbClr val="AE009B"/>
                          </a:solidFill>
                          <a:effectLst/>
                        </a:rPr>
                        <a:t>pressure</a:t>
                      </a:r>
                      <a:r>
                        <a:rPr lang="en-AU" sz="2400" dirty="0">
                          <a:effectLst/>
                        </a:rPr>
                        <a:t> above the mixture. This </a:t>
                      </a:r>
                      <a:r>
                        <a:rPr lang="en-AU" sz="2400" b="1" dirty="0">
                          <a:effectLst/>
                        </a:rPr>
                        <a:t>lowers</a:t>
                      </a:r>
                      <a:r>
                        <a:rPr lang="en-AU" sz="2400" dirty="0">
                          <a:effectLst/>
                        </a:rPr>
                        <a:t> the components' boiling points to a temperature that is easier to create in the lab.</a:t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The solution is </a:t>
                      </a:r>
                      <a:r>
                        <a:rPr lang="en-AU" sz="2400" b="1" dirty="0">
                          <a:effectLst/>
                        </a:rPr>
                        <a:t>boiled</a:t>
                      </a:r>
                      <a:r>
                        <a:rPr lang="en-AU" sz="2400" dirty="0">
                          <a:effectLst/>
                        </a:rPr>
                        <a:t> at this lower temperature; then </a:t>
                      </a:r>
                      <a:r>
                        <a:rPr lang="en-AU" sz="2400" b="1" dirty="0">
                          <a:solidFill>
                            <a:srgbClr val="7FBFCD"/>
                          </a:solidFill>
                          <a:effectLst/>
                        </a:rPr>
                        <a:t>regular distillation</a:t>
                      </a:r>
                      <a:r>
                        <a:rPr lang="en-AU" sz="2400" dirty="0">
                          <a:effectLst/>
                        </a:rPr>
                        <a:t> takes place.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45859"/>
                  </a:ext>
                </a:extLst>
              </a:tr>
            </a:tbl>
          </a:graphicData>
        </a:graphic>
      </p:graphicFrame>
      <p:pic>
        <p:nvPicPr>
          <p:cNvPr id="10242" name="Picture 2" descr="https://www.educationperfect.com/media/content/Science/1446523675.909461g/1446523677637-62383055826900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1923196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7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025" y="678934"/>
            <a:ext cx="716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76265"/>
              </p:ext>
            </p:extLst>
          </p:nvPr>
        </p:nvGraphicFramePr>
        <p:xfrm>
          <a:off x="797025" y="1792764"/>
          <a:ext cx="10515600" cy="144018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4030193329"/>
                    </a:ext>
                  </a:extLst>
                </a:gridCol>
                <a:gridCol w="9017000">
                  <a:extLst>
                    <a:ext uri="{9D8B030D-6E8A-4147-A177-3AD203B41FA5}">
                      <a16:colId xmlns:a16="http://schemas.microsoft.com/office/drawing/2014/main" val="96854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  <a:latin typeface="KaTeX_Main"/>
                        </a:rPr>
                        <a:t>1.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 dirty="0">
                          <a:effectLst/>
                        </a:rPr>
                        <a:t> when we use </a:t>
                      </a:r>
                      <a:r>
                        <a:rPr lang="en-AU" sz="2400" b="1" dirty="0">
                          <a:solidFill>
                            <a:srgbClr val="7FBFCD"/>
                          </a:solidFill>
                          <a:effectLst/>
                        </a:rPr>
                        <a:t>distillation.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89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what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fractional distillation</a:t>
                      </a:r>
                      <a:r>
                        <a:rPr lang="en-AU" sz="2400" b="1" dirty="0">
                          <a:effectLst/>
                        </a:rPr>
                        <a:t> 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what </a:t>
                      </a:r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cold distillation</a:t>
                      </a:r>
                      <a:r>
                        <a:rPr lang="en-AU" sz="2400" b="1" dirty="0">
                          <a:effectLst/>
                        </a:rPr>
                        <a:t> 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364135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German/1463102027.545011g/1463102028905-252886592253970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82" y="4025900"/>
            <a:ext cx="3844893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782935"/>
            <a:ext cx="10045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We've seen what to do when we want to keep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solute,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what about when we want to keep both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solute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solvent?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5407921.04251g/1525407914599-219993998198863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913063"/>
            <a:ext cx="76104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96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53936"/>
            <a:ext cx="10553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substance has a different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boiling point.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boiling point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temperature at which a liquid becomes a </a:t>
            </a:r>
            <a:r>
              <a:rPr lang="en-AU" sz="2400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gas.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2807440.95231f/1522807439686-372868023048352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2167784"/>
            <a:ext cx="6283325" cy="481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9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536139"/>
            <a:ext cx="1183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two substances with </a:t>
            </a:r>
            <a:r>
              <a:rPr lang="en-AU" sz="2400" b="1" i="0" dirty="0" smtClean="0">
                <a:solidFill>
                  <a:srgbClr val="F53883"/>
                </a:solidFill>
                <a:effectLst/>
                <a:latin typeface="Arial" panose="020B0604020202020204" pitchFamily="34" charset="0"/>
              </a:rPr>
              <a:t>significantly different boiling points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mixed together, we can use this property to separate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heat the mixture to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lowest boiling point,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substance will evaporate from the mixture, leaving the other behind.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 </a:t>
            </a:r>
            <a:r>
              <a:rPr lang="en-AU" sz="2400" b="1" i="0" u="sng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distillation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72132776700-78154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768600"/>
            <a:ext cx="38100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3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622638"/>
            <a:ext cx="965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boiling point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ethanol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boiling point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78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heat the mixture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78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boil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ethanol but leave the water as a liquid.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Maths/1366072273240-583391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616" y="3746500"/>
            <a:ext cx="1451884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4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208340"/>
            <a:ext cx="11341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Ethanol will leave the solution as a gas and we trap it in a cooled pipe called a </a:t>
            </a:r>
            <a:r>
              <a:rPr lang="en-AU" sz="2400" b="1" i="0" u="sng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condenser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gas turns into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again as it is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condensed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we call this liquid the </a:t>
            </a:r>
            <a:r>
              <a:rPr lang="en-AU" sz="2400" b="1" i="0" u="sng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distillate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Solids will generally be left behind because they have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 boiling points.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left as a solid or liquid (if they melt) in the original container.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6146" name="Picture 2" descr="https://www.educationperfect.com/media/content/Science/1446517961.065841g/1446517961975-13397032400921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99" y="3473327"/>
            <a:ext cx="3133725" cy="32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5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educationperfect.com/media/content/Science/1446517961.065841g/1446517961975-13397032400921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233362"/>
            <a:ext cx="6054725" cy="625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1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733246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1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Fractional distillation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when the boiling points of the solutes and solvents are very </a:t>
            </a:r>
            <a:r>
              <a:rPr lang="en-AU" sz="28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similar.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solution is put into a </a:t>
            </a:r>
            <a:r>
              <a:rPr lang="en-AU" sz="28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distillation column,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sections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column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temperatures.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various gases produced will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condense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different heights (depending on their boiling point) and are then collected separately.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Science/1385949432714-101979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733246"/>
            <a:ext cx="5729060" cy="42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Distillation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Distillation</dc:title>
  <dc:creator>Joseph D'cruz</dc:creator>
  <cp:lastModifiedBy>Joseph D'cruz</cp:lastModifiedBy>
  <cp:revision>1</cp:revision>
  <dcterms:created xsi:type="dcterms:W3CDTF">2020-06-06T07:49:47Z</dcterms:created>
  <dcterms:modified xsi:type="dcterms:W3CDTF">2020-06-06T07:49:54Z</dcterms:modified>
</cp:coreProperties>
</file>