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6DF6-590C-46D6-A830-9C202986BD0C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15D4-9157-446E-9C2B-8843BEC196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18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6DF6-590C-46D6-A830-9C202986BD0C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15D4-9157-446E-9C2B-8843BEC196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56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6DF6-590C-46D6-A830-9C202986BD0C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15D4-9157-446E-9C2B-8843BEC196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5599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6DF6-590C-46D6-A830-9C202986BD0C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15D4-9157-446E-9C2B-8843BEC196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4819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6DF6-590C-46D6-A830-9C202986BD0C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15D4-9157-446E-9C2B-8843BEC196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828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6DF6-590C-46D6-A830-9C202986BD0C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15D4-9157-446E-9C2B-8843BEC196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295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6DF6-590C-46D6-A830-9C202986BD0C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15D4-9157-446E-9C2B-8843BEC196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6068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6DF6-590C-46D6-A830-9C202986BD0C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15D4-9157-446E-9C2B-8843BEC196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8449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6DF6-590C-46D6-A830-9C202986BD0C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15D4-9157-446E-9C2B-8843BEC196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0599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6DF6-590C-46D6-A830-9C202986BD0C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15D4-9157-446E-9C2B-8843BEC196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5596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6DF6-590C-46D6-A830-9C202986BD0C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15D4-9157-446E-9C2B-8843BEC196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7018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F6DF6-590C-46D6-A830-9C202986BD0C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E15D4-9157-446E-9C2B-8843BEC196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3764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6.mp4"/><Relationship Id="rId1" Type="http://schemas.microsoft.com/office/2007/relationships/media" Target="../media/media6.mp4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5.mp4"/><Relationship Id="rId1" Type="http://schemas.microsoft.com/office/2007/relationships/media" Target="../media/media5.mp4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Evaporation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2077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9900" y="255538"/>
            <a:ext cx="113157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 recap: when a solution is </a:t>
            </a:r>
            <a:r>
              <a:rPr lang="en-AU" sz="2400" b="1" i="0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heated,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solution </a:t>
            </a:r>
            <a:r>
              <a:rPr lang="en-AU" sz="24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loses solvent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it heats up.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solution becomes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saturated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a solid starts to form. Eventually all of the solvent boils away, leaving behind a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dry solute.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The mixture has successfully been separated!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0254.7829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051300" y="3322624"/>
            <a:ext cx="4576763" cy="353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37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3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25" y="1136134"/>
            <a:ext cx="7168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 lesson you should be able to: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391227"/>
              </p:ext>
            </p:extLst>
          </p:nvPr>
        </p:nvGraphicFramePr>
        <p:xfrm>
          <a:off x="698500" y="1814354"/>
          <a:ext cx="10515600" cy="960120"/>
        </p:xfrm>
        <a:graphic>
          <a:graphicData uri="http://schemas.openxmlformats.org/drawingml/2006/table">
            <a:tbl>
              <a:tblPr/>
              <a:tblGrid>
                <a:gridCol w="1257300">
                  <a:extLst>
                    <a:ext uri="{9D8B030D-6E8A-4147-A177-3AD203B41FA5}">
                      <a16:colId xmlns:a16="http://schemas.microsoft.com/office/drawing/2014/main" val="137789466"/>
                    </a:ext>
                  </a:extLst>
                </a:gridCol>
                <a:gridCol w="9258300">
                  <a:extLst>
                    <a:ext uri="{9D8B030D-6E8A-4147-A177-3AD203B41FA5}">
                      <a16:colId xmlns:a16="http://schemas.microsoft.com/office/drawing/2014/main" val="36409550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effectLst/>
                          <a:latin typeface="KaTeX_Main"/>
                        </a:rPr>
                        <a:t>1.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 dirty="0">
                          <a:solidFill>
                            <a:srgbClr val="64B131"/>
                          </a:solidFill>
                          <a:effectLst/>
                        </a:rPr>
                        <a:t>Explain</a:t>
                      </a:r>
                      <a:r>
                        <a:rPr lang="en-AU" sz="2400" b="1" dirty="0">
                          <a:effectLst/>
                        </a:rPr>
                        <a:t> what happens to </a:t>
                      </a:r>
                      <a:r>
                        <a:rPr lang="en-AU" sz="2400" b="1" dirty="0">
                          <a:solidFill>
                            <a:srgbClr val="3883F5"/>
                          </a:solidFill>
                          <a:effectLst/>
                        </a:rPr>
                        <a:t>water</a:t>
                      </a:r>
                      <a:r>
                        <a:rPr lang="en-AU" sz="2400" b="1" dirty="0">
                          <a:effectLst/>
                        </a:rPr>
                        <a:t> if you leave it out in the </a:t>
                      </a:r>
                      <a:r>
                        <a:rPr lang="en-AU" sz="2400" b="1" dirty="0">
                          <a:solidFill>
                            <a:srgbClr val="FB6611"/>
                          </a:solidFill>
                          <a:effectLst/>
                        </a:rPr>
                        <a:t>sun.</a:t>
                      </a:r>
                      <a:endParaRPr lang="en-AU" sz="24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1476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effectLst/>
                          <a:latin typeface="KaTeX_Main"/>
                        </a:rPr>
                        <a:t>2.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 dirty="0">
                          <a:solidFill>
                            <a:srgbClr val="64B131"/>
                          </a:solidFill>
                          <a:effectLst/>
                        </a:rPr>
                        <a:t>Describe</a:t>
                      </a:r>
                      <a:r>
                        <a:rPr lang="en-AU" sz="2400" b="1" dirty="0">
                          <a:effectLst/>
                        </a:rPr>
                        <a:t> how we use this process to </a:t>
                      </a:r>
                      <a:r>
                        <a:rPr lang="en-AU" sz="2400" b="1" dirty="0">
                          <a:solidFill>
                            <a:srgbClr val="21A0B1"/>
                          </a:solidFill>
                          <a:effectLst/>
                        </a:rPr>
                        <a:t>separate a solution</a:t>
                      </a:r>
                      <a:r>
                        <a:rPr lang="en-AU" sz="2400" b="1" dirty="0">
                          <a:effectLst/>
                        </a:rPr>
                        <a:t> in the lab.</a:t>
                      </a:r>
                      <a:endParaRPr lang="en-AU" sz="24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729566"/>
                  </a:ext>
                </a:extLst>
              </a:tr>
            </a:tbl>
          </a:graphicData>
        </a:graphic>
      </p:graphicFrame>
      <p:pic>
        <p:nvPicPr>
          <p:cNvPr id="4" name="1522212166.4799 (1)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495800" y="3467100"/>
            <a:ext cx="33909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31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0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82700" y="1595021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now, you should be familiar with the techniques used to separate </a:t>
            </a:r>
            <a:r>
              <a:rPr lang="en-AU" sz="2400" b="1" i="0" dirty="0" smtClean="0">
                <a:solidFill>
                  <a:srgbClr val="8D7FCD"/>
                </a:solidFill>
                <a:effectLst/>
                <a:latin typeface="Arial" panose="020B0604020202020204" pitchFamily="34" charset="0"/>
              </a:rPr>
              <a:t>suspensions.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is relatively </a:t>
            </a:r>
            <a:r>
              <a:rPr lang="en-AU" sz="2400" b="1" i="0" dirty="0" smtClean="0">
                <a:solidFill>
                  <a:srgbClr val="CD7F98"/>
                </a:solidFill>
                <a:effectLst/>
                <a:latin typeface="Arial" panose="020B0604020202020204" pitchFamily="34" charset="0"/>
              </a:rPr>
              <a:t>easy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separate suspensions because their particles are </a:t>
            </a:r>
            <a:r>
              <a:rPr lang="en-AU" sz="24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large.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Separating a </a:t>
            </a:r>
            <a:r>
              <a:rPr lang="en-AU" sz="2400" b="1" i="1" dirty="0" smtClean="0">
                <a:solidFill>
                  <a:srgbClr val="7FBFCD"/>
                </a:solidFill>
                <a:effectLst/>
                <a:latin typeface="Arial" panose="020B0604020202020204" pitchFamily="34" charset="0"/>
              </a:rPr>
              <a:t>solution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harder because the particles are </a:t>
            </a:r>
            <a:r>
              <a:rPr lang="en-AU" sz="24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dissolved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into a solution. Solute particles are </a:t>
            </a:r>
            <a:r>
              <a:rPr lang="en-AU" sz="24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tiny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cannot be removed </a:t>
            </a:r>
            <a:r>
              <a:rPr lang="en-AU" sz="2400" b="1" i="0" dirty="0" smtClean="0">
                <a:solidFill>
                  <a:srgbClr val="7F98CD"/>
                </a:solidFill>
                <a:effectLst/>
                <a:latin typeface="Arial" panose="020B0604020202020204" pitchFamily="34" charset="0"/>
              </a:rPr>
              <a:t>physically.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400" dirty="0" smtClean="0"/>
              <a:t/>
            </a:r>
            <a:br>
              <a:rPr lang="en-AU" sz="2400" dirty="0" smtClean="0"/>
            </a:br>
            <a:endParaRPr lang="en-AU" sz="2400" dirty="0"/>
          </a:p>
        </p:txBody>
      </p:sp>
      <p:pic>
        <p:nvPicPr>
          <p:cNvPr id="3" name="1509324735.2085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556500" y="2235200"/>
            <a:ext cx="4391378" cy="247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14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1400" y="1752938"/>
            <a:ext cx="10490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One method that we can use to separate solutions is </a:t>
            </a:r>
            <a:r>
              <a:rPr lang="en-AU" sz="2400" b="1" i="0" dirty="0" smtClean="0">
                <a:solidFill>
                  <a:srgbClr val="CD7FBF"/>
                </a:solidFill>
                <a:effectLst/>
                <a:latin typeface="Arial" panose="020B0604020202020204" pitchFamily="34" charset="0"/>
              </a:rPr>
              <a:t>evaporation.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liquids are </a:t>
            </a:r>
            <a:r>
              <a:rPr lang="en-AU" sz="2400" b="1" i="0" dirty="0" smtClean="0">
                <a:solidFill>
                  <a:srgbClr val="B47FCD"/>
                </a:solidFill>
                <a:effectLst/>
                <a:latin typeface="Arial" panose="020B0604020202020204" pitchFamily="34" charset="0"/>
              </a:rPr>
              <a:t>heated,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they turn into gases. Water, for example, turns into </a:t>
            </a:r>
            <a:r>
              <a:rPr lang="en-AU" sz="2400" b="1" i="0" dirty="0" smtClean="0">
                <a:solidFill>
                  <a:srgbClr val="7FA7E3"/>
                </a:solidFill>
                <a:effectLst/>
                <a:latin typeface="Arial" panose="020B0604020202020204" pitchFamily="34" charset="0"/>
              </a:rPr>
              <a:t>water vapour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when it gets hot.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process is called </a:t>
            </a:r>
            <a:r>
              <a:rPr lang="en-AU" sz="2400" b="1" i="0" dirty="0" smtClean="0">
                <a:solidFill>
                  <a:srgbClr val="CD7FBF"/>
                </a:solidFill>
                <a:effectLst/>
                <a:latin typeface="Arial" panose="020B0604020202020204" pitchFamily="34" charset="0"/>
              </a:rPr>
              <a:t>evaporation.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064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30400" y="879039"/>
            <a:ext cx="92583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can see this when you leave a glass of </a:t>
            </a:r>
            <a:r>
              <a:rPr lang="en-AU" sz="28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water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sun.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amount of water in the glass </a:t>
            </a:r>
            <a:r>
              <a:rPr lang="en-AU" sz="2800" b="1" i="0" dirty="0" smtClean="0">
                <a:solidFill>
                  <a:srgbClr val="AE009B"/>
                </a:solidFill>
                <a:effectLst/>
                <a:latin typeface="Arial" panose="020B0604020202020204" pitchFamily="34" charset="0"/>
              </a:rPr>
              <a:t>decreases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it turns into gas and floats away.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because the </a:t>
            </a:r>
            <a:r>
              <a:rPr lang="en-AU" sz="2800" b="1" i="0" u="sng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heat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sun is turning the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liquid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into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gas.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938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88938"/>
            <a:ext cx="114681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Every liquid has a </a:t>
            </a:r>
            <a:r>
              <a:rPr lang="en-AU" sz="2400" b="1" i="0" dirty="0" smtClean="0">
                <a:solidFill>
                  <a:srgbClr val="CD7F98"/>
                </a:solidFill>
                <a:effectLst/>
                <a:latin typeface="Arial" panose="020B0604020202020204" pitchFamily="34" charset="0"/>
              </a:rPr>
              <a:t>boiling point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- a temperature where it becomes a </a:t>
            </a:r>
            <a:r>
              <a:rPr lang="en-AU" sz="2400" b="1" i="0" dirty="0" smtClean="0">
                <a:solidFill>
                  <a:srgbClr val="36C9C6"/>
                </a:solidFill>
                <a:effectLst/>
                <a:latin typeface="Arial" panose="020B0604020202020204" pitchFamily="34" charset="0"/>
              </a:rPr>
              <a:t>gas.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Every substance has a different boiling point.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Therefore,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solute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solvent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 </a:t>
            </a:r>
            <a:r>
              <a:rPr lang="en-AU" sz="2400" b="1" i="0" u="sng" dirty="0" smtClean="0">
                <a:solidFill>
                  <a:srgbClr val="CD7F98"/>
                </a:solidFill>
                <a:effectLst/>
                <a:latin typeface="Arial" panose="020B0604020202020204" pitchFamily="34" charset="0"/>
              </a:rPr>
              <a:t>different</a:t>
            </a:r>
            <a:r>
              <a:rPr lang="en-AU" sz="2400" b="1" i="0" dirty="0" smtClean="0">
                <a:solidFill>
                  <a:srgbClr val="CD7F98"/>
                </a:solidFill>
                <a:effectLst/>
                <a:latin typeface="Arial" panose="020B0604020202020204" pitchFamily="34" charset="0"/>
              </a:rPr>
              <a:t> boiling points.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means that, as a solution heats up, one will reach the boiling point </a:t>
            </a:r>
            <a:r>
              <a:rPr lang="en-AU" sz="2400" b="1" i="1" dirty="0" smtClean="0">
                <a:solidFill>
                  <a:srgbClr val="7F98CD"/>
                </a:solidFill>
                <a:effectLst/>
                <a:latin typeface="Arial" panose="020B0604020202020204" pitchFamily="34" charset="0"/>
              </a:rPr>
              <a:t>first.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22807604.44425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882900" y="3185795"/>
            <a:ext cx="6121400" cy="351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93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6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400" y="467836"/>
            <a:ext cx="111379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can use </a:t>
            </a:r>
            <a:r>
              <a:rPr lang="en-AU" sz="28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evaporation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 remove the </a:t>
            </a:r>
            <a:r>
              <a:rPr lang="en-AU" sz="28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solvent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a solution and keep the </a:t>
            </a:r>
            <a:r>
              <a:rPr lang="en-AU" sz="28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solute.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Usually, solute particles have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high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boiling points, and </a:t>
            </a:r>
            <a:r>
              <a:rPr lang="en-AU" sz="28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will not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turn into gas with the solvent.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470275793.575471g/1470275794084-2619037624106973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575" y="3227388"/>
            <a:ext cx="760095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067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531336"/>
            <a:ext cx="105283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Therefore, by </a:t>
            </a:r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evaporating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solution, we remove the </a:t>
            </a:r>
            <a:r>
              <a:rPr lang="en-AU" sz="24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solvent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leave the </a:t>
            </a:r>
            <a:r>
              <a:rPr lang="en-AU" sz="24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solute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behind.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Heating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 solution with a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Bunsen burner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speed up this process.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24623999.55774 (1)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87700" y="2286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07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90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4500" y="726639"/>
            <a:ext cx="107569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As a solution </a:t>
            </a:r>
            <a:r>
              <a:rPr lang="en-AU" sz="2400" b="1" i="0" dirty="0" smtClean="0">
                <a:solidFill>
                  <a:srgbClr val="7FA7E3"/>
                </a:solidFill>
                <a:effectLst/>
                <a:latin typeface="Arial" panose="020B0604020202020204" pitchFamily="34" charset="0"/>
              </a:rPr>
              <a:t>evaporates,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becomes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saturated.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Saturated solutions are </a:t>
            </a:r>
            <a:r>
              <a:rPr lang="en-AU" sz="24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full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solute - no more can dissolve into the liquid solvent.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a </a:t>
            </a:r>
            <a:r>
              <a:rPr lang="en-AU" sz="2400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saturated solution is evaporated,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there will now be </a:t>
            </a:r>
            <a:r>
              <a:rPr lang="en-AU" sz="2400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too much solute.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 what does it do? It </a:t>
            </a:r>
            <a:r>
              <a:rPr lang="en-AU" sz="24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solidifies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out of the solution.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16270.9178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695700" y="3558540"/>
            <a:ext cx="4991100" cy="299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14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Widescreen</PresentationFormat>
  <Paragraphs>45</Paragraphs>
  <Slides>10</Slides>
  <Notes>0</Notes>
  <HiddenSlides>0</HiddenSlides>
  <MMClips>6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KaTeX_Main</vt:lpstr>
      <vt:lpstr>Office Theme</vt:lpstr>
      <vt:lpstr>Evaporation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Evaporation</dc:title>
  <dc:creator>Joseph D'cruz</dc:creator>
  <cp:lastModifiedBy>Joseph D'cruz</cp:lastModifiedBy>
  <cp:revision>1</cp:revision>
  <dcterms:created xsi:type="dcterms:W3CDTF">2020-06-06T07:41:14Z</dcterms:created>
  <dcterms:modified xsi:type="dcterms:W3CDTF">2020-06-06T07:41:23Z</dcterms:modified>
</cp:coreProperties>
</file>