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49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57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77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12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754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287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72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99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65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03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72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E86A-9FC1-4B61-B3D0-6ED2E085D59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CE3C-00DA-442A-8778-1E38B07728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01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vxaFCR2-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Separation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552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585738"/>
            <a:ext cx="1150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suspension contains a solid part that settles to the bottom, we call this </a:t>
            </a:r>
            <a:r>
              <a:rPr lang="en-AU" sz="2400" b="1" i="1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sedimentation.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solid particles that settle are called </a:t>
            </a:r>
            <a:r>
              <a:rPr lang="en-AU" sz="2400" b="1" i="1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sediment.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what happens in the ocean - suspended dirt, sand, and dead animals settle to the bottom of the sea over time.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63528669.766041g/1463528670165-25903397628446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380523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00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182940"/>
            <a:ext cx="1139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Straining, or sieving,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separation method that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removes liquid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bottom of the container, leaving the solid behind.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used when the solid part of the suspension has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large particles.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Containers are designed specifically for this purpose;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colanders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remove water from food and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storm drains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remove rubbish from water.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Science/1373429905699-791612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341153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96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34539"/>
            <a:ext cx="1109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Decanting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process of removing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liquid part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 suspension.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suspension is made of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two liquids,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liquid will be lighter than the other and will float.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suspension is </a:t>
            </a:r>
            <a:r>
              <a:rPr lang="en-AU" sz="2400" b="1" i="0" dirty="0" smtClean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a solid and a liquid,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the solid will usually be heavier than the liquid, and will sink to the bottom.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6504679.181g/1446504677305-62383055826900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3271838"/>
            <a:ext cx="27717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34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635338"/>
            <a:ext cx="1148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decant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 part of the suspension.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easiest parts to remove are 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liquids.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can be done by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carefully pouring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top layer off. This leaves the rest of the mixture in the container.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this method is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very precise.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Science/1403134579109-56014212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3475038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4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vxaFCR2-b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9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7151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Chemists use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separatory funnel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decant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suspensions.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can see in the image below, a separatory funnel is a piece of glassware with 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tap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bottom.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Liquids are placed in the funnel and allowed to form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layers.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bottom layer can then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removed by opening the tap,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closing it again so that all of the bottom layer is removed.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24001708.080581g/1524001708107-244061029418387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5" y="107229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6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525" y="1288534"/>
            <a:ext cx="7168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02556"/>
              </p:ext>
            </p:extLst>
          </p:nvPr>
        </p:nvGraphicFramePr>
        <p:xfrm>
          <a:off x="987525" y="2382044"/>
          <a:ext cx="10515600" cy="180594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1423488088"/>
                    </a:ext>
                  </a:extLst>
                </a:gridCol>
                <a:gridCol w="9258300">
                  <a:extLst>
                    <a:ext uri="{9D8B030D-6E8A-4147-A177-3AD203B41FA5}">
                      <a16:colId xmlns:a16="http://schemas.microsoft.com/office/drawing/2014/main" val="26796529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List</a:t>
                      </a:r>
                      <a:r>
                        <a:rPr lang="en-AU" sz="2400" b="1">
                          <a:effectLst/>
                        </a:rPr>
                        <a:t> examples of </a:t>
                      </a:r>
                      <a:r>
                        <a:rPr lang="en-AU" sz="2400" b="1">
                          <a:solidFill>
                            <a:srgbClr val="21A0B1"/>
                          </a:solidFill>
                          <a:effectLst/>
                        </a:rPr>
                        <a:t>mixtures</a:t>
                      </a:r>
                      <a:r>
                        <a:rPr lang="en-AU" sz="2400" b="1">
                          <a:effectLst/>
                        </a:rPr>
                        <a:t> and </a:t>
                      </a:r>
                      <a:r>
                        <a:rPr lang="en-AU" sz="2400" b="1">
                          <a:solidFill>
                            <a:srgbClr val="21A0B1"/>
                          </a:solidFill>
                          <a:effectLst/>
                        </a:rPr>
                        <a:t>separation techniques</a:t>
                      </a:r>
                      <a:r>
                        <a:rPr lang="en-AU" sz="2400" b="1">
                          <a:effectLst/>
                        </a:rPr>
                        <a:t> that are used in everyday life.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1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400" b="1" dirty="0">
                          <a:effectLst/>
                        </a:rPr>
                        <a:t> the methods used to </a:t>
                      </a:r>
                      <a:r>
                        <a:rPr lang="en-AU" sz="2400" b="1" dirty="0">
                          <a:solidFill>
                            <a:srgbClr val="E3316F"/>
                          </a:solidFill>
                          <a:effectLst/>
                        </a:rPr>
                        <a:t>decant</a:t>
                      </a:r>
                      <a:r>
                        <a:rPr lang="en-AU" sz="2400" b="1" dirty="0">
                          <a:effectLst/>
                        </a:rPr>
                        <a:t> and </a:t>
                      </a:r>
                      <a:r>
                        <a:rPr lang="en-AU" sz="2400" b="1" dirty="0">
                          <a:solidFill>
                            <a:srgbClr val="0066CC"/>
                          </a:solidFill>
                          <a:effectLst/>
                        </a:rPr>
                        <a:t>strain</a:t>
                      </a:r>
                      <a:r>
                        <a:rPr lang="en-AU" sz="2400" b="1" dirty="0">
                          <a:effectLst/>
                        </a:rPr>
                        <a:t> substances.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86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77CC"/>
                          </a:solidFill>
                          <a:effectLst/>
                        </a:rPr>
                        <a:t>Compare</a:t>
                      </a:r>
                      <a:r>
                        <a:rPr lang="en-AU" sz="2400" b="1" dirty="0">
                          <a:effectLst/>
                        </a:rPr>
                        <a:t> </a:t>
                      </a:r>
                      <a:r>
                        <a:rPr lang="en-AU" sz="2400" b="1" dirty="0">
                          <a:solidFill>
                            <a:srgbClr val="E3316F"/>
                          </a:solidFill>
                          <a:effectLst/>
                        </a:rPr>
                        <a:t>decanting</a:t>
                      </a:r>
                      <a:r>
                        <a:rPr lang="en-AU" sz="2400" b="1" dirty="0">
                          <a:effectLst/>
                        </a:rPr>
                        <a:t> and </a:t>
                      </a:r>
                      <a:r>
                        <a:rPr lang="en-AU" sz="2400" b="1" dirty="0">
                          <a:solidFill>
                            <a:srgbClr val="0066CC"/>
                          </a:solidFill>
                          <a:effectLst/>
                        </a:rPr>
                        <a:t>straining.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9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83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409139"/>
            <a:ext cx="10820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Mixtures,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both natural and man-made, surround us in our daily lives.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food, drinks, bodies and more are all made up of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lots of different 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small particles.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situations call for removing specific types of particle from a mixture. Removing these particles is called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"separation".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797.9264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41800" y="3559174"/>
            <a:ext cx="41275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420638"/>
            <a:ext cx="10807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pasta cooking in boiling water is a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suspension.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get the cooked pasta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need to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separate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suspension into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pasta and water.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do this you use a </a:t>
            </a:r>
            <a:r>
              <a:rPr lang="en-AU" sz="2400" b="1" i="0" dirty="0" smtClean="0">
                <a:solidFill>
                  <a:srgbClr val="BDABD8"/>
                </a:solidFill>
                <a:effectLst/>
                <a:latin typeface="Arial" panose="020B0604020202020204" pitchFamily="34" charset="0"/>
              </a:rPr>
              <a:t>sieve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drain the water off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lid.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481.1285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56088" y="2992794"/>
            <a:ext cx="4392612" cy="358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594836"/>
            <a:ext cx="1069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of these processes (using a sieve or draining the water) are examples of two different ways to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separate mixtures.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called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sieving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decanting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respectively.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78832499.018211g/1478832510795-138129807149745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262313"/>
            <a:ext cx="3810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3500" y="192038"/>
            <a:ext cx="10401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industries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focus on separating mixtures into their parts.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Crude oil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mixture of many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different chemicals.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oil industry has to use many different techniques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extract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useful chemicals.</a:t>
            </a: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3074" name="Picture 2" descr="https://www.educationperfect.com/media/content/Social%20Studies/1432519819.113381g/1432519818537-69055940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4" y="3225800"/>
            <a:ext cx="4947709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0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669836"/>
            <a:ext cx="10782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Mining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extracts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ground - but most metals are trapped in ores (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iron in iron ore) and must be separated to be useful.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60609677.10051g/1460609696226-352316863593326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2870200"/>
            <a:ext cx="4544888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77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979438"/>
            <a:ext cx="11061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Also,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found in lakes, rivers and oceans is often unable to be consumed and used safely.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 separation techniques to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clean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make it useful.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separation is a very important process to learn about because it has </a:t>
            </a:r>
            <a:r>
              <a:rPr lang="en-AU" sz="2400" b="1" i="1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many applications in our lives.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818.2932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92499" y="3657094"/>
            <a:ext cx="5438775" cy="304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0" y="8028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of the simplest ways to separate a suspension is to let it </a:t>
            </a:r>
            <a:r>
              <a:rPr lang="en-AU" sz="2800" b="1" i="0" dirty="0" smtClean="0">
                <a:solidFill>
                  <a:srgbClr val="E37FA7"/>
                </a:solidFill>
                <a:effectLst/>
                <a:latin typeface="Arial" panose="020B0604020202020204" pitchFamily="34" charset="0"/>
              </a:rPr>
              <a:t>settle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time.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called </a:t>
            </a:r>
            <a:r>
              <a:rPr lang="en-AU" sz="2800" b="1" i="1" dirty="0" smtClean="0">
                <a:solidFill>
                  <a:srgbClr val="E3897F"/>
                </a:solidFill>
                <a:effectLst/>
                <a:latin typeface="Arial" panose="020B0604020202020204" pitchFamily="34" charset="0"/>
              </a:rPr>
              <a:t>gravity separation.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Heavier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parts of a suspension </a:t>
            </a:r>
            <a:r>
              <a:rPr lang="en-AU" sz="28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sink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bottom, and lighter parts float to the top. This creates </a:t>
            </a:r>
            <a:r>
              <a:rPr lang="en-AU" sz="28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layers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separated material. It is now simple to take one part away to be used elsewhere.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6504679.181g/1446504677305-62383055826900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1671638"/>
            <a:ext cx="27717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7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63</Paragraphs>
  <Slides>15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Introduction to Separation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Separation</dc:title>
  <dc:creator>Joseph D'cruz</dc:creator>
  <cp:lastModifiedBy>Joseph D'cruz</cp:lastModifiedBy>
  <cp:revision>1</cp:revision>
  <dcterms:created xsi:type="dcterms:W3CDTF">2020-06-06T07:19:20Z</dcterms:created>
  <dcterms:modified xsi:type="dcterms:W3CDTF">2020-06-06T07:19:28Z</dcterms:modified>
</cp:coreProperties>
</file>