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B30-D6D7-474B-ABA9-940C0832038C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5F00-7BB9-4D51-94EC-9496A856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563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B30-D6D7-474B-ABA9-940C0832038C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5F00-7BB9-4D51-94EC-9496A856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12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B30-D6D7-474B-ABA9-940C0832038C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5F00-7BB9-4D51-94EC-9496A856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04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B30-D6D7-474B-ABA9-940C0832038C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5F00-7BB9-4D51-94EC-9496A856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87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B30-D6D7-474B-ABA9-940C0832038C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5F00-7BB9-4D51-94EC-9496A856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72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B30-D6D7-474B-ABA9-940C0832038C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5F00-7BB9-4D51-94EC-9496A856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02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B30-D6D7-474B-ABA9-940C0832038C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5F00-7BB9-4D51-94EC-9496A856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38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B30-D6D7-474B-ABA9-940C0832038C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5F00-7BB9-4D51-94EC-9496A856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213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B30-D6D7-474B-ABA9-940C0832038C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5F00-7BB9-4D51-94EC-9496A856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825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B30-D6D7-474B-ABA9-940C0832038C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5F00-7BB9-4D51-94EC-9496A856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8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BB30-D6D7-474B-ABA9-940C0832038C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5F00-7BB9-4D51-94EC-9496A856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564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7BB30-D6D7-474B-ABA9-940C0832038C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15F00-7BB9-4D51-94EC-9496A856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9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Separation in Industries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953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669836"/>
            <a:ext cx="10934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Gold,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meanwhile, is separated in a different way.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occurs </a:t>
            </a:r>
            <a:r>
              <a:rPr lang="en-AU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naturally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pure gold, but it usually mixed with lots of rocks.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2100" y="21030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Gold and the rocky gangue are put through a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ball mill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make a powder. The powder is </a:t>
            </a:r>
            <a:r>
              <a:rPr lang="en-AU" b="1" i="0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mixed with water and spun.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Gravity separation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happens as the mixture is spun,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separating the gold and rocks.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happens because gold is much </a:t>
            </a:r>
            <a:r>
              <a:rPr lang="en-AU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heavier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rocks that contain it, so it sinks to the bottom of the water.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happens in a device called a </a:t>
            </a:r>
            <a:r>
              <a:rPr lang="en-AU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cyclonic separator,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more on that later.</a:t>
            </a:r>
            <a:endParaRPr lang="en-AU" dirty="0"/>
          </a:p>
        </p:txBody>
      </p:sp>
      <p:pic>
        <p:nvPicPr>
          <p:cNvPr id="7170" name="Picture 2" descr="https://www.educationperfect.com/Images/Content/EP%20Training/1378421933995-874815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210304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86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329337"/>
            <a:ext cx="11188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Gold panning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uses a similar process - </a:t>
            </a:r>
            <a:r>
              <a:rPr lang="en-AU" b="1" i="0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water, rocks and gold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all mixed inside a pan.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 </a:t>
            </a:r>
            <a:r>
              <a:rPr lang="en-AU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shaking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pan, gold is moved to the bottom of the pan, and the rock and water can be slowly shaken off the top of the pan, </a:t>
            </a:r>
            <a:r>
              <a:rPr lang="en-AU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leaving behind small pieces of gold.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44683785.859161g/1444683787868-420048113202406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26797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203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444838"/>
            <a:ext cx="1109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Sometimes,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one separation technique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its own is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not enough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properly separate a suspension.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usually just do one technique after another, but this can take some time. Another option is to develop </a:t>
            </a:r>
            <a:r>
              <a:rPr lang="en-AU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new methods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combine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two or more separation techniques.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9276945.5829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13062" y="2667000"/>
            <a:ext cx="60864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433338"/>
            <a:ext cx="11087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Cyclonic separation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one such technique that is being used more and more in industry.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uses </a:t>
            </a:r>
            <a:r>
              <a:rPr lang="en-AU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rapid spinning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gravity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separate solids from a liquid or a gas.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a combination of </a:t>
            </a:r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gravity separation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centrifuging.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5940.2076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82950" y="3017838"/>
            <a:ext cx="5715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1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1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700" y="210235"/>
            <a:ext cx="1064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use </a:t>
            </a:r>
            <a:r>
              <a:rPr lang="en-AU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cyclonic separation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clean water of </a:t>
            </a:r>
            <a:r>
              <a:rPr lang="en-AU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solid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particles.</a:t>
            </a:r>
            <a:endParaRPr lang="en-AU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754505"/>
              </p:ext>
            </p:extLst>
          </p:nvPr>
        </p:nvGraphicFramePr>
        <p:xfrm>
          <a:off x="1149350" y="1561624"/>
          <a:ext cx="5391150" cy="2308860"/>
        </p:xfrm>
        <a:graphic>
          <a:graphicData uri="http://schemas.openxmlformats.org/drawingml/2006/table">
            <a:tbl>
              <a:tblPr/>
              <a:tblGrid>
                <a:gridCol w="5391150">
                  <a:extLst>
                    <a:ext uri="{9D8B030D-6E8A-4147-A177-3AD203B41FA5}">
                      <a16:colId xmlns:a16="http://schemas.microsoft.com/office/drawing/2014/main" val="3125434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dirty="0">
                          <a:effectLst/>
                        </a:rPr>
                        <a:t>A machine called a </a:t>
                      </a:r>
                      <a:r>
                        <a:rPr lang="en-AU" b="1" dirty="0">
                          <a:solidFill>
                            <a:srgbClr val="E84C3D"/>
                          </a:solidFill>
                          <a:effectLst/>
                        </a:rPr>
                        <a:t>cyclonic separator</a:t>
                      </a:r>
                      <a:r>
                        <a:rPr lang="en-AU" dirty="0">
                          <a:effectLst/>
                        </a:rPr>
                        <a:t> is used. This resembles a cone or funnel and water is fed into it.</a:t>
                      </a:r>
                      <a:br>
                        <a:rPr lang="en-AU" dirty="0">
                          <a:effectLst/>
                        </a:rPr>
                      </a:br>
                      <a:r>
                        <a:rPr lang="en-AU" dirty="0">
                          <a:effectLst/>
                        </a:rPr>
                        <a:t/>
                      </a:r>
                      <a:br>
                        <a:rPr lang="en-AU" dirty="0">
                          <a:effectLst/>
                        </a:rPr>
                      </a:br>
                      <a:r>
                        <a:rPr lang="en-AU" dirty="0">
                          <a:effectLst/>
                        </a:rPr>
                        <a:t/>
                      </a:r>
                      <a:br>
                        <a:rPr lang="en-AU" dirty="0">
                          <a:effectLst/>
                        </a:rPr>
                      </a:br>
                      <a:r>
                        <a:rPr lang="en-AU" dirty="0">
                          <a:effectLst/>
                        </a:rPr>
                        <a:t>The main funnel part is called the </a:t>
                      </a:r>
                      <a:r>
                        <a:rPr lang="en-AU" b="1" dirty="0">
                          <a:solidFill>
                            <a:srgbClr val="1B479F"/>
                          </a:solidFill>
                          <a:effectLst/>
                        </a:rPr>
                        <a:t>cyclone chamber.</a:t>
                      </a:r>
                      <a:r>
                        <a:rPr lang="en-AU" dirty="0">
                          <a:effectLst/>
                        </a:rPr>
                        <a:t> Water is pushed into the cyclone chamber at a high speed, and it spins around in a spiral from top to bottom - much like a cyclone.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151734"/>
                  </a:ext>
                </a:extLst>
              </a:tr>
            </a:tbl>
          </a:graphicData>
        </a:graphic>
      </p:graphicFrame>
      <p:pic>
        <p:nvPicPr>
          <p:cNvPr id="9218" name="Picture 2" descr="https://www.educationperfect.com/media/content/German/1462837451.199561g/1462837461550-428330987199985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1561624"/>
            <a:ext cx="3076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9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424240"/>
            <a:ext cx="1183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spiral of water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similar to how water travels down a sink or toilet bowl.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represented by the </a:t>
            </a:r>
            <a:r>
              <a:rPr lang="en-AU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red lines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below picture.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heavy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solid particles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thrown onto the wall of the chamber, while the lighter water particles are not - much like a centrifuge.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Gravity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causes the solids to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slide down the side of the chamber.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62319580.042531g/1462319578891-150759729565288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911475"/>
            <a:ext cx="36861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810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73735"/>
            <a:ext cx="11137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GIF below shows the </a:t>
            </a:r>
            <a:r>
              <a:rPr lang="en-AU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movement of particles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AU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cyclonic separator.</a:t>
            </a:r>
            <a:endParaRPr lang="en-AU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030.7568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86100" y="838200"/>
            <a:ext cx="4191000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44600" y="5761335"/>
            <a:ext cx="993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solid particles, shown in yellow,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collected at the bottom of the chamber, while the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liquid/gas particles, shown in blue,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drawn through the pipe at the top.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909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282139"/>
            <a:ext cx="11379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Air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cleaned of solids in this way too!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Smoke or sooty air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fed into a </a:t>
            </a:r>
            <a:r>
              <a:rPr lang="en-AU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cyclone chamber,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solids fall down the sides as the air is spun. </a:t>
            </a:r>
            <a:r>
              <a:rPr lang="en-AU" b="1" i="0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Clean air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rises from the bottom and is </a:t>
            </a:r>
            <a:r>
              <a:rPr lang="en-AU" b="1" i="0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ejected through the top.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how some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vacuum cleaners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work! The fast-moving air sucks up dust from the floor and ejects it to the sides, where it falls down into the vacuum bag.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English%20&amp;%20Literature/1486938961.438211f/1486938964469-4399218847158185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5" y="3175000"/>
            <a:ext cx="46672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46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528241"/>
            <a:ext cx="1169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Cyclonic separation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many different applications and is being used more frequently in industry.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While its original use was for </a:t>
            </a:r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separating rocks for mining,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now also used to </a:t>
            </a:r>
            <a:r>
              <a:rPr lang="en-AU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clean air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factories,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clean water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irrigation and is also used in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vacuum cleaners.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doesn't just separate solids! </a:t>
            </a:r>
            <a:r>
              <a:rPr lang="en-AU" b="1" i="0" dirty="0" smtClean="0">
                <a:solidFill>
                  <a:srgbClr val="BB7FE3"/>
                </a:solidFill>
                <a:effectLst/>
                <a:latin typeface="Arial" panose="020B0604020202020204" pitchFamily="34" charset="0"/>
              </a:rPr>
              <a:t>Oil and water mixtures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successfully separated by cyclonic separators - car washes use this to clean oily water. In this case, water is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heavier substance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it collects at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bottom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separator.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German/1462664014.020481g/1462664020904-149402045940771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0" y="3246438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88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1140936"/>
            <a:ext cx="1046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different metals are </a:t>
            </a:r>
            <a:r>
              <a:rPr lang="en-AU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extracted and separated.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a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cyclonic separator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works.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44774607.871181g/1444774612779-159110781071543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954338"/>
            <a:ext cx="47625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24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421839"/>
            <a:ext cx="11925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Almost all of the </a:t>
            </a:r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metal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you use daily has been removed from the ground by </a:t>
            </a:r>
            <a:r>
              <a:rPr lang="en-AU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mining.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often have to dig deep into the ground to find precious metals like </a:t>
            </a:r>
            <a:r>
              <a:rPr lang="en-AU" b="1" i="0" dirty="0" smtClean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gold or silver.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metals are not in the ground ready to be used. Metals like copper and iron are found in mixtures called </a:t>
            </a:r>
            <a:r>
              <a:rPr lang="en-AU" b="1" i="0" u="sng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metal ores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7479781.5322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49599" y="3321050"/>
            <a:ext cx="5452533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5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75439"/>
            <a:ext cx="11061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metal ore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mixture of two or more different types of particle, at least one of which is a metal.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major component of the ore will be a </a:t>
            </a:r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particular metal.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metal ore is mined specifically to obtain that metal. </a:t>
            </a:r>
            <a:r>
              <a:rPr lang="en-AU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Iron ore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mined to obtain </a:t>
            </a:r>
            <a:r>
              <a:rPr lang="en-AU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iron,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aluminium ore for aluminium, and so on.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22311691.627881g/1422311682567-174409842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1496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22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332939"/>
            <a:ext cx="1153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Iron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usually mined from ores called </a:t>
            </a:r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iron oxides,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most common of which are magnetite and haematite.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mixtures of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metal particles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other particles,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oxygen or silicon. Both ores mentioned above are mixtures of iron and oxygen.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Magnetite is only about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72%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iron, so miners need a way to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remove the other particles and obtain pure iron.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5844983.17491g/1455844990318-417967119645521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3365500"/>
            <a:ext cx="38004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educationperfect.com/media/content/Science/1444872065.974371g/1444872067002-4000616786120725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406775"/>
            <a:ext cx="38004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31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334139"/>
            <a:ext cx="11112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ores contain or are contained in other rocks that are considered useless - these rocks are called </a:t>
            </a:r>
            <a:r>
              <a:rPr lang="en-AU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gangue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(pronounced "gang").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Iron is usually separated from gangue and oxygen by </a:t>
            </a:r>
            <a:r>
              <a:rPr lang="en-AU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smelting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involves mixing iron ore powder and </a:t>
            </a:r>
            <a:r>
              <a:rPr lang="en-AU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charcoal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AU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furnace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by burning this mixture, we get pure iron and carbon dioxide.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54355846.90341g/1454355896816-108179385666778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37465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99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511939"/>
            <a:ext cx="11379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996666"/>
                </a:solidFill>
                <a:effectLst/>
                <a:latin typeface="Arial" panose="020B0604020202020204" pitchFamily="34" charset="0"/>
              </a:rPr>
              <a:t>Copper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another important metal - we use it to make electrical wires, coins and pipes, among other things.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can occur as </a:t>
            </a:r>
            <a:r>
              <a:rPr lang="en-AU" b="1" i="0" dirty="0" smtClean="0">
                <a:solidFill>
                  <a:srgbClr val="996666"/>
                </a:solidFill>
                <a:effectLst/>
                <a:latin typeface="Arial" panose="020B0604020202020204" pitchFamily="34" charset="0"/>
              </a:rPr>
              <a:t>pure copper,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is also found in copper ores such as </a:t>
            </a:r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chalcopyrite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chalcocite.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Copper ores often contain a lot of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gangue,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ore that is worthless, so a separation process is needed to remove this from the ore first.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6883645.388621g/1456883645890-1834915192133725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4224338"/>
            <a:ext cx="18954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educationperfect.com/media/content/German/1462250577.908521g/1462250589263-2909387849257892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3187700"/>
            <a:ext cx="38004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23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8738"/>
            <a:ext cx="11722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996666"/>
                </a:solidFill>
                <a:effectLst/>
                <a:latin typeface="Arial" panose="020B0604020202020204" pitchFamily="34" charset="0"/>
              </a:rPr>
              <a:t>Copper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undergoes a two-step process for separation.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First, the copper ore and gangue are </a:t>
            </a:r>
            <a:r>
              <a:rPr lang="en-AU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crushed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 fine powder using a </a:t>
            </a:r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ball mill.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ball mill is a long barrel full of </a:t>
            </a:r>
            <a:r>
              <a:rPr lang="en-AU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heavy steel balls.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barrel is rotated and the balls roll around, crushing everything else inside the barrel.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5928.3728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98900" y="2422614"/>
            <a:ext cx="42926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1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361940"/>
            <a:ext cx="118745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Next, the </a:t>
            </a:r>
            <a:r>
              <a:rPr lang="en-AU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copper and gangue powder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added to a solution of water and chemicals and stirred, creating a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suspension.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suspension has </a:t>
            </a:r>
            <a:r>
              <a:rPr lang="en-AU" b="1" i="0" dirty="0" smtClean="0">
                <a:solidFill>
                  <a:srgbClr val="7E9E75"/>
                </a:solidFill>
                <a:effectLst/>
                <a:latin typeface="Arial" panose="020B0604020202020204" pitchFamily="34" charset="0"/>
              </a:rPr>
              <a:t>air bubbles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blown through it, which carries the copper ore to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surface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water. Over time, gravity sinks the gangue to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bottom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water.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Copper ore can then be skimmed off the top of the water </a:t>
            </a:r>
            <a:r>
              <a:rPr lang="en-AU" b="1" i="0" dirty="0" smtClean="0">
                <a:solidFill>
                  <a:srgbClr val="96759E"/>
                </a:solidFill>
                <a:effectLst/>
                <a:latin typeface="Arial" panose="020B0604020202020204" pitchFamily="34" charset="0"/>
              </a:rPr>
              <a:t>(decanted)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treated to extract pure copper.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process is called </a:t>
            </a:r>
            <a:r>
              <a:rPr lang="en-AU" b="1" i="0" dirty="0" smtClean="0">
                <a:solidFill>
                  <a:srgbClr val="75929E"/>
                </a:solidFill>
                <a:effectLst/>
                <a:latin typeface="Arial" panose="020B0604020202020204" pitchFamily="34" charset="0"/>
              </a:rPr>
              <a:t>"Froth Floatation".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29444612.98991g/1529444456094-236216193723425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2947263"/>
            <a:ext cx="38004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76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79</Paragraphs>
  <Slides>18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KaTeX_Main</vt:lpstr>
      <vt:lpstr>Office Theme</vt:lpstr>
      <vt:lpstr>Separation in Industries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Separation in Industries</dc:title>
  <dc:creator>Joseph D'cruz</dc:creator>
  <cp:lastModifiedBy>Joseph D'cruz</cp:lastModifiedBy>
  <cp:revision>2</cp:revision>
  <dcterms:created xsi:type="dcterms:W3CDTF">2020-09-05T10:40:17Z</dcterms:created>
  <dcterms:modified xsi:type="dcterms:W3CDTF">2020-09-05T10:40:48Z</dcterms:modified>
</cp:coreProperties>
</file>