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FE74-2EA7-45EE-B576-8DD7B5BB26C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8CB0-6F6E-456B-9CB9-D9F9C1BCE2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504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FE74-2EA7-45EE-B576-8DD7B5BB26C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8CB0-6F6E-456B-9CB9-D9F9C1BCE2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28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FE74-2EA7-45EE-B576-8DD7B5BB26C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8CB0-6F6E-456B-9CB9-D9F9C1BCE2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92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FE74-2EA7-45EE-B576-8DD7B5BB26C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8CB0-6F6E-456B-9CB9-D9F9C1BCE2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52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FE74-2EA7-45EE-B576-8DD7B5BB26C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8CB0-6F6E-456B-9CB9-D9F9C1BCE2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55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FE74-2EA7-45EE-B576-8DD7B5BB26C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8CB0-6F6E-456B-9CB9-D9F9C1BCE2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86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FE74-2EA7-45EE-B576-8DD7B5BB26C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8CB0-6F6E-456B-9CB9-D9F9C1BCE2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833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FE74-2EA7-45EE-B576-8DD7B5BB26C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8CB0-6F6E-456B-9CB9-D9F9C1BCE2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45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FE74-2EA7-45EE-B576-8DD7B5BB26C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8CB0-6F6E-456B-9CB9-D9F9C1BCE2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00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FE74-2EA7-45EE-B576-8DD7B5BB26C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8CB0-6F6E-456B-9CB9-D9F9C1BCE2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712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FE74-2EA7-45EE-B576-8DD7B5BB26C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8CB0-6F6E-456B-9CB9-D9F9C1BCE2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5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FFE74-2EA7-45EE-B576-8DD7B5BB26C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8CB0-6F6E-456B-9CB9-D9F9C1BCE2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71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Suspensions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01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6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02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7214" y="945634"/>
            <a:ext cx="8355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20841"/>
              </p:ext>
            </p:extLst>
          </p:nvPr>
        </p:nvGraphicFramePr>
        <p:xfrm>
          <a:off x="850900" y="1898174"/>
          <a:ext cx="10515600" cy="108204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426354614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489059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64B131"/>
                          </a:solidFill>
                          <a:effectLst/>
                        </a:rPr>
                        <a:t>Explain</a:t>
                      </a:r>
                      <a:r>
                        <a:rPr lang="en-AU" sz="2800" b="1">
                          <a:effectLst/>
                        </a:rPr>
                        <a:t> what a </a:t>
                      </a:r>
                      <a:r>
                        <a:rPr lang="en-AU" sz="2800" b="1">
                          <a:solidFill>
                            <a:srgbClr val="7FA7E3"/>
                          </a:solidFill>
                          <a:effectLst/>
                        </a:rPr>
                        <a:t>suspension</a:t>
                      </a:r>
                      <a:r>
                        <a:rPr lang="en-AU" sz="2800" b="1">
                          <a:effectLst/>
                        </a:rPr>
                        <a:t> is.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513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effectLst/>
                          <a:latin typeface="KaTeX_Main"/>
                        </a:rPr>
                        <a:t>2.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64B131"/>
                          </a:solidFill>
                          <a:effectLst/>
                        </a:rPr>
                        <a:t>Explain</a:t>
                      </a:r>
                      <a:r>
                        <a:rPr lang="en-AU" sz="2800" b="1" dirty="0">
                          <a:effectLst/>
                        </a:rPr>
                        <a:t> how a suspension is different from a </a:t>
                      </a:r>
                      <a:r>
                        <a:rPr lang="en-AU" sz="2800" b="1" dirty="0">
                          <a:solidFill>
                            <a:srgbClr val="8C4AB2"/>
                          </a:solidFill>
                          <a:effectLst/>
                        </a:rPr>
                        <a:t>solution.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184496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515544450.995431g/1515544458578-2772090607476615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3642778"/>
            <a:ext cx="5378450" cy="306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2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8400" y="669836"/>
            <a:ext cx="10248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suspension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when two substances that are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insoluble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each other are mixed.</a:t>
            </a: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45471"/>
              </p:ext>
            </p:extLst>
          </p:nvPr>
        </p:nvGraphicFramePr>
        <p:xfrm>
          <a:off x="615950" y="1665764"/>
          <a:ext cx="7372350" cy="4503420"/>
        </p:xfrm>
        <a:graphic>
          <a:graphicData uri="http://schemas.openxmlformats.org/drawingml/2006/table">
            <a:tbl>
              <a:tblPr/>
              <a:tblGrid>
                <a:gridCol w="7372350">
                  <a:extLst>
                    <a:ext uri="{9D8B030D-6E8A-4147-A177-3AD203B41FA5}">
                      <a16:colId xmlns:a16="http://schemas.microsoft.com/office/drawing/2014/main" val="25448745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Insoluble means that the substances are unable to dissolve. Usually one part is a </a:t>
                      </a:r>
                      <a:r>
                        <a:rPr lang="en-AU" sz="2400" b="1" dirty="0">
                          <a:solidFill>
                            <a:srgbClr val="3883F5"/>
                          </a:solidFill>
                          <a:effectLst/>
                        </a:rPr>
                        <a:t>liquid,</a:t>
                      </a:r>
                      <a:r>
                        <a:rPr lang="en-AU" sz="2400" dirty="0">
                          <a:effectLst/>
                        </a:rPr>
                        <a:t> and the other part </a:t>
                      </a:r>
                      <a:r>
                        <a:rPr lang="en-AU" sz="2400" b="1" dirty="0">
                          <a:solidFill>
                            <a:srgbClr val="AE009B"/>
                          </a:solidFill>
                          <a:effectLst/>
                        </a:rPr>
                        <a:t>floats in</a:t>
                      </a:r>
                      <a:r>
                        <a:rPr lang="en-AU" sz="2400" dirty="0">
                          <a:effectLst/>
                        </a:rPr>
                        <a:t> the liquid. This makes the mixture </a:t>
                      </a:r>
                      <a:r>
                        <a:rPr lang="en-AU" sz="2400" b="1" i="1" dirty="0">
                          <a:effectLst/>
                        </a:rPr>
                        <a:t>cloudy and unclear.</a:t>
                      </a:r>
                      <a:r>
                        <a:rPr lang="en-AU" sz="2400" dirty="0">
                          <a:effectLst/>
                        </a:rPr>
                        <a:t/>
                      </a:r>
                      <a:br>
                        <a:rPr lang="en-AU" sz="2400" dirty="0">
                          <a:effectLst/>
                        </a:rPr>
                      </a:br>
                      <a:r>
                        <a:rPr lang="en-AU" sz="2400" dirty="0">
                          <a:effectLst/>
                        </a:rPr>
                        <a:t/>
                      </a:r>
                      <a:br>
                        <a:rPr lang="en-AU" sz="2400" dirty="0">
                          <a:effectLst/>
                        </a:rPr>
                      </a:br>
                      <a:r>
                        <a:rPr lang="en-AU" sz="2400" dirty="0">
                          <a:effectLst/>
                        </a:rPr>
                        <a:t/>
                      </a:r>
                      <a:br>
                        <a:rPr lang="en-AU" sz="2400" dirty="0">
                          <a:effectLst/>
                        </a:rPr>
                      </a:br>
                      <a:r>
                        <a:rPr lang="en-AU" sz="2400" b="1" dirty="0">
                          <a:solidFill>
                            <a:srgbClr val="E38E31"/>
                          </a:solidFill>
                          <a:effectLst/>
                        </a:rPr>
                        <a:t>Gravity</a:t>
                      </a:r>
                      <a:r>
                        <a:rPr lang="en-AU" sz="2400" dirty="0">
                          <a:effectLst/>
                        </a:rPr>
                        <a:t> will eventually separate the two parts, creating two layers of substances. This is called </a:t>
                      </a:r>
                      <a:r>
                        <a:rPr lang="en-AU" sz="2400" b="1" dirty="0">
                          <a:solidFill>
                            <a:srgbClr val="A82056"/>
                          </a:solidFill>
                          <a:effectLst/>
                        </a:rPr>
                        <a:t>"settling out."</a:t>
                      </a:r>
                      <a:r>
                        <a:rPr lang="en-AU" sz="2400" dirty="0">
                          <a:effectLst/>
                        </a:rPr>
                        <a:t/>
                      </a:r>
                      <a:br>
                        <a:rPr lang="en-AU" sz="2400" dirty="0">
                          <a:effectLst/>
                        </a:rPr>
                      </a:br>
                      <a:r>
                        <a:rPr lang="en-AU" sz="2400" dirty="0">
                          <a:effectLst/>
                        </a:rPr>
                        <a:t/>
                      </a:r>
                      <a:br>
                        <a:rPr lang="en-AU" sz="2400" dirty="0">
                          <a:effectLst/>
                        </a:rPr>
                      </a:br>
                      <a:r>
                        <a:rPr lang="en-AU" sz="2400" dirty="0">
                          <a:effectLst/>
                        </a:rPr>
                        <a:t/>
                      </a:r>
                      <a:br>
                        <a:rPr lang="en-AU" sz="2400" dirty="0">
                          <a:effectLst/>
                        </a:rPr>
                      </a:br>
                      <a:r>
                        <a:rPr lang="en-AU" sz="2400" dirty="0">
                          <a:effectLst/>
                        </a:rPr>
                        <a:t>You can see the </a:t>
                      </a:r>
                      <a:r>
                        <a:rPr lang="en-AU" sz="2400" b="1" dirty="0">
                          <a:solidFill>
                            <a:srgbClr val="999999"/>
                          </a:solidFill>
                          <a:effectLst/>
                        </a:rPr>
                        <a:t>cloudy particles</a:t>
                      </a:r>
                      <a:r>
                        <a:rPr lang="en-AU" sz="2400" dirty="0">
                          <a:effectLst/>
                        </a:rPr>
                        <a:t> of a suspension floating in the image on the </a:t>
                      </a:r>
                      <a:r>
                        <a:rPr lang="en-AU" sz="2400" i="1" dirty="0">
                          <a:effectLst/>
                        </a:rPr>
                        <a:t>right.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045890"/>
                  </a:ext>
                </a:extLst>
              </a:tr>
            </a:tbl>
          </a:graphicData>
        </a:graphic>
      </p:graphicFrame>
      <p:pic>
        <p:nvPicPr>
          <p:cNvPr id="2050" name="Picture 2" descr="https://www.educationperfect.com/media/content/Science/1418675381.173931g/1418675370487-194300338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5" y="2109788"/>
            <a:ext cx="22098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54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649238"/>
            <a:ext cx="1135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can, of course, have more than two parts to a </a:t>
            </a:r>
            <a:r>
              <a:rPr lang="en-AU" sz="2400" b="1" i="0" dirty="0" smtClean="0">
                <a:solidFill>
                  <a:srgbClr val="5F7DAA"/>
                </a:solidFill>
                <a:effectLst/>
                <a:latin typeface="Arial" panose="020B0604020202020204" pitchFamily="34" charset="0"/>
              </a:rPr>
              <a:t>suspension.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you can suspend both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oil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sand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the same time.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suspension will look like a complete mess at first, but it eventually </a:t>
            </a:r>
            <a:r>
              <a:rPr lang="en-AU" sz="2400" b="1" i="1" dirty="0" smtClean="0">
                <a:solidFill>
                  <a:srgbClr val="405471"/>
                </a:solidFill>
                <a:effectLst/>
                <a:latin typeface="Arial" panose="020B0604020202020204" pitchFamily="34" charset="0"/>
              </a:rPr>
              <a:t>settles out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in the image below: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46504679.181g/1446504677305-62383055826900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3316288"/>
            <a:ext cx="27717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61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521038"/>
            <a:ext cx="11150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Imagine putting some peas into water to boil.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stir them, the peas will be </a:t>
            </a:r>
            <a:r>
              <a:rPr lang="en-AU" sz="28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mixed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throughout the water. But after they stop being stirred, they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drop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bottom of the pot or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float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top.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an example of a </a:t>
            </a:r>
            <a:r>
              <a:rPr lang="en-AU" sz="28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suspension.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48507148.14111g/1448507155536-443198269794341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5" y="367665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13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597238"/>
            <a:ext cx="1130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Suspensions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two important properties.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Firstly, suspensions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separate over time.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Gravity causes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heavier substance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collect at the bottom of a container.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oil will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float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water because oil is lighter.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8771456.6084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89300" y="3411538"/>
            <a:ext cx="57150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7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1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738138"/>
            <a:ext cx="11391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Secondly, suspensions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are not homogeneous.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Neither substance is able to dissolve into the other, so they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separate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instead.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different samples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suspension will contain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different concentrations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each part.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21973169.976161g/1421973163526-306791257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3400425"/>
            <a:ext cx="2670175" cy="26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39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369838"/>
            <a:ext cx="11620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Solutions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by combining a solute and a solvent, which dissolves the solute into separate particles.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works because the solute is soluble.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Suspensions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when the solute is not soluble, so they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do not break down into particles.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28777105.639371g/1528776937308-334123590107126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906184"/>
            <a:ext cx="4645025" cy="378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1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59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35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Office Theme</vt:lpstr>
      <vt:lpstr>Suspensions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Suspensions</dc:title>
  <dc:creator>Joseph D'cruz</dc:creator>
  <cp:lastModifiedBy>Joseph D'cruz</cp:lastModifiedBy>
  <cp:revision>1</cp:revision>
  <dcterms:created xsi:type="dcterms:W3CDTF">2020-06-06T07:01:38Z</dcterms:created>
  <dcterms:modified xsi:type="dcterms:W3CDTF">2020-06-06T07:01:47Z</dcterms:modified>
</cp:coreProperties>
</file>