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E2B3-04B6-4D8B-A160-23E20558C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281EF-9CF6-46FF-8884-B93449077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853B1-98E3-4BAC-B82B-F51DFF898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5602-F344-418A-B995-01ED459DA9E0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9BA12-A174-4145-B0FF-8B2CC8890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50997-BDA5-48E5-A5AF-E833796B4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D682E-19A4-45DE-B76E-19E3FE8E39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615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76848-8C92-45DA-BFD2-42E48554E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A8B81-DD56-49DC-AD73-F7F4F876E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0E04A-7B30-4562-85A2-0B324517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5602-F344-418A-B995-01ED459DA9E0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A766C-5138-4BD5-85A9-8B95A981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08594-E0D4-4EF7-9B86-65A87D4E9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D682E-19A4-45DE-B76E-19E3FE8E39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5237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3AA69E-595D-480B-8C58-424A397F8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7D4FD8-2982-4F49-B3AB-D0CDACB73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C69AD-88BA-4B6D-8E0B-4676F2BCE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5602-F344-418A-B995-01ED459DA9E0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C970D-6E40-4140-9B88-51D2C1035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ABAC4-449C-4470-8B67-F7B6ADA2C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D682E-19A4-45DE-B76E-19E3FE8E39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7674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2232E-C03A-4ECA-8CCC-422817AEE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96014-3A16-40D5-9193-5481BA016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780BF-91AD-476A-BAB8-24C679311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5602-F344-418A-B995-01ED459DA9E0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C61EA-D298-4DB7-8EDD-89E0601BB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4D38F-A9BF-45D0-917B-388A3C99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D682E-19A4-45DE-B76E-19E3FE8E39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717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28C90-CDB8-4E04-923F-919C49184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89A7A-2128-4DD7-909F-D7AB82DC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02075-EB16-40A1-A1F6-D3A22D6E1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5602-F344-418A-B995-01ED459DA9E0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16BD4-A9B2-4AB8-8BD6-CBE1A8A22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6D846-18E2-4782-9174-F57838340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D682E-19A4-45DE-B76E-19E3FE8E39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7988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1DD79-35CC-4CD0-82E6-AB319228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E22F9-39A2-4665-816D-53677675A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0C434-BE92-4A2F-A232-E20C0D2C1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88EB6-9156-45CF-9615-C4A0E8EFA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5602-F344-418A-B995-01ED459DA9E0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6D60C-3796-48AD-86A1-88C8E9D1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DD343-5661-4BCF-A938-A2A7390C6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D682E-19A4-45DE-B76E-19E3FE8E39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6184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058D4-FBF0-4112-9E46-377EE3825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1D5FA-5EDC-435E-84A8-A78A53AA3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D5427-72DA-4F9E-9830-E70E26F56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CE9ED-87BF-41A0-81AA-27D3EC5CF8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F97138-F483-4DD3-9E7E-F1F6C3FE05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E9732F-2BD5-4F94-855C-3FC2A0974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5602-F344-418A-B995-01ED459DA9E0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8BD949-5C15-4430-A6FE-2A04EA818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B8AEBF-2EEB-4A59-B297-0F7E9240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D682E-19A4-45DE-B76E-19E3FE8E39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208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48FC2-2EC0-47EA-85AA-B00CC49AE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9CC2E-07D2-4B76-A0CC-21D34244D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5602-F344-418A-B995-01ED459DA9E0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FB7D6D-0892-4C0D-B647-68C0B74C3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341DF-BA9B-44FD-8D59-B36DC625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D682E-19A4-45DE-B76E-19E3FE8E39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54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C59458-AEBA-4E34-BADB-A6646D116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5602-F344-418A-B995-01ED459DA9E0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0DDBEF-4E07-4416-8620-9480FFE6A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2CA99-113C-48BC-8BF4-7C08E9B76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D682E-19A4-45DE-B76E-19E3FE8E39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345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59473-7691-4CF7-A8E9-B7AB3A91D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34157-B335-4444-9220-48425830D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CFFE1-B6AF-4722-8F11-FF6982701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CA43A-39CC-4202-B116-F6E469EB4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5602-F344-418A-B995-01ED459DA9E0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96B74-C4E2-4C58-B7B0-5BAB0B2A7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CC273-65E2-4C97-A4E8-E84FDADC6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D682E-19A4-45DE-B76E-19E3FE8E39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569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7C84-9EBA-4EAE-9BA2-B70C0C8F9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2E593D-1128-4BCF-92AC-AA29FB405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F3473-296C-4079-91BF-C2F4416AD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56F85-DE53-474D-A479-60B91A5DD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5602-F344-418A-B995-01ED459DA9E0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A8744-513F-4F89-936B-2DEB978F6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4C00C-8857-483A-92BD-8DA0A228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D682E-19A4-45DE-B76E-19E3FE8E39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209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3F71A8-4BC0-4B6D-9648-227011BC3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3C59A-DF10-4BC7-9A0B-59E8897C0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98CA9-41C7-4467-AA3E-188714E23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05602-F344-418A-B995-01ED459DA9E0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C20B7-BFF7-474B-9871-CA5047DF0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A20A2-1381-4B50-9FC2-7CA009F10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D682E-19A4-45DE-B76E-19E3FE8E39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062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kgbK2FZFFdw?feature=oembe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314FD-938E-42F6-9A0B-1568740A9A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Solar Eclipse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D2C926-349C-429D-9125-81BAFBA395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8671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74E543-C09E-4313-9190-BAE907ACFF19}"/>
              </a:ext>
            </a:extLst>
          </p:cNvPr>
          <p:cNvSpPr/>
          <p:nvPr/>
        </p:nvSpPr>
        <p:spPr>
          <a:xfrm>
            <a:off x="677545" y="930821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b="1" i="0" dirty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Total solar eclipses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only occur when the Moon is close enough to the Earth for its shadow to block out the </a:t>
            </a:r>
            <a:r>
              <a:rPr lang="en-US" sz="2800" b="1" i="0" dirty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entire Sun.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57BC68B-6133-4F3F-95D0-52437610D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015" y="684322"/>
            <a:ext cx="5376440" cy="5992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91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1FF473-818E-41D6-82D5-8C8DA9A96FB2}"/>
              </a:ext>
            </a:extLst>
          </p:cNvPr>
          <p:cNvSpPr/>
          <p:nvPr/>
        </p:nvSpPr>
        <p:spPr>
          <a:xfrm>
            <a:off x="471170" y="700881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b="1" i="0" dirty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Annular solar eclipses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occur when the Moon is further away from the Earth so only the </a:t>
            </a:r>
            <a:r>
              <a:rPr lang="en-US" sz="3200" b="1" i="0" dirty="0" err="1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centre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Sun is blocked, leaving the </a:t>
            </a:r>
            <a:r>
              <a:rPr lang="en-US" sz="3200" b="1" i="0" dirty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outer ring visible.</a:t>
            </a:r>
            <a:endParaRPr lang="en-US" sz="32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"Annular" means "ring-shaped".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89733EE-4AAA-4112-A013-DD9BE7522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046" y="700881"/>
            <a:ext cx="5259784" cy="562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589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6324AA-2BEE-41D5-8B17-F2D25914F856}"/>
              </a:ext>
            </a:extLst>
          </p:cNvPr>
          <p:cNvSpPr/>
          <p:nvPr/>
        </p:nvSpPr>
        <p:spPr>
          <a:xfrm>
            <a:off x="654685" y="425857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b="1" i="0" dirty="0">
                <a:solidFill>
                  <a:srgbClr val="7FBFCD"/>
                </a:solidFill>
                <a:effectLst/>
                <a:latin typeface="Arial" panose="020B0604020202020204" pitchFamily="34" charset="0"/>
              </a:rPr>
              <a:t>Partial solar eclipses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occur when only </a:t>
            </a:r>
            <a:r>
              <a:rPr lang="en-US" sz="3200" b="1" i="0" dirty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part of the Sun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covered by the Moon.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are more common than total solar eclipses because they require less exact alignment between the Earth, Moon and Sun.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3DFE66D-2DA5-40A5-AF70-0A244FC75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147" y="685800"/>
            <a:ext cx="5230993" cy="581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400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1EC69F-0B6C-4680-B7CD-2E095C19C125}"/>
              </a:ext>
            </a:extLst>
          </p:cNvPr>
          <p:cNvSpPr/>
          <p:nvPr/>
        </p:nvSpPr>
        <p:spPr>
          <a:xfrm>
            <a:off x="297180" y="380524"/>
            <a:ext cx="118948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part of the Earth in the </a:t>
            </a:r>
            <a:r>
              <a:rPr lang="en-US" sz="32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penumbral shadow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Moon also observes a </a:t>
            </a:r>
            <a:r>
              <a:rPr lang="en-US" sz="3200" b="1" i="0" dirty="0">
                <a:solidFill>
                  <a:srgbClr val="7FBFCD"/>
                </a:solidFill>
                <a:effectLst/>
                <a:latin typeface="Arial" panose="020B0604020202020204" pitchFamily="34" charset="0"/>
              </a:rPr>
              <a:t>partial eclipse.</a:t>
            </a:r>
            <a:endParaRPr lang="en-US" sz="32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during a total solar eclipse, some parts of Earth will see it as a partial solar eclipse.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16F6FE15-B545-4571-8834-5F4FBD66B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780" y="2757373"/>
            <a:ext cx="8313420" cy="448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905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1126-07BA-4717-BA68-CDDA5F8D2213}"/>
              </a:ext>
            </a:extLst>
          </p:cNvPr>
          <p:cNvSpPr/>
          <p:nvPr/>
        </p:nvSpPr>
        <p:spPr>
          <a:xfrm>
            <a:off x="-31750" y="242025"/>
            <a:ext cx="1102741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see a solar eclipse, you must be in the path of the </a:t>
            </a:r>
            <a:r>
              <a:rPr lang="en-US" sz="3200" b="1" i="0" dirty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Moon's shadow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the Moon passes between the Sun and the Earth.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Since the Earth is </a:t>
            </a:r>
            <a:r>
              <a:rPr lang="en-US" sz="3200" b="1" i="0" dirty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so large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compared to the Moon, the Moon's shadow only falls on a </a:t>
            </a:r>
            <a:r>
              <a:rPr lang="en-US" sz="3200" b="1" i="0" dirty="0">
                <a:solidFill>
                  <a:srgbClr val="E818B6"/>
                </a:solidFill>
                <a:effectLst/>
                <a:latin typeface="Arial" panose="020B0604020202020204" pitchFamily="34" charset="0"/>
              </a:rPr>
              <a:t>small part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Earth.</a:t>
            </a:r>
          </a:p>
        </p:txBody>
      </p:sp>
    </p:spTree>
    <p:extLst>
      <p:ext uri="{BB962C8B-B14F-4D97-AF65-F5344CB8AC3E}">
        <p14:creationId xmlns:p14="http://schemas.microsoft.com/office/powerpoint/2010/main" val="4289562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509316174.54913">
            <a:hlinkClick r:id="" action="ppaction://media"/>
            <a:extLst>
              <a:ext uri="{FF2B5EF4-FFF2-40B4-BE49-F238E27FC236}">
                <a16:creationId xmlns:a16="http://schemas.microsoft.com/office/drawing/2014/main" id="{9E524C00-E56B-4966-8870-88B75FE7D37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63930" y="9894"/>
            <a:ext cx="10264140" cy="684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67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0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150F10-FA00-4499-8E0F-FF2116292138}"/>
              </a:ext>
            </a:extLst>
          </p:cNvPr>
          <p:cNvSpPr/>
          <p:nvPr/>
        </p:nvSpPr>
        <p:spPr>
          <a:xfrm>
            <a:off x="494982" y="306904"/>
            <a:ext cx="1091215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although solar and lunar eclipses should both occur between 2-4 times per year, you are </a:t>
            </a:r>
            <a:r>
              <a:rPr lang="en-US" sz="2800" b="1" i="0" dirty="0">
                <a:solidFill>
                  <a:srgbClr val="AE009B"/>
                </a:solidFill>
                <a:effectLst/>
                <a:latin typeface="Arial" panose="020B0604020202020204" pitchFamily="34" charset="0"/>
              </a:rPr>
              <a:t>much more likely to see a lunar eclipse.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Everyone on the </a:t>
            </a:r>
            <a:r>
              <a:rPr lang="en-US" sz="2800" b="1" i="0" dirty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side of the Earth in darkness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should be able to see a </a:t>
            </a:r>
            <a:r>
              <a:rPr lang="en-US" sz="2800" b="1" i="0" dirty="0">
                <a:solidFill>
                  <a:srgbClr val="AE009B"/>
                </a:solidFill>
                <a:effectLst/>
                <a:latin typeface="Arial" panose="020B0604020202020204" pitchFamily="34" charset="0"/>
              </a:rPr>
              <a:t>lunar eclipse,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the Earth's shadow covers the whole Moon. Only the people in the </a:t>
            </a:r>
            <a:r>
              <a:rPr lang="en-US" sz="2800" b="1" i="0" dirty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small area of Earth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the Moon's shadow covers will be able to see the </a:t>
            </a:r>
            <a:r>
              <a:rPr lang="en-US" sz="2800" b="1" i="0" dirty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solar eclipse.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458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9789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092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B6B851-344C-41CA-9B04-4ACBC63A6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97" y="397192"/>
            <a:ext cx="11405373" cy="3031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22D3F21-7E25-47C4-8B32-460FF6DCDD1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3577590"/>
            <a:ext cx="4084320" cy="306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017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87B977-D082-4D9F-9DF7-FA1F0F0F60E3}"/>
              </a:ext>
            </a:extLst>
          </p:cNvPr>
          <p:cNvSpPr/>
          <p:nvPr/>
        </p:nvSpPr>
        <p:spPr>
          <a:xfrm>
            <a:off x="411480" y="677386"/>
            <a:ext cx="1124711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Solar eclipse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Remember that an eclipse is named after the object that is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becoming darker,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a </a:t>
            </a:r>
            <a:r>
              <a:rPr lang="en-US" sz="2800" b="1" i="0" dirty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solar eclipse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means that the </a:t>
            </a:r>
            <a:r>
              <a:rPr lang="en-US" sz="2800" b="1" i="0" dirty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Sun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appears darker.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A875045-C3A8-4A08-B446-F39B57890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7" y="3429000"/>
            <a:ext cx="50768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622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EE4067-0B5C-4A73-9680-4136CAD00DA2}"/>
              </a:ext>
            </a:extLst>
          </p:cNvPr>
          <p:cNvSpPr/>
          <p:nvPr/>
        </p:nvSpPr>
        <p:spPr>
          <a:xfrm>
            <a:off x="-76200" y="609124"/>
            <a:ext cx="11963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sz="2800" b="1" i="0" dirty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solar eclipse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happens when the </a:t>
            </a:r>
            <a:r>
              <a:rPr lang="en-US" sz="2800" b="1" i="0" dirty="0">
                <a:solidFill>
                  <a:srgbClr val="7FBFCD"/>
                </a:solidFill>
                <a:effectLst/>
                <a:latin typeface="Arial" panose="020B0604020202020204" pitchFamily="34" charset="0"/>
              </a:rPr>
              <a:t>Moon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passes in front of the Earth, casting its shadow onto the Earth.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blocks out the Sun's light, making the Sun appear darker.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A2FA8D0-39BC-4EF8-BDC7-007F62DE9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425006"/>
            <a:ext cx="8107680" cy="4378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640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262D89-9B83-4B8A-B904-FFF9893BD63D}"/>
              </a:ext>
            </a:extLst>
          </p:cNvPr>
          <p:cNvSpPr/>
          <p:nvPr/>
        </p:nvSpPr>
        <p:spPr>
          <a:xfrm>
            <a:off x="540702" y="539840"/>
            <a:ext cx="1086643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Moon must be </a:t>
            </a:r>
            <a:r>
              <a:rPr lang="en-US" sz="2800" b="1" i="0" dirty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directly between the Sun and the Earth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a </a:t>
            </a:r>
            <a:r>
              <a:rPr lang="en-US" sz="2800" b="1" i="0" dirty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solar eclipse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occur, so they only happen when there is a </a:t>
            </a:r>
            <a:r>
              <a:rPr lang="en-US" sz="2800" b="1" i="0" dirty="0">
                <a:solidFill>
                  <a:srgbClr val="7FBFCD"/>
                </a:solidFill>
                <a:effectLst/>
                <a:latin typeface="Arial" panose="020B0604020202020204" pitchFamily="34" charset="0"/>
              </a:rPr>
              <a:t>new moon.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New moons occur when the Moon is between the Sun and Earth.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6B1D288-6139-4219-83A1-3879CF52A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3268980"/>
            <a:ext cx="8972550" cy="358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910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2C69BF-0E98-4D32-844C-D330AC142280}"/>
              </a:ext>
            </a:extLst>
          </p:cNvPr>
          <p:cNvSpPr/>
          <p:nvPr/>
        </p:nvSpPr>
        <p:spPr>
          <a:xfrm>
            <a:off x="312420" y="0"/>
            <a:ext cx="115671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Scientists like solar eclipses because it makes it easier for them to study the sun.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there is a </a:t>
            </a:r>
            <a:r>
              <a:rPr lang="en-US" sz="2400" b="1" i="0" dirty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total solar eclipse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can study the </a:t>
            </a:r>
            <a:r>
              <a:rPr lang="en-US" sz="2400" b="1" i="0" dirty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corona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The corona is the </a:t>
            </a:r>
            <a:r>
              <a:rPr lang="en-US" sz="2400" b="1" i="0" dirty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Sun's outer atmosphere.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corona is visible during total eclipses of the Sun as a </a:t>
            </a:r>
            <a:r>
              <a:rPr lang="en-US" sz="2400" b="1" i="0" dirty="0">
                <a:solidFill>
                  <a:srgbClr val="7FBFCD"/>
                </a:solidFill>
                <a:effectLst/>
                <a:latin typeface="Arial" panose="020B0604020202020204" pitchFamily="34" charset="0"/>
              </a:rPr>
              <a:t>pearly white crown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surrounding the Sun. The sun is usually too bright to see the corona, so this is the main time that it can be studied.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C7847C7-8214-4E01-823B-B61FCD389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930" y="3781425"/>
            <a:ext cx="476250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272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Solar and lunar eclipses, explained">
            <a:hlinkClick r:id="" action="ppaction://media"/>
            <a:extLst>
              <a:ext uri="{FF2B5EF4-FFF2-40B4-BE49-F238E27FC236}">
                <a16:creationId xmlns:a16="http://schemas.microsoft.com/office/drawing/2014/main" id="{043B631F-BE2A-486F-B7AE-BECF75408A5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7D5D61-FB0A-4499-88B7-4628D8289572}"/>
              </a:ext>
            </a:extLst>
          </p:cNvPr>
          <p:cNvSpPr/>
          <p:nvPr/>
        </p:nvSpPr>
        <p:spPr>
          <a:xfrm>
            <a:off x="243522" y="469603"/>
            <a:ext cx="1164367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 three different types of solar eclipse.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sz="2800" b="1" i="0" dirty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 total solar eclipse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occurs when the Moon </a:t>
            </a:r>
            <a:r>
              <a:rPr lang="en-US" sz="2800" b="1" i="0" dirty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completely blocks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Sun. These are very rare because even though the Moon orbits the Earth once a month, it requires a </a:t>
            </a:r>
            <a:r>
              <a:rPr lang="en-US" sz="2800" b="1" i="0" dirty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very exact alignment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the Earth, Sun and Moon to create a </a:t>
            </a:r>
            <a:r>
              <a:rPr lang="en-US" sz="2800" b="1" i="0" dirty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solar eclipse.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2726569.90487">
            <a:hlinkClick r:id="" action="ppaction://media"/>
            <a:extLst>
              <a:ext uri="{FF2B5EF4-FFF2-40B4-BE49-F238E27FC236}">
                <a16:creationId xmlns:a16="http://schemas.microsoft.com/office/drawing/2014/main" id="{EAB34E94-C6DE-47DD-8F40-620EB84CF77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02362" y="3429000"/>
            <a:ext cx="5987275" cy="336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2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290E38-C812-4E2A-9BB8-D97DBACD05DF}"/>
              </a:ext>
            </a:extLst>
          </p:cNvPr>
          <p:cNvSpPr/>
          <p:nvPr/>
        </p:nvSpPr>
        <p:spPr>
          <a:xfrm>
            <a:off x="448945" y="354986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well as the Moon's orbit being tilted in relation to the Earth's orbit, the Moon's orbit is slightly </a:t>
            </a:r>
            <a:r>
              <a:rPr lang="en-US" sz="2800" b="1" i="0" dirty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elliptical.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at some points in its orbit it is </a:t>
            </a:r>
            <a:r>
              <a:rPr lang="en-US" sz="2800" b="1" i="0" dirty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closer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 Earth, and at some points it is </a:t>
            </a:r>
            <a:r>
              <a:rPr lang="en-US" sz="2800" b="1" i="0" dirty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further away.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distance between the Earth and the Moon varies by about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13%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during its orbit.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93224FF-4F3C-4A41-B5FF-4491EBCF6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945" y="1670922"/>
            <a:ext cx="476250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739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86</Words>
  <Application>Microsoft Office PowerPoint</Application>
  <PresentationFormat>Widescreen</PresentationFormat>
  <Paragraphs>38</Paragraphs>
  <Slides>18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KaTeX_Main</vt:lpstr>
      <vt:lpstr>Office Theme</vt:lpstr>
      <vt:lpstr>Solar Eclipse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Eclipse</dc:title>
  <dc:creator>Jean D'cruz</dc:creator>
  <cp:lastModifiedBy>Jean D'cruz</cp:lastModifiedBy>
  <cp:revision>1</cp:revision>
  <dcterms:created xsi:type="dcterms:W3CDTF">2020-06-08T13:06:37Z</dcterms:created>
  <dcterms:modified xsi:type="dcterms:W3CDTF">2020-06-08T13:12:46Z</dcterms:modified>
</cp:coreProperties>
</file>