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4" r:id="rId18"/>
    <p:sldId id="275" r:id="rId19"/>
    <p:sldId id="276" r:id="rId20"/>
    <p:sldId id="272" r:id="rId21"/>
    <p:sldId id="277" r:id="rId22"/>
    <p:sldId id="278" r:id="rId23"/>
    <p:sldId id="279" r:id="rId24"/>
    <p:sldId id="280" r:id="rId25"/>
    <p:sldId id="281" r:id="rId26"/>
    <p:sldId id="282"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D3C7E6D5-09DF-47A4-A709-FECCD8AB6ACB}" type="datetimeFigureOut">
              <a:rPr lang="en-AU" smtClean="0"/>
              <a:t>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363089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3C7E6D5-09DF-47A4-A709-FECCD8AB6ACB}" type="datetimeFigureOut">
              <a:rPr lang="en-AU" smtClean="0"/>
              <a:t>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165730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3C7E6D5-09DF-47A4-A709-FECCD8AB6ACB}" type="datetimeFigureOut">
              <a:rPr lang="en-AU" smtClean="0"/>
              <a:t>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392003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D3C7E6D5-09DF-47A4-A709-FECCD8AB6ACB}" type="datetimeFigureOut">
              <a:rPr lang="en-AU" smtClean="0"/>
              <a:t>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77926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C7E6D5-09DF-47A4-A709-FECCD8AB6ACB}" type="datetimeFigureOut">
              <a:rPr lang="en-AU" smtClean="0"/>
              <a:t>5/09/2020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96439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D3C7E6D5-09DF-47A4-A709-FECCD8AB6ACB}" type="datetimeFigureOut">
              <a:rPr lang="en-AU" smtClean="0"/>
              <a:t>5/09/2020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156385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D3C7E6D5-09DF-47A4-A709-FECCD8AB6ACB}" type="datetimeFigureOut">
              <a:rPr lang="en-AU" smtClean="0"/>
              <a:t>5/09/2020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133250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D3C7E6D5-09DF-47A4-A709-FECCD8AB6ACB}" type="datetimeFigureOut">
              <a:rPr lang="en-AU" smtClean="0"/>
              <a:t>5/09/2020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251981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7E6D5-09DF-47A4-A709-FECCD8AB6ACB}" type="datetimeFigureOut">
              <a:rPr lang="en-AU" smtClean="0"/>
              <a:t>5/09/2020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313665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C7E6D5-09DF-47A4-A709-FECCD8AB6ACB}" type="datetimeFigureOut">
              <a:rPr lang="en-AU" smtClean="0"/>
              <a:t>5/09/2020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3463325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C7E6D5-09DF-47A4-A709-FECCD8AB6ACB}" type="datetimeFigureOut">
              <a:rPr lang="en-AU" smtClean="0"/>
              <a:t>5/09/2020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5B332B8-F6B9-468B-9782-C064A5472076}" type="slidenum">
              <a:rPr lang="en-AU" smtClean="0"/>
              <a:t>‹#›</a:t>
            </a:fld>
            <a:endParaRPr lang="en-AU"/>
          </a:p>
        </p:txBody>
      </p:sp>
    </p:spTree>
    <p:extLst>
      <p:ext uri="{BB962C8B-B14F-4D97-AF65-F5344CB8AC3E}">
        <p14:creationId xmlns:p14="http://schemas.microsoft.com/office/powerpoint/2010/main" val="351043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7E6D5-09DF-47A4-A709-FECCD8AB6ACB}" type="datetimeFigureOut">
              <a:rPr lang="en-AU" smtClean="0"/>
              <a:t>5/09/2020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332B8-F6B9-468B-9782-C064A5472076}" type="slidenum">
              <a:rPr lang="en-AU" smtClean="0"/>
              <a:t>‹#›</a:t>
            </a:fld>
            <a:endParaRPr lang="en-AU"/>
          </a:p>
        </p:txBody>
      </p:sp>
    </p:spTree>
    <p:extLst>
      <p:ext uri="{BB962C8B-B14F-4D97-AF65-F5344CB8AC3E}">
        <p14:creationId xmlns:p14="http://schemas.microsoft.com/office/powerpoint/2010/main" val="4121526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space.com/15665-edwin-powell-hubble.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video" Target="https://www.youtube.com/embed/WQHEOWnN59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ideo" Target="https://www.youtube.com/embed/fmTioY_b-s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Telescopes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206250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317838"/>
            <a:ext cx="11531600" cy="1477328"/>
          </a:xfrm>
          <a:prstGeom prst="rect">
            <a:avLst/>
          </a:prstGeom>
        </p:spPr>
        <p:txBody>
          <a:bodyPr wrap="square">
            <a:spAutoFit/>
          </a:bodyPr>
          <a:lstStyle/>
          <a:p>
            <a:pPr algn="ctr"/>
            <a:r>
              <a:rPr lang="en-AU" b="1" i="0" dirty="0" smtClean="0">
                <a:solidFill>
                  <a:srgbClr val="E3316F"/>
                </a:solidFill>
                <a:effectLst/>
                <a:latin typeface="Arial" panose="020B0604020202020204" pitchFamily="34" charset="0"/>
              </a:rPr>
              <a:t>Johannes Kepler</a:t>
            </a:r>
            <a:r>
              <a:rPr lang="en-AU" b="1" i="0" dirty="0" smtClean="0">
                <a:solidFill>
                  <a:srgbClr val="444444"/>
                </a:solidFill>
                <a:effectLst/>
                <a:latin typeface="Arial" panose="020B0604020202020204" pitchFamily="34" charset="0"/>
              </a:rPr>
              <a:t> studied optics (the behaviour of light) and </a:t>
            </a:r>
            <a:r>
              <a:rPr lang="en-AU" b="1" i="0" dirty="0" smtClean="0">
                <a:solidFill>
                  <a:srgbClr val="3770C7"/>
                </a:solidFill>
                <a:effectLst/>
                <a:latin typeface="Arial" panose="020B0604020202020204" pitchFamily="34" charset="0"/>
              </a:rPr>
              <a:t>improved the design</a:t>
            </a:r>
            <a:r>
              <a:rPr lang="en-AU" b="1" i="0" dirty="0" smtClean="0">
                <a:solidFill>
                  <a:srgbClr val="444444"/>
                </a:solidFill>
                <a:effectLst/>
                <a:latin typeface="Arial" panose="020B0604020202020204" pitchFamily="34" charset="0"/>
              </a:rPr>
              <a:t> of the telescope by using different shaped lenses.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Kepler's design used a </a:t>
            </a:r>
            <a:r>
              <a:rPr lang="en-AU" b="1" i="0" dirty="0" smtClean="0">
                <a:solidFill>
                  <a:srgbClr val="E38E31"/>
                </a:solidFill>
                <a:effectLst/>
                <a:latin typeface="Arial" panose="020B0604020202020204" pitchFamily="34" charset="0"/>
              </a:rPr>
              <a:t>flatter lens</a:t>
            </a:r>
            <a:r>
              <a:rPr lang="en-AU" b="0" i="0" dirty="0" smtClean="0">
                <a:solidFill>
                  <a:srgbClr val="444444"/>
                </a:solidFill>
                <a:effectLst/>
                <a:latin typeface="Arial" panose="020B0604020202020204" pitchFamily="34" charset="0"/>
              </a:rPr>
              <a:t> which made the image </a:t>
            </a:r>
            <a:r>
              <a:rPr lang="en-AU" b="1" i="0" dirty="0" smtClean="0">
                <a:solidFill>
                  <a:srgbClr val="A82056"/>
                </a:solidFill>
                <a:effectLst/>
                <a:latin typeface="Arial" panose="020B0604020202020204" pitchFamily="34" charset="0"/>
              </a:rPr>
              <a:t>clearer</a:t>
            </a:r>
            <a:r>
              <a:rPr lang="en-AU" b="0" i="0" dirty="0" smtClean="0">
                <a:solidFill>
                  <a:srgbClr val="444444"/>
                </a:solidFill>
                <a:effectLst/>
                <a:latin typeface="Arial" panose="020B0604020202020204" pitchFamily="34" charset="0"/>
              </a:rPr>
              <a:t> and enlarged the </a:t>
            </a:r>
            <a:r>
              <a:rPr lang="en-AU" b="1" i="0" dirty="0" smtClean="0">
                <a:solidFill>
                  <a:srgbClr val="7FA7E3"/>
                </a:solidFill>
                <a:effectLst/>
                <a:latin typeface="Arial" panose="020B0604020202020204" pitchFamily="34" charset="0"/>
              </a:rPr>
              <a:t>field of view</a:t>
            </a:r>
            <a:r>
              <a:rPr lang="en-AU" b="0" i="0" dirty="0" smtClean="0">
                <a:solidFill>
                  <a:srgbClr val="444444"/>
                </a:solidFill>
                <a:effectLst/>
                <a:latin typeface="Arial" panose="020B0604020202020204" pitchFamily="34" charset="0"/>
              </a:rPr>
              <a:t> (how much of the sky could be seen through the telescope).</a:t>
            </a:r>
            <a:endParaRPr lang="en-AU" b="0" i="0" dirty="0">
              <a:solidFill>
                <a:srgbClr val="444444"/>
              </a:solidFill>
              <a:effectLst/>
              <a:latin typeface="Arial" panose="020B0604020202020204" pitchFamily="34" charset="0"/>
            </a:endParaRPr>
          </a:p>
        </p:txBody>
      </p:sp>
      <p:pic>
        <p:nvPicPr>
          <p:cNvPr id="7170" name="Picture 2" descr="https://www.educationperfect.com/media/content/Science/1464057590.579971g/1464057592242-190816595426571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450" y="2209800"/>
            <a:ext cx="4762500" cy="405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43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193239"/>
            <a:ext cx="116967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After studying Kepler's work, Isaac Newton found that using </a:t>
            </a:r>
            <a:r>
              <a:rPr lang="en-AU" b="1" i="0" dirty="0" smtClean="0">
                <a:solidFill>
                  <a:srgbClr val="7FBFCD"/>
                </a:solidFill>
                <a:effectLst/>
                <a:latin typeface="Arial" panose="020B0604020202020204" pitchFamily="34" charset="0"/>
              </a:rPr>
              <a:t>curved mirrors</a:t>
            </a:r>
            <a:r>
              <a:rPr lang="en-AU" b="1" i="0" dirty="0" smtClean="0">
                <a:solidFill>
                  <a:srgbClr val="444444"/>
                </a:solidFill>
                <a:effectLst/>
                <a:latin typeface="Arial" panose="020B0604020202020204" pitchFamily="34" charset="0"/>
              </a:rPr>
              <a:t> in telescopes worked better than using lenses, and he built a new type of telescope called a </a:t>
            </a:r>
            <a:r>
              <a:rPr lang="en-AU" b="1" i="0" dirty="0" smtClean="0">
                <a:solidFill>
                  <a:srgbClr val="AE009B"/>
                </a:solidFill>
                <a:effectLst/>
                <a:latin typeface="Arial" panose="020B0604020202020204" pitchFamily="34" charset="0"/>
              </a:rPr>
              <a:t>reflecting telescope</a:t>
            </a:r>
            <a:r>
              <a:rPr lang="en-AU" b="1" i="0" dirty="0" smtClean="0">
                <a:solidFill>
                  <a:srgbClr val="444444"/>
                </a:solidFill>
                <a:effectLst/>
                <a:latin typeface="Arial" panose="020B0604020202020204" pitchFamily="34" charset="0"/>
              </a:rPr>
              <a:t> in 1668.</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type of telescope is still widely used, and if </a:t>
            </a:r>
            <a:r>
              <a:rPr lang="en-AU" b="1" i="0" dirty="0" smtClean="0">
                <a:solidFill>
                  <a:srgbClr val="64B131"/>
                </a:solidFill>
                <a:effectLst/>
                <a:latin typeface="Arial" panose="020B0604020202020204" pitchFamily="34" charset="0"/>
              </a:rPr>
              <a:t>you</a:t>
            </a:r>
            <a:r>
              <a:rPr lang="en-AU" b="0" i="0" dirty="0" smtClean="0">
                <a:solidFill>
                  <a:srgbClr val="444444"/>
                </a:solidFill>
                <a:effectLst/>
                <a:latin typeface="Arial" panose="020B0604020202020204" pitchFamily="34" charset="0"/>
              </a:rPr>
              <a:t> have ever looked through a telescope at an observatory, it was probably one of these!</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8194" name="Picture 2" descr="https://www.educationperfect.com/media/content/German/1464225976.147971g/1464226015373-4236451525178534-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175" y="2306637"/>
            <a:ext cx="6130925" cy="408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54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218639"/>
            <a:ext cx="111887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Why are </a:t>
            </a:r>
            <a:r>
              <a:rPr lang="en-AU" b="1" i="0" dirty="0" smtClean="0">
                <a:solidFill>
                  <a:srgbClr val="FB6611"/>
                </a:solidFill>
                <a:effectLst/>
                <a:latin typeface="Arial" panose="020B0604020202020204" pitchFamily="34" charset="0"/>
              </a:rPr>
              <a:t>mirrors</a:t>
            </a:r>
            <a:r>
              <a:rPr lang="en-AU" b="1" i="0" dirty="0" smtClean="0">
                <a:solidFill>
                  <a:srgbClr val="444444"/>
                </a:solidFill>
                <a:effectLst/>
                <a:latin typeface="Arial" panose="020B0604020202020204" pitchFamily="34" charset="0"/>
              </a:rPr>
              <a:t> so much better than lenses?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main reason is that the lens or mirror must be </a:t>
            </a:r>
            <a:r>
              <a:rPr lang="en-AU" b="1" i="0" dirty="0" smtClean="0">
                <a:solidFill>
                  <a:srgbClr val="7FBFCD"/>
                </a:solidFill>
                <a:effectLst/>
                <a:latin typeface="Arial" panose="020B0604020202020204" pitchFamily="34" charset="0"/>
              </a:rPr>
              <a:t>exactly the right shape</a:t>
            </a:r>
            <a:r>
              <a:rPr lang="en-AU" b="0" i="0" dirty="0" smtClean="0">
                <a:solidFill>
                  <a:srgbClr val="444444"/>
                </a:solidFill>
                <a:effectLst/>
                <a:latin typeface="Arial" panose="020B0604020202020204" pitchFamily="34" charset="0"/>
              </a:rPr>
              <a:t> with a </a:t>
            </a:r>
            <a:r>
              <a:rPr lang="en-AU" b="1" i="0" dirty="0" smtClean="0">
                <a:solidFill>
                  <a:srgbClr val="0BAD7C"/>
                </a:solidFill>
                <a:effectLst/>
                <a:latin typeface="Arial" panose="020B0604020202020204" pitchFamily="34" charset="0"/>
              </a:rPr>
              <a:t>perfectly smooth</a:t>
            </a:r>
            <a:r>
              <a:rPr lang="en-AU" b="0" i="0" dirty="0" smtClean="0">
                <a:solidFill>
                  <a:srgbClr val="444444"/>
                </a:solidFill>
                <a:effectLst/>
                <a:latin typeface="Arial" panose="020B0604020202020204" pitchFamily="34" charset="0"/>
              </a:rPr>
              <a:t> surface so that the image does not get distorted.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Since </a:t>
            </a:r>
            <a:r>
              <a:rPr lang="en-AU" b="1" i="0" dirty="0" smtClean="0">
                <a:solidFill>
                  <a:srgbClr val="E38E31"/>
                </a:solidFill>
                <a:effectLst/>
                <a:latin typeface="Arial" panose="020B0604020202020204" pitchFamily="34" charset="0"/>
              </a:rPr>
              <a:t>lenses</a:t>
            </a:r>
            <a:r>
              <a:rPr lang="en-AU" b="0" i="0" dirty="0" smtClean="0">
                <a:solidFill>
                  <a:srgbClr val="444444"/>
                </a:solidFill>
                <a:effectLst/>
                <a:latin typeface="Arial" panose="020B0604020202020204" pitchFamily="34" charset="0"/>
              </a:rPr>
              <a:t> are made of glass and the light passes </a:t>
            </a:r>
            <a:r>
              <a:rPr lang="en-AU" b="1" i="0" dirty="0" smtClean="0">
                <a:solidFill>
                  <a:srgbClr val="0BAD7C"/>
                </a:solidFill>
                <a:effectLst/>
                <a:latin typeface="Arial" panose="020B0604020202020204" pitchFamily="34" charset="0"/>
              </a:rPr>
              <a:t>through them,</a:t>
            </a:r>
            <a:r>
              <a:rPr lang="en-AU" b="0" i="0" dirty="0" smtClean="0">
                <a:solidFill>
                  <a:srgbClr val="444444"/>
                </a:solidFill>
                <a:effectLst/>
                <a:latin typeface="Arial" panose="020B0604020202020204" pitchFamily="34" charset="0"/>
              </a:rPr>
              <a:t> the </a:t>
            </a:r>
            <a:r>
              <a:rPr lang="en-AU" b="1" i="0" dirty="0" smtClean="0">
                <a:solidFill>
                  <a:srgbClr val="E3316F"/>
                </a:solidFill>
                <a:effectLst/>
                <a:latin typeface="Arial" panose="020B0604020202020204" pitchFamily="34" charset="0"/>
              </a:rPr>
              <a:t>inside</a:t>
            </a:r>
            <a:r>
              <a:rPr lang="en-AU" b="0" i="0" dirty="0" smtClean="0">
                <a:solidFill>
                  <a:srgbClr val="444444"/>
                </a:solidFill>
                <a:effectLst/>
                <a:latin typeface="Arial" panose="020B0604020202020204" pitchFamily="34" charset="0"/>
              </a:rPr>
              <a:t> of the lens must also be perfect to get a good image.</a:t>
            </a:r>
            <a:endParaRPr lang="en-AU" b="0" i="0" dirty="0">
              <a:solidFill>
                <a:srgbClr val="444444"/>
              </a:solidFill>
              <a:effectLst/>
              <a:latin typeface="Arial" panose="020B0604020202020204" pitchFamily="34" charset="0"/>
            </a:endParaRPr>
          </a:p>
        </p:txBody>
      </p:sp>
      <p:pic>
        <p:nvPicPr>
          <p:cNvPr id="9218" name="Picture 2" descr="https://www.educationperfect.com/media/content/German/1464133579.71281g/1464133620600-171127368839076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0" y="3406775"/>
            <a:ext cx="3810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270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284540"/>
            <a:ext cx="116205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Remember, the </a:t>
            </a:r>
            <a:r>
              <a:rPr lang="en-AU" b="1" i="0" dirty="0" smtClean="0">
                <a:solidFill>
                  <a:srgbClr val="3770C7"/>
                </a:solidFill>
                <a:effectLst/>
                <a:latin typeface="Arial" panose="020B0604020202020204" pitchFamily="34" charset="0"/>
              </a:rPr>
              <a:t>larger</a:t>
            </a:r>
            <a:r>
              <a:rPr lang="en-AU" b="1" i="0" dirty="0" smtClean="0">
                <a:solidFill>
                  <a:srgbClr val="444444"/>
                </a:solidFill>
                <a:effectLst/>
                <a:latin typeface="Arial" panose="020B0604020202020204" pitchFamily="34" charset="0"/>
              </a:rPr>
              <a:t> the lens, the </a:t>
            </a:r>
            <a:r>
              <a:rPr lang="en-AU" b="1" i="0" dirty="0" smtClean="0">
                <a:solidFill>
                  <a:srgbClr val="AE009B"/>
                </a:solidFill>
                <a:effectLst/>
                <a:latin typeface="Arial" panose="020B0604020202020204" pitchFamily="34" charset="0"/>
              </a:rPr>
              <a:t>brighter</a:t>
            </a:r>
            <a:r>
              <a:rPr lang="en-AU" b="1" i="0" dirty="0" smtClean="0">
                <a:solidFill>
                  <a:srgbClr val="444444"/>
                </a:solidFill>
                <a:effectLst/>
                <a:latin typeface="Arial" panose="020B0604020202020204" pitchFamily="34" charset="0"/>
              </a:rPr>
              <a:t> the image will be, so to get the best images the lens must be very large.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But large lenses made of glass can be very </a:t>
            </a:r>
            <a:r>
              <a:rPr lang="en-AU" b="1" i="0" dirty="0" smtClean="0">
                <a:solidFill>
                  <a:srgbClr val="7FA7E3"/>
                </a:solidFill>
                <a:effectLst/>
                <a:latin typeface="Arial" panose="020B0604020202020204" pitchFamily="34" charset="0"/>
              </a:rPr>
              <a:t>difficult</a:t>
            </a:r>
            <a:r>
              <a:rPr lang="en-AU" b="0" i="0" dirty="0" smtClean="0">
                <a:solidFill>
                  <a:srgbClr val="444444"/>
                </a:solidFill>
                <a:effectLst/>
                <a:latin typeface="Arial" panose="020B0604020202020204" pitchFamily="34" charset="0"/>
              </a:rPr>
              <a:t> to get perfect, as well as being heavy!</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Mirrors are better, since the light bounces off them so they can be </a:t>
            </a:r>
            <a:r>
              <a:rPr lang="en-AU" b="1" i="0" dirty="0" smtClean="0">
                <a:solidFill>
                  <a:srgbClr val="64B131"/>
                </a:solidFill>
                <a:effectLst/>
                <a:latin typeface="Arial" panose="020B0604020202020204" pitchFamily="34" charset="0"/>
              </a:rPr>
              <a:t>very thin</a:t>
            </a:r>
            <a:r>
              <a:rPr lang="en-AU" b="0" i="0" dirty="0" smtClean="0">
                <a:solidFill>
                  <a:srgbClr val="444444"/>
                </a:solidFill>
                <a:effectLst/>
                <a:latin typeface="Arial" panose="020B0604020202020204" pitchFamily="34" charset="0"/>
              </a:rPr>
              <a:t> even if they are large. It is much easier to polish one mirror surface than to make a large, perfect lens!</a:t>
            </a:r>
            <a:endParaRPr lang="en-AU" b="0" i="0" dirty="0">
              <a:solidFill>
                <a:srgbClr val="444444"/>
              </a:solidFill>
              <a:effectLst/>
              <a:latin typeface="Arial" panose="020B0604020202020204" pitchFamily="34" charset="0"/>
            </a:endParaRPr>
          </a:p>
        </p:txBody>
      </p:sp>
      <p:pic>
        <p:nvPicPr>
          <p:cNvPr id="10242" name="Picture 2" descr="https://www.educationperfect.com/media/content/German/1464133614.636341g/1464133652020-1711273688390768-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150" y="3263900"/>
            <a:ext cx="3810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62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100" y="257939"/>
            <a:ext cx="116078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In the 20th century, astronomers developed </a:t>
            </a:r>
            <a:r>
              <a:rPr lang="en-AU" b="1" i="0" dirty="0" smtClean="0">
                <a:solidFill>
                  <a:srgbClr val="0066CC"/>
                </a:solidFill>
                <a:effectLst/>
                <a:latin typeface="Arial" panose="020B0604020202020204" pitchFamily="34" charset="0"/>
              </a:rPr>
              <a:t>larger and larger</a:t>
            </a:r>
            <a:r>
              <a:rPr lang="en-AU" b="1" i="0" dirty="0" smtClean="0">
                <a:solidFill>
                  <a:srgbClr val="444444"/>
                </a:solidFill>
                <a:effectLst/>
                <a:latin typeface="Arial" panose="020B0604020202020204" pitchFamily="34" charset="0"/>
              </a:rPr>
              <a:t> telescopes to get better views of space.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Eventually, making the telescopes bigger no longer made the views better. This is because of </a:t>
            </a:r>
            <a:r>
              <a:rPr lang="en-AU" b="1" i="0" dirty="0" smtClean="0">
                <a:solidFill>
                  <a:srgbClr val="64B131"/>
                </a:solidFill>
                <a:effectLst/>
                <a:latin typeface="Arial" panose="020B0604020202020204" pitchFamily="34" charset="0"/>
              </a:rPr>
              <a:t>Earth's atmosphere.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There are lots of </a:t>
            </a:r>
            <a:r>
              <a:rPr lang="en-AU" b="1" i="0" dirty="0" smtClean="0">
                <a:solidFill>
                  <a:srgbClr val="7FBFCD"/>
                </a:solidFill>
                <a:effectLst/>
                <a:latin typeface="Arial" panose="020B0604020202020204" pitchFamily="34" charset="0"/>
              </a:rPr>
              <a:t>tiny particles</a:t>
            </a:r>
            <a:r>
              <a:rPr lang="en-AU" b="0" i="0" dirty="0" smtClean="0">
                <a:solidFill>
                  <a:srgbClr val="444444"/>
                </a:solidFill>
                <a:effectLst/>
                <a:latin typeface="Arial" panose="020B0604020202020204" pitchFamily="34" charset="0"/>
              </a:rPr>
              <a:t> in Earth's atmosphere that </a:t>
            </a:r>
            <a:r>
              <a:rPr lang="en-AU" b="1" i="0" dirty="0" smtClean="0">
                <a:solidFill>
                  <a:srgbClr val="009900"/>
                </a:solidFill>
                <a:effectLst/>
                <a:latin typeface="Arial" panose="020B0604020202020204" pitchFamily="34" charset="0"/>
              </a:rPr>
              <a:t>scatter</a:t>
            </a:r>
            <a:r>
              <a:rPr lang="en-AU" b="0" i="0" dirty="0" smtClean="0">
                <a:solidFill>
                  <a:srgbClr val="444444"/>
                </a:solidFill>
                <a:effectLst/>
                <a:latin typeface="Arial" panose="020B0604020202020204" pitchFamily="34" charset="0"/>
              </a:rPr>
              <a:t> the light from the stars and planets, making the image more </a:t>
            </a:r>
            <a:r>
              <a:rPr lang="en-AU" b="1" i="0" dirty="0" smtClean="0">
                <a:solidFill>
                  <a:srgbClr val="444444"/>
                </a:solidFill>
                <a:effectLst/>
                <a:latin typeface="Arial" panose="020B0604020202020204" pitchFamily="34" charset="0"/>
              </a:rPr>
              <a:t>fuzzy.</a:t>
            </a:r>
            <a:r>
              <a:rPr lang="en-AU" b="0" i="0" dirty="0" smtClean="0">
                <a:solidFill>
                  <a:srgbClr val="444444"/>
                </a:solidFill>
                <a:effectLst/>
                <a:latin typeface="Arial" panose="020B0604020202020204" pitchFamily="34" charset="0"/>
              </a:rPr>
              <a:t> This is why stars appear to </a:t>
            </a:r>
            <a:r>
              <a:rPr lang="en-AU" b="0" i="1" dirty="0" smtClean="0">
                <a:solidFill>
                  <a:srgbClr val="444444"/>
                </a:solidFill>
                <a:effectLst/>
                <a:latin typeface="Arial" panose="020B0604020202020204" pitchFamily="34" charset="0"/>
              </a:rPr>
              <a:t>sparkle</a:t>
            </a:r>
            <a:r>
              <a:rPr lang="en-AU" b="0" i="0" dirty="0" smtClean="0">
                <a:solidFill>
                  <a:srgbClr val="444444"/>
                </a:solidFill>
                <a:effectLst/>
                <a:latin typeface="Arial" panose="020B0604020202020204" pitchFamily="34" charset="0"/>
              </a:rPr>
              <a:t> in the sky.</a:t>
            </a:r>
            <a:endParaRPr lang="en-AU" b="0" i="0" dirty="0">
              <a:solidFill>
                <a:srgbClr val="444444"/>
              </a:solidFill>
              <a:effectLst/>
              <a:latin typeface="Arial" panose="020B0604020202020204" pitchFamily="34" charset="0"/>
            </a:endParaRPr>
          </a:p>
        </p:txBody>
      </p:sp>
      <p:pic>
        <p:nvPicPr>
          <p:cNvPr id="11266" name="Picture 2" descr="https://www.educationperfect.com/media/content/Science/1522899513.791471f/1522899506946-2833079089527458.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3279775"/>
            <a:ext cx="47625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3938"/>
            <a:ext cx="112903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Think of this </a:t>
            </a:r>
            <a:r>
              <a:rPr lang="en-AU" b="1" i="0" dirty="0" smtClean="0">
                <a:solidFill>
                  <a:srgbClr val="0BAD7C"/>
                </a:solidFill>
                <a:effectLst/>
                <a:latin typeface="Arial" panose="020B0604020202020204" pitchFamily="34" charset="0"/>
              </a:rPr>
              <a:t>scattering</a:t>
            </a:r>
            <a:r>
              <a:rPr lang="en-AU" b="1" i="0" dirty="0" smtClean="0">
                <a:solidFill>
                  <a:srgbClr val="444444"/>
                </a:solidFill>
                <a:effectLst/>
                <a:latin typeface="Arial" panose="020B0604020202020204" pitchFamily="34" charset="0"/>
              </a:rPr>
              <a:t> of light like looking at something through a </a:t>
            </a:r>
            <a:r>
              <a:rPr lang="en-AU" b="1" i="0" dirty="0" smtClean="0">
                <a:solidFill>
                  <a:srgbClr val="0066CC"/>
                </a:solidFill>
                <a:effectLst/>
                <a:latin typeface="Arial" panose="020B0604020202020204" pitchFamily="34" charset="0"/>
              </a:rPr>
              <a:t>glass of water.</a:t>
            </a:r>
            <a:endParaRPr lang="en-AU" b="1"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image you see will not be very clear!</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Large telescopes can be put at the </a:t>
            </a:r>
            <a:r>
              <a:rPr lang="en-AU" b="1" i="0" dirty="0" smtClean="0">
                <a:solidFill>
                  <a:srgbClr val="7FA7E3"/>
                </a:solidFill>
                <a:effectLst/>
                <a:latin typeface="Arial" panose="020B0604020202020204" pitchFamily="34" charset="0"/>
              </a:rPr>
              <a:t>top of mountains</a:t>
            </a:r>
            <a:r>
              <a:rPr lang="en-AU" b="0" i="0" dirty="0" smtClean="0">
                <a:solidFill>
                  <a:srgbClr val="444444"/>
                </a:solidFill>
                <a:effectLst/>
                <a:latin typeface="Arial" panose="020B0604020202020204" pitchFamily="34" charset="0"/>
              </a:rPr>
              <a:t> to get clearer pictures, because the atmosphere is </a:t>
            </a:r>
            <a:r>
              <a:rPr lang="en-AU" b="1" i="0" dirty="0" smtClean="0">
                <a:solidFill>
                  <a:srgbClr val="E38E31"/>
                </a:solidFill>
                <a:effectLst/>
                <a:latin typeface="Arial" panose="020B0604020202020204" pitchFamily="34" charset="0"/>
              </a:rPr>
              <a:t>thinner</a:t>
            </a:r>
            <a:r>
              <a:rPr lang="en-AU" b="0" i="0" dirty="0" smtClean="0">
                <a:solidFill>
                  <a:srgbClr val="444444"/>
                </a:solidFill>
                <a:effectLst/>
                <a:latin typeface="Arial" panose="020B0604020202020204" pitchFamily="34" charset="0"/>
              </a:rPr>
              <a:t> up there. However, the pictures </a:t>
            </a:r>
            <a:r>
              <a:rPr lang="en-AU" b="1" i="0" dirty="0" smtClean="0">
                <a:solidFill>
                  <a:srgbClr val="444444"/>
                </a:solidFill>
                <a:effectLst/>
                <a:latin typeface="Arial" panose="020B0604020202020204" pitchFamily="34" charset="0"/>
              </a:rPr>
              <a:t>still look fuzzy.</a:t>
            </a:r>
            <a:endParaRPr lang="en-AU" b="0" i="0" dirty="0">
              <a:solidFill>
                <a:srgbClr val="444444"/>
              </a:solidFill>
              <a:effectLst/>
              <a:latin typeface="Arial" panose="020B0604020202020204" pitchFamily="34" charset="0"/>
            </a:endParaRPr>
          </a:p>
        </p:txBody>
      </p:sp>
      <p:pic>
        <p:nvPicPr>
          <p:cNvPr id="12290" name="Picture 2" descr="https://www.educationperfect.com/media/content/German/1464133572.065821g/1464133604014-1711273688390768-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300" y="2700337"/>
            <a:ext cx="476250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347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586939"/>
            <a:ext cx="110236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How could this distortion problem be solved?</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 </a:t>
            </a:r>
            <a:r>
              <a:rPr lang="en-AU" b="0" i="0" dirty="0" smtClean="0">
                <a:solidFill>
                  <a:srgbClr val="444444"/>
                </a:solidFill>
                <a:effectLst/>
                <a:latin typeface="KaTeX_Main"/>
              </a:rPr>
              <a:t>1923,</a:t>
            </a:r>
            <a:r>
              <a:rPr lang="en-AU" b="0" i="0" dirty="0" smtClean="0">
                <a:solidFill>
                  <a:srgbClr val="444444"/>
                </a:solidFill>
                <a:effectLst/>
                <a:latin typeface="Arial" panose="020B0604020202020204" pitchFamily="34" charset="0"/>
              </a:rPr>
              <a:t> the German scientist Hermann </a:t>
            </a:r>
            <a:r>
              <a:rPr lang="en-AU" b="0" i="0" dirty="0" err="1" smtClean="0">
                <a:solidFill>
                  <a:srgbClr val="444444"/>
                </a:solidFill>
                <a:effectLst/>
                <a:latin typeface="Arial" panose="020B0604020202020204" pitchFamily="34" charset="0"/>
              </a:rPr>
              <a:t>Oberth</a:t>
            </a:r>
            <a:r>
              <a:rPr lang="en-AU" b="0" i="0" dirty="0" smtClean="0">
                <a:solidFill>
                  <a:srgbClr val="444444"/>
                </a:solidFill>
                <a:effectLst/>
                <a:latin typeface="Arial" panose="020B0604020202020204" pitchFamily="34" charset="0"/>
              </a:rPr>
              <a:t> first suggested </a:t>
            </a:r>
            <a:r>
              <a:rPr lang="en-AU" b="1" i="0" dirty="0" smtClean="0">
                <a:solidFill>
                  <a:srgbClr val="0066CC"/>
                </a:solidFill>
                <a:effectLst/>
                <a:latin typeface="Arial" panose="020B0604020202020204" pitchFamily="34" charset="0"/>
              </a:rPr>
              <a:t>launching a telescope into space</a:t>
            </a:r>
            <a:r>
              <a:rPr lang="en-AU" b="0" i="0" dirty="0" smtClean="0">
                <a:solidFill>
                  <a:srgbClr val="444444"/>
                </a:solidFill>
                <a:effectLst/>
                <a:latin typeface="Arial" panose="020B0604020202020204" pitchFamily="34" charset="0"/>
              </a:rPr>
              <a:t> to prevent Earth's atmosphere distorting the images.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However, his idea was </a:t>
            </a:r>
            <a:r>
              <a:rPr lang="en-AU" b="1" i="0" dirty="0" smtClean="0">
                <a:solidFill>
                  <a:srgbClr val="A82056"/>
                </a:solidFill>
                <a:effectLst/>
                <a:latin typeface="Arial" panose="020B0604020202020204" pitchFamily="34" charset="0"/>
              </a:rPr>
              <a:t>not possible</a:t>
            </a:r>
            <a:r>
              <a:rPr lang="en-AU" b="0" i="0" dirty="0" smtClean="0">
                <a:solidFill>
                  <a:srgbClr val="444444"/>
                </a:solidFill>
                <a:effectLst/>
                <a:latin typeface="Arial" panose="020B0604020202020204" pitchFamily="34" charset="0"/>
              </a:rPr>
              <a:t> for many years. The first time a rocket was used to launch something into orbit wasn't until </a:t>
            </a:r>
            <a:r>
              <a:rPr lang="en-AU" b="1" i="0" dirty="0" smtClean="0">
                <a:solidFill>
                  <a:srgbClr val="444444"/>
                </a:solidFill>
                <a:effectLst/>
                <a:latin typeface="KaTeX_Main"/>
              </a:rPr>
              <a:t>1957</a:t>
            </a:r>
            <a:r>
              <a:rPr lang="en-AU" b="0" i="0" dirty="0" smtClean="0">
                <a:solidFill>
                  <a:srgbClr val="444444"/>
                </a:solidFill>
                <a:effectLst/>
                <a:latin typeface="KaTeX_Main"/>
              </a:rPr>
              <a:t>.</a:t>
            </a:r>
            <a:endParaRPr lang="en-AU" b="0" i="0" dirty="0">
              <a:solidFill>
                <a:srgbClr val="444444"/>
              </a:solidFill>
              <a:effectLst/>
              <a:latin typeface="Arial" panose="020B0604020202020204" pitchFamily="34" charset="0"/>
            </a:endParaRPr>
          </a:p>
        </p:txBody>
      </p:sp>
      <p:pic>
        <p:nvPicPr>
          <p:cNvPr id="13314" name="Picture 2" descr="https://www.educationperfect.com/Images/Content/Science/1369873398045-7397055-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500" y="3929062"/>
            <a:ext cx="38100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26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46038"/>
            <a:ext cx="112649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Hubble Space Telescope.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idea became more realistic when </a:t>
            </a:r>
            <a:r>
              <a:rPr lang="en-AU" b="1" i="0" dirty="0" smtClean="0">
                <a:solidFill>
                  <a:srgbClr val="AE009B"/>
                </a:solidFill>
                <a:effectLst/>
                <a:latin typeface="Arial" panose="020B0604020202020204" pitchFamily="34" charset="0"/>
              </a:rPr>
              <a:t>rocket launchings</a:t>
            </a:r>
            <a:r>
              <a:rPr lang="en-AU" b="0" i="0" dirty="0" smtClean="0">
                <a:solidFill>
                  <a:srgbClr val="444444"/>
                </a:solidFill>
                <a:effectLst/>
                <a:latin typeface="Arial" panose="020B0604020202020204" pitchFamily="34" charset="0"/>
              </a:rPr>
              <a:t> became more common, and in the </a:t>
            </a:r>
            <a:r>
              <a:rPr lang="en-AU" b="0" i="0" dirty="0" smtClean="0">
                <a:solidFill>
                  <a:srgbClr val="444444"/>
                </a:solidFill>
                <a:effectLst/>
                <a:latin typeface="KaTeX_Main"/>
              </a:rPr>
              <a:t>1970′s</a:t>
            </a:r>
            <a:r>
              <a:rPr lang="en-AU" b="0" i="0" dirty="0" smtClean="0">
                <a:solidFill>
                  <a:srgbClr val="444444"/>
                </a:solidFill>
                <a:effectLst/>
                <a:latin typeface="Arial" panose="020B0604020202020204" pitchFamily="34" charset="0"/>
              </a:rPr>
              <a:t> the </a:t>
            </a:r>
            <a:r>
              <a:rPr lang="en-AU" b="1" i="0" dirty="0" smtClean="0">
                <a:solidFill>
                  <a:srgbClr val="FB6611"/>
                </a:solidFill>
                <a:effectLst/>
                <a:latin typeface="Arial" panose="020B0604020202020204" pitchFamily="34" charset="0"/>
              </a:rPr>
              <a:t>National Aeronautics and Space Administration (NASA)</a:t>
            </a:r>
            <a:r>
              <a:rPr lang="en-AU" b="0" i="0" dirty="0" smtClean="0">
                <a:solidFill>
                  <a:srgbClr val="444444"/>
                </a:solidFill>
                <a:effectLst/>
                <a:latin typeface="Arial" panose="020B0604020202020204" pitchFamily="34" charset="0"/>
              </a:rPr>
              <a:t> and the </a:t>
            </a:r>
            <a:r>
              <a:rPr lang="en-AU" b="1" i="0" dirty="0" smtClean="0">
                <a:solidFill>
                  <a:srgbClr val="7FBFCD"/>
                </a:solidFill>
                <a:effectLst/>
                <a:latin typeface="Arial" panose="020B0604020202020204" pitchFamily="34" charset="0"/>
              </a:rPr>
              <a:t>European Space Agency (ESA)</a:t>
            </a:r>
            <a:r>
              <a:rPr lang="en-AU" b="0" i="0" dirty="0" smtClean="0">
                <a:solidFill>
                  <a:srgbClr val="444444"/>
                </a:solidFill>
                <a:effectLst/>
                <a:latin typeface="Arial" panose="020B0604020202020204" pitchFamily="34" charset="0"/>
              </a:rPr>
              <a:t> began designing a space telescope. This would later be named the </a:t>
            </a:r>
            <a:r>
              <a:rPr lang="en-AU" b="1" i="0" dirty="0" smtClean="0">
                <a:solidFill>
                  <a:srgbClr val="0BAD7C"/>
                </a:solidFill>
                <a:effectLst/>
                <a:latin typeface="Arial" panose="020B0604020202020204" pitchFamily="34" charset="0"/>
              </a:rPr>
              <a:t>Hubble Space Telescope.</a:t>
            </a:r>
            <a:endParaRPr lang="en-AU" b="0" i="0" dirty="0">
              <a:solidFill>
                <a:srgbClr val="444444"/>
              </a:solidFill>
              <a:effectLst/>
              <a:latin typeface="Arial" panose="020B0604020202020204" pitchFamily="34" charset="0"/>
            </a:endParaRPr>
          </a:p>
        </p:txBody>
      </p:sp>
      <p:pic>
        <p:nvPicPr>
          <p:cNvPr id="14338" name="Picture 2" descr="https://www.educationperfect.com/Images/Content/Maths/1368070418522-6159525-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0" y="3246437"/>
            <a:ext cx="381000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5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371039"/>
            <a:ext cx="115443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AE009B"/>
                </a:solidFill>
                <a:effectLst/>
                <a:latin typeface="Arial" panose="020B0604020202020204" pitchFamily="34" charset="0"/>
              </a:rPr>
              <a:t>Hubble Space Telescope</a:t>
            </a:r>
            <a:r>
              <a:rPr lang="en-AU" b="1" i="0" dirty="0" smtClean="0">
                <a:solidFill>
                  <a:srgbClr val="444444"/>
                </a:solidFill>
                <a:effectLst/>
                <a:latin typeface="Arial" panose="020B0604020202020204" pitchFamily="34" charset="0"/>
              </a:rPr>
              <a:t> was a major advance in observing the universe.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was launched into orbit on April </a:t>
            </a:r>
            <a:r>
              <a:rPr lang="en-AU" b="0" i="0" dirty="0" smtClean="0">
                <a:solidFill>
                  <a:srgbClr val="444444"/>
                </a:solidFill>
                <a:effectLst/>
                <a:latin typeface="KaTeX_Main"/>
              </a:rPr>
              <a:t>24,</a:t>
            </a:r>
            <a:r>
              <a:rPr lang="en-AU" b="0" i="0" dirty="0" smtClean="0">
                <a:solidFill>
                  <a:srgbClr val="444444"/>
                </a:solidFill>
                <a:effectLst/>
                <a:latin typeface="Arial" panose="020B0604020202020204" pitchFamily="34" charset="0"/>
              </a:rPr>
              <a:t> </a:t>
            </a:r>
            <a:r>
              <a:rPr lang="en-AU" b="0" i="0" dirty="0" smtClean="0">
                <a:solidFill>
                  <a:srgbClr val="444444"/>
                </a:solidFill>
                <a:effectLst/>
                <a:latin typeface="KaTeX_Main"/>
              </a:rPr>
              <a:t>1990</a:t>
            </a:r>
            <a:r>
              <a:rPr lang="en-AU" b="0" i="0" dirty="0" smtClean="0">
                <a:solidFill>
                  <a:srgbClr val="444444"/>
                </a:solidFill>
                <a:effectLst/>
                <a:latin typeface="Arial" panose="020B0604020202020204" pitchFamily="34" charset="0"/>
              </a:rPr>
              <a:t> by the space shuttle Discovery.</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orbits Earth about </a:t>
            </a:r>
            <a:r>
              <a:rPr lang="en-AU" b="1" i="0" dirty="0" smtClean="0">
                <a:solidFill>
                  <a:srgbClr val="444444"/>
                </a:solidFill>
                <a:effectLst/>
                <a:latin typeface="KaTeX_Main"/>
              </a:rPr>
              <a:t>600</a:t>
            </a:r>
            <a:r>
              <a:rPr lang="en-AU" b="0" i="0" dirty="0" smtClean="0">
                <a:solidFill>
                  <a:srgbClr val="444444"/>
                </a:solidFill>
                <a:effectLst/>
                <a:latin typeface="KaTeX_Main"/>
              </a:rPr>
              <a:t> </a:t>
            </a:r>
            <a:r>
              <a:rPr lang="en-AU" b="1" i="0" dirty="0" smtClean="0">
                <a:solidFill>
                  <a:srgbClr val="444444"/>
                </a:solidFill>
                <a:effectLst/>
                <a:latin typeface="KaTeX_Main"/>
              </a:rPr>
              <a:t> km</a:t>
            </a:r>
            <a:r>
              <a:rPr lang="en-AU" b="0" i="0" dirty="0" smtClean="0">
                <a:solidFill>
                  <a:srgbClr val="444444"/>
                </a:solidFill>
                <a:effectLst/>
                <a:latin typeface="Arial" panose="020B0604020202020204" pitchFamily="34" charset="0"/>
              </a:rPr>
              <a:t> above the surface. Being outside of the atmosphere allows it to take </a:t>
            </a:r>
            <a:r>
              <a:rPr lang="en-AU" b="1" i="0" dirty="0" smtClean="0">
                <a:solidFill>
                  <a:srgbClr val="64B131"/>
                </a:solidFill>
                <a:effectLst/>
                <a:latin typeface="Arial" panose="020B0604020202020204" pitchFamily="34" charset="0"/>
              </a:rPr>
              <a:t>very clear pictures of very distant places.</a:t>
            </a:r>
            <a:endParaRPr lang="en-AU" b="0" i="0" dirty="0">
              <a:solidFill>
                <a:srgbClr val="444444"/>
              </a:solidFill>
              <a:effectLst/>
              <a:latin typeface="Arial" panose="020B0604020202020204" pitchFamily="34" charset="0"/>
            </a:endParaRPr>
          </a:p>
        </p:txBody>
      </p:sp>
      <p:pic>
        <p:nvPicPr>
          <p:cNvPr id="15362" name="Picture 2" descr="https://www.educationperfect.com/media/content/Science/1464065481.921671g/1464065463119-190816595426571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575" y="2252365"/>
            <a:ext cx="333375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2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381338"/>
            <a:ext cx="113792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telescope is 13.3 m long - about the same as a school bus - with a 2.4m wide mirror to capture light.</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is powered by four large solar panels which capture energy from the Sun, and it moves at over </a:t>
            </a:r>
            <a:r>
              <a:rPr lang="en-AU" b="0" i="0" dirty="0" smtClean="0">
                <a:solidFill>
                  <a:srgbClr val="444444"/>
                </a:solidFill>
                <a:effectLst/>
                <a:latin typeface="KaTeX_Main"/>
              </a:rPr>
              <a:t>27,000  km/h!</a:t>
            </a:r>
            <a:r>
              <a:rPr lang="en-AU" b="0" i="0" dirty="0" smtClean="0">
                <a:solidFill>
                  <a:srgbClr val="444444"/>
                </a:solidFill>
                <a:effectLst/>
                <a:latin typeface="Arial" panose="020B0604020202020204" pitchFamily="34" charset="0"/>
              </a:rPr>
              <a:t> This means it </a:t>
            </a:r>
            <a:r>
              <a:rPr lang="en-AU" b="1" i="0" dirty="0" smtClean="0">
                <a:solidFill>
                  <a:srgbClr val="64B131"/>
                </a:solidFill>
                <a:effectLst/>
                <a:latin typeface="Arial" panose="020B0604020202020204" pitchFamily="34" charset="0"/>
              </a:rPr>
              <a:t>orbits Earth</a:t>
            </a:r>
            <a:r>
              <a:rPr lang="en-AU" b="0" i="0" dirty="0" smtClean="0">
                <a:solidFill>
                  <a:srgbClr val="444444"/>
                </a:solidFill>
                <a:effectLst/>
                <a:latin typeface="Arial" panose="020B0604020202020204" pitchFamily="34" charset="0"/>
              </a:rPr>
              <a:t> once every </a:t>
            </a:r>
            <a:r>
              <a:rPr lang="en-AU" b="1" i="0" dirty="0" smtClean="0">
                <a:solidFill>
                  <a:srgbClr val="444444"/>
                </a:solidFill>
                <a:effectLst/>
                <a:latin typeface="KaTeX_Main"/>
              </a:rPr>
              <a:t>97</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minutes.</a:t>
            </a:r>
            <a:endParaRPr lang="en-AU" b="0" i="0" dirty="0">
              <a:solidFill>
                <a:srgbClr val="444444"/>
              </a:solidFill>
              <a:effectLst/>
              <a:latin typeface="Arial" panose="020B0604020202020204" pitchFamily="34" charset="0"/>
            </a:endParaRPr>
          </a:p>
        </p:txBody>
      </p:sp>
      <p:pic>
        <p:nvPicPr>
          <p:cNvPr id="16386" name="Picture 2" descr="https://www.educationperfect.com/media/content/Science/1464146261.941671g/1464146266033-3740279441202796-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373312"/>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754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1254" y="831334"/>
            <a:ext cx="5429692" cy="369332"/>
          </a:xfrm>
          <a:prstGeom prst="rect">
            <a:avLst/>
          </a:prstGeom>
        </p:spPr>
        <p:txBody>
          <a:bodyPr wrap="none">
            <a:spAutoFit/>
          </a:bodyPr>
          <a:lstStyle/>
          <a:p>
            <a:pPr algn="ctr"/>
            <a:r>
              <a:rPr lang="en-AU" b="1" i="0" dirty="0" smtClean="0">
                <a:solidFill>
                  <a:srgbClr val="444444"/>
                </a:solidFill>
                <a:effectLst/>
                <a:latin typeface="Arial" panose="020B0604020202020204" pitchFamily="34" charset="0"/>
              </a:rPr>
              <a:t>By the end of this lesson you should be able to:</a:t>
            </a:r>
            <a:endParaRPr lang="en-AU" b="1" i="0" dirty="0">
              <a:solidFill>
                <a:srgbClr val="444444"/>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99909776"/>
              </p:ext>
            </p:extLst>
          </p:nvPr>
        </p:nvGraphicFramePr>
        <p:xfrm>
          <a:off x="965200" y="1567974"/>
          <a:ext cx="10515600" cy="1554480"/>
        </p:xfrm>
        <a:graphic>
          <a:graphicData uri="http://schemas.openxmlformats.org/drawingml/2006/table">
            <a:tbl>
              <a:tblPr/>
              <a:tblGrid>
                <a:gridCol w="711200">
                  <a:extLst>
                    <a:ext uri="{9D8B030D-6E8A-4147-A177-3AD203B41FA5}">
                      <a16:colId xmlns:a16="http://schemas.microsoft.com/office/drawing/2014/main" val="1422628296"/>
                    </a:ext>
                  </a:extLst>
                </a:gridCol>
                <a:gridCol w="9804400">
                  <a:extLst>
                    <a:ext uri="{9D8B030D-6E8A-4147-A177-3AD203B41FA5}">
                      <a16:colId xmlns:a16="http://schemas.microsoft.com/office/drawing/2014/main" val="1159354740"/>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64B131"/>
                          </a:solidFill>
                          <a:effectLst/>
                        </a:rPr>
                        <a:t>State</a:t>
                      </a:r>
                      <a:r>
                        <a:rPr lang="en-AU" b="1">
                          <a:effectLst/>
                        </a:rPr>
                        <a:t> what a </a:t>
                      </a:r>
                      <a:r>
                        <a:rPr lang="en-AU" b="1">
                          <a:solidFill>
                            <a:srgbClr val="AE009B"/>
                          </a:solidFill>
                          <a:effectLst/>
                        </a:rPr>
                        <a:t>telescope</a:t>
                      </a:r>
                      <a:r>
                        <a:rPr lang="en-AU" b="1">
                          <a:effectLst/>
                        </a:rPr>
                        <a:t> is.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11119181"/>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64B131"/>
                          </a:solidFill>
                          <a:effectLst/>
                        </a:rPr>
                        <a:t>Explain</a:t>
                      </a:r>
                      <a:r>
                        <a:rPr lang="en-AU" b="1">
                          <a:effectLst/>
                        </a:rPr>
                        <a:t> how lenses and curved mirrors </a:t>
                      </a:r>
                      <a:r>
                        <a:rPr lang="en-AU" b="1">
                          <a:solidFill>
                            <a:srgbClr val="7FA7E3"/>
                          </a:solidFill>
                          <a:effectLst/>
                        </a:rPr>
                        <a:t>magnify</a:t>
                      </a:r>
                      <a:r>
                        <a:rPr lang="en-AU" b="1">
                          <a:effectLst/>
                        </a:rPr>
                        <a:t> objects.</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26162580"/>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64B131"/>
                          </a:solidFill>
                          <a:effectLst/>
                        </a:rPr>
                        <a:t>Explain</a:t>
                      </a:r>
                      <a:r>
                        <a:rPr lang="en-AU" b="1">
                          <a:effectLst/>
                        </a:rPr>
                        <a:t> why </a:t>
                      </a:r>
                      <a:r>
                        <a:rPr lang="en-AU" b="1">
                          <a:solidFill>
                            <a:srgbClr val="0BAD7C"/>
                          </a:solidFill>
                          <a:effectLst/>
                        </a:rPr>
                        <a:t>space telescopes</a:t>
                      </a:r>
                      <a:r>
                        <a:rPr lang="en-AU" b="1">
                          <a:effectLst/>
                        </a:rPr>
                        <a:t> are so much better than telescopes on Earth.</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007931204"/>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dirty="0">
                          <a:solidFill>
                            <a:srgbClr val="64B131"/>
                          </a:solidFill>
                          <a:effectLst/>
                        </a:rPr>
                        <a:t>Recall</a:t>
                      </a:r>
                      <a:r>
                        <a:rPr lang="en-AU" b="1" dirty="0">
                          <a:effectLst/>
                        </a:rPr>
                        <a:t> the </a:t>
                      </a:r>
                      <a:r>
                        <a:rPr lang="en-AU" b="1" dirty="0">
                          <a:solidFill>
                            <a:srgbClr val="E3316F"/>
                          </a:solidFill>
                          <a:effectLst/>
                        </a:rPr>
                        <a:t>key people</a:t>
                      </a:r>
                      <a:r>
                        <a:rPr lang="en-AU" b="1" dirty="0">
                          <a:effectLst/>
                        </a:rPr>
                        <a:t> who were involved in the development of telescopes.</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520432744"/>
                  </a:ext>
                </a:extLst>
              </a:tr>
            </a:tbl>
          </a:graphicData>
        </a:graphic>
      </p:graphicFrame>
      <p:pic>
        <p:nvPicPr>
          <p:cNvPr id="5" name="1523999814.6340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886200" y="3171825"/>
            <a:ext cx="4914900" cy="3686175"/>
          </a:xfrm>
          <a:prstGeom prst="rect">
            <a:avLst/>
          </a:prstGeom>
        </p:spPr>
      </p:pic>
    </p:spTree>
    <p:extLst>
      <p:ext uri="{BB962C8B-B14F-4D97-AF65-F5344CB8AC3E}">
        <p14:creationId xmlns:p14="http://schemas.microsoft.com/office/powerpoint/2010/main" val="184269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93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498039"/>
            <a:ext cx="117856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Hubble Space Telescope was named after the astronomer </a:t>
            </a:r>
            <a:r>
              <a:rPr lang="en-AU" b="1" i="0" dirty="0" smtClean="0">
                <a:solidFill>
                  <a:srgbClr val="0BAD7C"/>
                </a:solidFill>
                <a:effectLst/>
                <a:latin typeface="Arial" panose="020B0604020202020204" pitchFamily="34" charset="0"/>
              </a:rPr>
              <a:t>Edwin Hubble.</a:t>
            </a:r>
            <a:endParaRPr lang="en-AU" b="1"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u="none" strike="noStrike" dirty="0" smtClean="0">
                <a:solidFill>
                  <a:srgbClr val="0780B0"/>
                </a:solidFill>
                <a:effectLst/>
                <a:latin typeface="Arial" panose="020B0604020202020204" pitchFamily="34" charset="0"/>
                <a:hlinkClick r:id="rId2"/>
              </a:rPr>
              <a:t>Hubble</a:t>
            </a:r>
            <a:r>
              <a:rPr lang="en-AU" b="0" i="0" dirty="0" smtClean="0">
                <a:solidFill>
                  <a:srgbClr val="444444"/>
                </a:solidFill>
                <a:effectLst/>
                <a:latin typeface="Arial" panose="020B0604020202020204" pitchFamily="34" charset="0"/>
              </a:rPr>
              <a:t> (</a:t>
            </a:r>
            <a:r>
              <a:rPr lang="en-AU" b="0" i="0" dirty="0" smtClean="0">
                <a:solidFill>
                  <a:srgbClr val="444444"/>
                </a:solidFill>
                <a:effectLst/>
                <a:latin typeface="KaTeX_Main"/>
              </a:rPr>
              <a:t>1889−1953</a:t>
            </a:r>
            <a:r>
              <a:rPr lang="en-AU" b="0" i="0" dirty="0" smtClean="0">
                <a:solidFill>
                  <a:srgbClr val="444444"/>
                </a:solidFill>
                <a:effectLst/>
                <a:latin typeface="Arial" panose="020B0604020202020204" pitchFamily="34" charset="0"/>
              </a:rPr>
              <a:t>) made some of the most important discoveries in astronomy, such as realising that there were </a:t>
            </a:r>
            <a:r>
              <a:rPr lang="en-AU" b="1" i="0" dirty="0" smtClean="0">
                <a:solidFill>
                  <a:srgbClr val="7FBFCD"/>
                </a:solidFill>
                <a:effectLst/>
                <a:latin typeface="Arial" panose="020B0604020202020204" pitchFamily="34" charset="0"/>
              </a:rPr>
              <a:t>other galaxies</a:t>
            </a:r>
            <a:r>
              <a:rPr lang="en-AU" b="0" i="0" dirty="0" smtClean="0">
                <a:solidFill>
                  <a:srgbClr val="444444"/>
                </a:solidFill>
                <a:effectLst/>
                <a:latin typeface="Arial" panose="020B0604020202020204" pitchFamily="34" charset="0"/>
              </a:rPr>
              <a:t> beyond our own Milky Way.</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He also showed that the </a:t>
            </a:r>
            <a:r>
              <a:rPr lang="en-AU" b="1" i="0" dirty="0" smtClean="0">
                <a:solidFill>
                  <a:srgbClr val="3770C7"/>
                </a:solidFill>
                <a:effectLst/>
                <a:latin typeface="Arial" panose="020B0604020202020204" pitchFamily="34" charset="0"/>
              </a:rPr>
              <a:t>further away</a:t>
            </a:r>
            <a:r>
              <a:rPr lang="en-AU" b="0" i="0" dirty="0" smtClean="0">
                <a:solidFill>
                  <a:srgbClr val="444444"/>
                </a:solidFill>
                <a:effectLst/>
                <a:latin typeface="Arial" panose="020B0604020202020204" pitchFamily="34" charset="0"/>
              </a:rPr>
              <a:t> a galaxy is from Earth, the </a:t>
            </a:r>
            <a:r>
              <a:rPr lang="en-AU" b="1" i="0" dirty="0" smtClean="0">
                <a:solidFill>
                  <a:srgbClr val="E818B6"/>
                </a:solidFill>
                <a:effectLst/>
                <a:latin typeface="Arial" panose="020B0604020202020204" pitchFamily="34" charset="0"/>
              </a:rPr>
              <a:t>faster</a:t>
            </a:r>
            <a:r>
              <a:rPr lang="en-AU" b="0" i="0" dirty="0" smtClean="0">
                <a:solidFill>
                  <a:srgbClr val="444444"/>
                </a:solidFill>
                <a:effectLst/>
                <a:latin typeface="Arial" panose="020B0604020202020204" pitchFamily="34" charset="0"/>
              </a:rPr>
              <a:t> it appears to be </a:t>
            </a:r>
            <a:r>
              <a:rPr lang="en-AU" b="1" i="0" dirty="0" smtClean="0">
                <a:solidFill>
                  <a:srgbClr val="8C4AB2"/>
                </a:solidFill>
                <a:effectLst/>
                <a:latin typeface="Arial" panose="020B0604020202020204" pitchFamily="34" charset="0"/>
              </a:rPr>
              <a:t>moving away</a:t>
            </a:r>
            <a:r>
              <a:rPr lang="en-AU" b="0" i="0" dirty="0" smtClean="0">
                <a:solidFill>
                  <a:srgbClr val="444444"/>
                </a:solidFill>
                <a:effectLst/>
                <a:latin typeface="Arial" panose="020B0604020202020204" pitchFamily="34" charset="0"/>
              </a:rPr>
              <a:t> from us.</a:t>
            </a:r>
            <a:endParaRPr lang="en-AU" b="0" i="0" dirty="0">
              <a:solidFill>
                <a:srgbClr val="444444"/>
              </a:solidFill>
              <a:effectLst/>
              <a:latin typeface="Arial" panose="020B0604020202020204" pitchFamily="34" charset="0"/>
            </a:endParaRPr>
          </a:p>
        </p:txBody>
      </p:sp>
      <p:pic>
        <p:nvPicPr>
          <p:cNvPr id="17410" name="Picture 2" descr="https://www.educationperfect.com/media/content/Science/1459380294.225621g/1459380298971-2096915078628424-optimis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3471862"/>
            <a:ext cx="19050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02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533738"/>
            <a:ext cx="115189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Hubble Space Telescope is one of the </a:t>
            </a:r>
            <a:r>
              <a:rPr lang="en-AU" b="1" i="0" dirty="0" smtClean="0">
                <a:solidFill>
                  <a:srgbClr val="E3316F"/>
                </a:solidFill>
                <a:effectLst/>
                <a:latin typeface="Arial" panose="020B0604020202020204" pitchFamily="34" charset="0"/>
              </a:rPr>
              <a:t>largest and most versatile</a:t>
            </a:r>
            <a:r>
              <a:rPr lang="en-AU" b="1" i="0" dirty="0" smtClean="0">
                <a:solidFill>
                  <a:srgbClr val="444444"/>
                </a:solidFill>
                <a:effectLst/>
                <a:latin typeface="Arial" panose="020B0604020202020204" pitchFamily="34" charset="0"/>
              </a:rPr>
              <a:t> space telescopes in existence.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was designed to be </a:t>
            </a:r>
            <a:r>
              <a:rPr lang="en-AU" b="1" i="0" dirty="0" smtClean="0">
                <a:solidFill>
                  <a:srgbClr val="E38E31"/>
                </a:solidFill>
                <a:effectLst/>
                <a:latin typeface="Arial" panose="020B0604020202020204" pitchFamily="34" charset="0"/>
              </a:rPr>
              <a:t>modified and fixed while in orbit,</a:t>
            </a:r>
            <a:r>
              <a:rPr lang="en-AU" b="0" i="0" dirty="0" smtClean="0">
                <a:solidFill>
                  <a:srgbClr val="444444"/>
                </a:solidFill>
                <a:effectLst/>
                <a:latin typeface="Arial" panose="020B0604020202020204" pitchFamily="34" charset="0"/>
              </a:rPr>
              <a:t> which is lucky because its main mirror had a defect that meant the first images it sent back were </a:t>
            </a:r>
            <a:r>
              <a:rPr lang="en-AU" b="1" i="0" dirty="0" smtClean="0">
                <a:solidFill>
                  <a:srgbClr val="A82056"/>
                </a:solidFill>
                <a:effectLst/>
                <a:latin typeface="Arial" panose="020B0604020202020204" pitchFamily="34" charset="0"/>
              </a:rPr>
              <a:t>fuzzy!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18434" name="Picture 2" descr="https://www.educationperfect.com/media/content/Science/1464070711.445031g/1464070716911-1769171980283209-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575" y="2590800"/>
            <a:ext cx="6667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26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46839"/>
            <a:ext cx="111379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Hubble Space Telescope has since revealed </a:t>
            </a:r>
            <a:r>
              <a:rPr lang="en-AU" b="1" i="0" dirty="0" smtClean="0">
                <a:solidFill>
                  <a:srgbClr val="E818B6"/>
                </a:solidFill>
                <a:effectLst/>
                <a:latin typeface="Arial" panose="020B0604020202020204" pitchFamily="34" charset="0"/>
              </a:rPr>
              <a:t>more information </a:t>
            </a:r>
            <a:r>
              <a:rPr lang="en-AU" b="1" i="0" dirty="0" smtClean="0">
                <a:solidFill>
                  <a:srgbClr val="444444"/>
                </a:solidFill>
                <a:effectLst/>
                <a:latin typeface="Arial" panose="020B0604020202020204" pitchFamily="34" charset="0"/>
              </a:rPr>
              <a:t>about the planets, galaxies and entire universe than had </a:t>
            </a:r>
            <a:r>
              <a:rPr lang="en-AU" b="1" i="0" dirty="0" smtClean="0">
                <a:solidFill>
                  <a:srgbClr val="AE009B"/>
                </a:solidFill>
                <a:effectLst/>
                <a:latin typeface="Arial" panose="020B0604020202020204" pitchFamily="34" charset="0"/>
              </a:rPr>
              <a:t>ever been observed before.</a:t>
            </a:r>
            <a:endParaRPr lang="en-AU" b="1"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was one of the most </a:t>
            </a:r>
            <a:r>
              <a:rPr lang="en-AU" b="1" i="0" dirty="0" smtClean="0">
                <a:solidFill>
                  <a:srgbClr val="7FA7E3"/>
                </a:solidFill>
                <a:effectLst/>
                <a:latin typeface="Arial" panose="020B0604020202020204" pitchFamily="34" charset="0"/>
              </a:rPr>
              <a:t>significant advances</a:t>
            </a:r>
            <a:r>
              <a:rPr lang="en-AU" b="0" i="0" dirty="0" smtClean="0">
                <a:solidFill>
                  <a:srgbClr val="444444"/>
                </a:solidFill>
                <a:effectLst/>
                <a:latin typeface="Arial" panose="020B0604020202020204" pitchFamily="34" charset="0"/>
              </a:rPr>
              <a:t> in astronomy since Galileo built his first telescope.</a:t>
            </a:r>
          </a:p>
          <a:p>
            <a:pPr algn="ctr"/>
            <a:r>
              <a:rPr lang="en-AU" b="0" i="0" dirty="0" smtClean="0">
                <a:solidFill>
                  <a:srgbClr val="444444"/>
                </a:solidFill>
                <a:effectLst/>
                <a:latin typeface="Arial" panose="020B0604020202020204" pitchFamily="34" charset="0"/>
              </a:rPr>
              <a:t> </a:t>
            </a:r>
          </a:p>
          <a:p>
            <a:pPr algn="ctr"/>
            <a:r>
              <a:rPr lang="en-AU" b="0" i="1" dirty="0" smtClean="0">
                <a:solidFill>
                  <a:srgbClr val="444444"/>
                </a:solidFill>
                <a:effectLst/>
                <a:latin typeface="Arial" panose="020B0604020202020204" pitchFamily="34" charset="0"/>
              </a:rPr>
              <a:t>For example, the image below was taken when pointing the Hubble Space Telescope at a patch of sky that appeared </a:t>
            </a:r>
            <a:r>
              <a:rPr lang="en-AU" b="1" i="1" dirty="0" smtClean="0">
                <a:solidFill>
                  <a:srgbClr val="444444"/>
                </a:solidFill>
                <a:effectLst/>
                <a:latin typeface="Arial" panose="020B0604020202020204" pitchFamily="34" charset="0"/>
              </a:rPr>
              <a:t>empty</a:t>
            </a:r>
            <a:r>
              <a:rPr lang="en-AU" b="0" i="1" dirty="0" smtClean="0">
                <a:solidFill>
                  <a:srgbClr val="444444"/>
                </a:solidFill>
                <a:effectLst/>
                <a:latin typeface="Arial" panose="020B0604020202020204" pitchFamily="34" charset="0"/>
              </a:rPr>
              <a:t> when viewed from Earth.</a:t>
            </a:r>
            <a:endParaRPr lang="en-AU" b="0" i="0" dirty="0">
              <a:solidFill>
                <a:srgbClr val="444444"/>
              </a:solidFill>
              <a:effectLst/>
              <a:latin typeface="Arial" panose="020B0604020202020204" pitchFamily="34" charset="0"/>
            </a:endParaRPr>
          </a:p>
        </p:txBody>
      </p:sp>
      <p:pic>
        <p:nvPicPr>
          <p:cNvPr id="19458" name="Picture 2" descr="https://www.educationperfect.com/media/content/Science/1464071883.073251g/1464071888445-1769171980283209-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399" y="2510910"/>
            <a:ext cx="4238625" cy="425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0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900" y="466636"/>
            <a:ext cx="111633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Hubble has </a:t>
            </a:r>
            <a:r>
              <a:rPr lang="en-AU" b="1" i="0" dirty="0" smtClean="0">
                <a:solidFill>
                  <a:srgbClr val="8C4AB2"/>
                </a:solidFill>
                <a:effectLst/>
                <a:latin typeface="Arial" panose="020B0604020202020204" pitchFamily="34" charset="0"/>
              </a:rPr>
              <a:t>revolutionised</a:t>
            </a:r>
            <a:r>
              <a:rPr lang="en-AU" b="1" i="0" dirty="0" smtClean="0">
                <a:solidFill>
                  <a:srgbClr val="444444"/>
                </a:solidFill>
                <a:effectLst/>
                <a:latin typeface="Arial" panose="020B0604020202020204" pitchFamily="34" charset="0"/>
              </a:rPr>
              <a:t> astronomy in many ways.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can look deep into space to capture things Galileo and Kepler only dreamed of.</a:t>
            </a:r>
            <a:endParaRPr lang="en-AU" b="0" i="0" dirty="0">
              <a:solidFill>
                <a:srgbClr val="444444"/>
              </a:solidFill>
              <a:effectLst/>
              <a:latin typeface="Arial" panose="020B0604020202020204" pitchFamily="34" charset="0"/>
            </a:endParaRPr>
          </a:p>
        </p:txBody>
      </p:sp>
      <p:pic>
        <p:nvPicPr>
          <p:cNvPr id="20482" name="Picture 2" descr="https://www.educationperfect.com/media/content/Science/1456448323.961291g/1456448325293-4279413409613837-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790700"/>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51550" y="3413036"/>
            <a:ext cx="6096000" cy="1200329"/>
          </a:xfrm>
          <a:prstGeom prst="rect">
            <a:avLst/>
          </a:prstGeom>
        </p:spPr>
        <p:txBody>
          <a:bodyPr>
            <a:spAutoFit/>
          </a:bodyPr>
          <a:lstStyle/>
          <a:p>
            <a:r>
              <a:rPr lang="en-AU" b="0" i="1" dirty="0" smtClean="0">
                <a:solidFill>
                  <a:srgbClr val="444444"/>
                </a:solidFill>
                <a:effectLst/>
                <a:latin typeface="Arial" panose="020B0604020202020204" pitchFamily="34" charset="0"/>
              </a:rPr>
              <a:t>One of the most famous shots ever taken by Hubble, known as "The Pillars of Creation". These three giant columns of gas are part of the Eagle Nebula where many new stars are being born.</a:t>
            </a:r>
            <a:endParaRPr lang="en-AU" dirty="0"/>
          </a:p>
        </p:txBody>
      </p:sp>
    </p:spTree>
    <p:extLst>
      <p:ext uri="{BB962C8B-B14F-4D97-AF65-F5344CB8AC3E}">
        <p14:creationId xmlns:p14="http://schemas.microsoft.com/office/powerpoint/2010/main" val="745684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278537"/>
            <a:ext cx="115824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Footage from the Hubble Space Telescope helped scientists discover a </a:t>
            </a:r>
            <a:r>
              <a:rPr lang="en-AU" b="1" i="0" dirty="0" smtClean="0">
                <a:solidFill>
                  <a:srgbClr val="7FBFCD"/>
                </a:solidFill>
                <a:effectLst/>
                <a:latin typeface="Arial" panose="020B0604020202020204" pitchFamily="34" charset="0"/>
              </a:rPr>
              <a:t>new moon</a:t>
            </a:r>
            <a:r>
              <a:rPr lang="en-AU" b="1" i="0" dirty="0" smtClean="0">
                <a:solidFill>
                  <a:srgbClr val="444444"/>
                </a:solidFill>
                <a:effectLst/>
                <a:latin typeface="Arial" panose="020B0604020202020204" pitchFamily="34" charset="0"/>
              </a:rPr>
              <a:t> orbiting the planet </a:t>
            </a:r>
            <a:r>
              <a:rPr lang="en-AU" b="1" i="0" dirty="0" smtClean="0">
                <a:solidFill>
                  <a:srgbClr val="0066CC"/>
                </a:solidFill>
                <a:effectLst/>
                <a:latin typeface="Arial" panose="020B0604020202020204" pitchFamily="34" charset="0"/>
              </a:rPr>
              <a:t>Neptune</a:t>
            </a:r>
            <a:r>
              <a:rPr lang="en-AU" b="1" i="0" dirty="0" smtClean="0">
                <a:solidFill>
                  <a:srgbClr val="444444"/>
                </a:solidFill>
                <a:effectLst/>
                <a:latin typeface="Arial" panose="020B0604020202020204" pitchFamily="34" charset="0"/>
              </a:rPr>
              <a:t> in 2013.</a:t>
            </a:r>
          </a:p>
          <a:p>
            <a:pPr algn="ctr"/>
            <a:r>
              <a:rPr lang="en-AU" b="0" i="0" dirty="0" smtClean="0">
                <a:solidFill>
                  <a:srgbClr val="444444"/>
                </a:solidFill>
                <a:effectLst/>
                <a:latin typeface="Arial" panose="020B0604020202020204" pitchFamily="34" charset="0"/>
              </a:rPr>
              <a:t> </a:t>
            </a:r>
          </a:p>
          <a:p>
            <a:pPr algn="ctr"/>
            <a:r>
              <a:rPr lang="en-AU" b="0" i="1" dirty="0" smtClean="0">
                <a:solidFill>
                  <a:srgbClr val="444444"/>
                </a:solidFill>
                <a:effectLst/>
                <a:latin typeface="Arial" panose="020B0604020202020204" pitchFamily="34" charset="0"/>
              </a:rPr>
              <a:t>This image shows Neptune with 4 of its 14 orbiting moons visible.</a:t>
            </a:r>
            <a:endParaRPr lang="en-AU" b="0" i="0" dirty="0">
              <a:solidFill>
                <a:srgbClr val="444444"/>
              </a:solidFill>
              <a:effectLst/>
              <a:latin typeface="Arial" panose="020B0604020202020204" pitchFamily="34" charset="0"/>
            </a:endParaRPr>
          </a:p>
        </p:txBody>
      </p:sp>
      <p:pic>
        <p:nvPicPr>
          <p:cNvPr id="3" name="1509316158.8882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46500" y="2514600"/>
            <a:ext cx="4572000" cy="3429000"/>
          </a:xfrm>
          <a:prstGeom prst="rect">
            <a:avLst/>
          </a:prstGeom>
        </p:spPr>
      </p:pic>
    </p:spTree>
    <p:extLst>
      <p:ext uri="{BB962C8B-B14F-4D97-AF65-F5344CB8AC3E}">
        <p14:creationId xmlns:p14="http://schemas.microsoft.com/office/powerpoint/2010/main" val="37008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51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444838"/>
            <a:ext cx="114173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Sadly, NASA </a:t>
            </a:r>
            <a:r>
              <a:rPr lang="en-AU" b="1" i="0" dirty="0" smtClean="0">
                <a:solidFill>
                  <a:srgbClr val="A82056"/>
                </a:solidFill>
                <a:effectLst/>
                <a:latin typeface="Arial" panose="020B0604020202020204" pitchFamily="34" charset="0"/>
              </a:rPr>
              <a:t>discontinued</a:t>
            </a:r>
            <a:r>
              <a:rPr lang="en-AU" b="1" i="0" dirty="0" smtClean="0">
                <a:solidFill>
                  <a:srgbClr val="444444"/>
                </a:solidFill>
                <a:effectLst/>
                <a:latin typeface="Arial" panose="020B0604020202020204" pitchFamily="34" charset="0"/>
              </a:rPr>
              <a:t> their space shuttle program in the early 2000s, and since then the telescope has received just</a:t>
            </a:r>
            <a:r>
              <a:rPr lang="en-AU" b="1" i="0" dirty="0" smtClean="0">
                <a:solidFill>
                  <a:srgbClr val="3883F5"/>
                </a:solidFill>
                <a:effectLst/>
                <a:latin typeface="Arial" panose="020B0604020202020204" pitchFamily="34" charset="0"/>
              </a:rPr>
              <a:t> one, final, servicing mission.</a:t>
            </a:r>
            <a:endParaRPr lang="en-AU" b="1"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is expected to operate until around </a:t>
            </a:r>
            <a:r>
              <a:rPr lang="en-AU" b="1" i="0" dirty="0" smtClean="0">
                <a:solidFill>
                  <a:srgbClr val="444444"/>
                </a:solidFill>
                <a:effectLst/>
                <a:latin typeface="KaTeX_Main"/>
              </a:rPr>
              <a:t>2040</a:t>
            </a:r>
            <a:r>
              <a:rPr lang="en-AU" b="0" i="0" dirty="0" smtClean="0">
                <a:solidFill>
                  <a:srgbClr val="444444"/>
                </a:solidFill>
                <a:effectLst/>
                <a:latin typeface="Arial" panose="020B0604020202020204" pitchFamily="34" charset="0"/>
              </a:rPr>
              <a:t>, at which point it will be removed from orbit.</a:t>
            </a:r>
            <a:endParaRPr lang="en-AU" b="0" i="0" dirty="0">
              <a:solidFill>
                <a:srgbClr val="444444"/>
              </a:solidFill>
              <a:effectLst/>
              <a:latin typeface="Arial" panose="020B0604020202020204" pitchFamily="34" charset="0"/>
            </a:endParaRPr>
          </a:p>
        </p:txBody>
      </p:sp>
      <p:pic>
        <p:nvPicPr>
          <p:cNvPr id="3" name="1509316176.857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000375" y="3105150"/>
            <a:ext cx="6076950" cy="3418284"/>
          </a:xfrm>
          <a:prstGeom prst="rect">
            <a:avLst/>
          </a:prstGeom>
        </p:spPr>
      </p:pic>
    </p:spTree>
    <p:extLst>
      <p:ext uri="{BB962C8B-B14F-4D97-AF65-F5344CB8AC3E}">
        <p14:creationId xmlns:p14="http://schemas.microsoft.com/office/powerpoint/2010/main" val="219792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00" y="215037"/>
            <a:ext cx="117856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However, this is not the end for space telescopes!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 bigger, better </a:t>
            </a:r>
            <a:r>
              <a:rPr lang="en-AU" b="1" i="0" dirty="0" smtClean="0">
                <a:solidFill>
                  <a:srgbClr val="64B131"/>
                </a:solidFill>
                <a:effectLst/>
                <a:latin typeface="Arial" panose="020B0604020202020204" pitchFamily="34" charset="0"/>
              </a:rPr>
              <a:t>replacement</a:t>
            </a:r>
            <a:r>
              <a:rPr lang="en-AU" b="0" i="0" dirty="0" smtClean="0">
                <a:solidFill>
                  <a:srgbClr val="444444"/>
                </a:solidFill>
                <a:effectLst/>
                <a:latin typeface="Arial" panose="020B0604020202020204" pitchFamily="34" charset="0"/>
              </a:rPr>
              <a:t> is being created - the </a:t>
            </a:r>
            <a:r>
              <a:rPr lang="en-AU" b="1" i="0" u="sng" dirty="0" smtClean="0">
                <a:solidFill>
                  <a:srgbClr val="444444"/>
                </a:solidFill>
                <a:effectLst/>
                <a:latin typeface="Arial" panose="020B0604020202020204" pitchFamily="34" charset="0"/>
              </a:rPr>
              <a:t>James Webb Space Telescope.</a:t>
            </a:r>
            <a:r>
              <a:rPr lang="en-AU" b="0" i="0" dirty="0" smtClean="0">
                <a:solidFill>
                  <a:srgbClr val="444444"/>
                </a:solidFill>
                <a:effectLst/>
                <a:latin typeface="Arial" panose="020B0604020202020204" pitchFamily="34" charset="0"/>
              </a:rPr>
              <a:t> It is hoped to launch in </a:t>
            </a:r>
            <a:r>
              <a:rPr lang="en-AU" b="0" i="0" dirty="0" smtClean="0">
                <a:solidFill>
                  <a:srgbClr val="444444"/>
                </a:solidFill>
                <a:effectLst/>
                <a:latin typeface="KaTeX_Main"/>
              </a:rPr>
              <a:t>2021</a:t>
            </a:r>
            <a:r>
              <a:rPr lang="en-AU" b="0" i="0" dirty="0" smtClean="0">
                <a:solidFill>
                  <a:srgbClr val="444444"/>
                </a:solidFill>
                <a:effectLst/>
                <a:latin typeface="Arial" panose="020B0604020202020204" pitchFamily="34" charset="0"/>
              </a:rPr>
              <a:t>, and will analyse infra-red radiation from across the universe.</a:t>
            </a:r>
            <a:endParaRPr lang="en-AU" b="0" i="0" dirty="0">
              <a:solidFill>
                <a:srgbClr val="444444"/>
              </a:solidFill>
              <a:effectLst/>
              <a:latin typeface="Arial" panose="020B0604020202020204" pitchFamily="34" charset="0"/>
            </a:endParaRPr>
          </a:p>
        </p:txBody>
      </p:sp>
      <p:pic>
        <p:nvPicPr>
          <p:cNvPr id="21506" name="Picture 2" descr="https://www.educationperfect.com/media/content/Science/1456348693.597331g/1456348698593-2248014292421756-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541" y="1892300"/>
            <a:ext cx="5055333" cy="4044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679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QHEOWnN59w"/>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1348588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 y="309940"/>
            <a:ext cx="12166600" cy="2308324"/>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If you look up at the night sky, you can see many things including the Moon, stars, planets, meteors and comets using just your eyes.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But if you want to look more closely or see </a:t>
            </a:r>
            <a:r>
              <a:rPr lang="en-AU" b="1" i="0" dirty="0" smtClean="0">
                <a:solidFill>
                  <a:srgbClr val="3770C7"/>
                </a:solidFill>
                <a:effectLst/>
                <a:latin typeface="Arial" panose="020B0604020202020204" pitchFamily="34" charset="0"/>
              </a:rPr>
              <a:t>distant galaxies and planets</a:t>
            </a:r>
            <a:r>
              <a:rPr lang="en-AU" b="0" i="0" dirty="0" smtClean="0">
                <a:solidFill>
                  <a:srgbClr val="444444"/>
                </a:solidFill>
                <a:effectLst/>
                <a:latin typeface="Arial" panose="020B0604020202020204" pitchFamily="34" charset="0"/>
              </a:rPr>
              <a:t> outside our solar system, you need to use a </a:t>
            </a:r>
            <a:r>
              <a:rPr lang="en-AU" b="1" i="0" dirty="0" smtClean="0">
                <a:solidFill>
                  <a:srgbClr val="AE009B"/>
                </a:solidFill>
                <a:effectLst/>
                <a:latin typeface="Arial" panose="020B0604020202020204" pitchFamily="34" charset="0"/>
              </a:rPr>
              <a:t>telescope.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 this Smart Lesson, you will learn all about how telescopes were developed and how they help us see into deep space.</a:t>
            </a:r>
            <a:endParaRPr lang="en-AU" b="0" i="0" dirty="0">
              <a:solidFill>
                <a:srgbClr val="444444"/>
              </a:solidFill>
              <a:effectLst/>
              <a:latin typeface="Arial" panose="020B0604020202020204" pitchFamily="34" charset="0"/>
            </a:endParaRPr>
          </a:p>
        </p:txBody>
      </p:sp>
      <p:pic>
        <p:nvPicPr>
          <p:cNvPr id="2050" name="Picture 2" descr="https://www.educationperfect.com/media/content/German/1448830347.477011g/1448830361535-4252936730784943-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75" y="3167063"/>
            <a:ext cx="47625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48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00" y="519837"/>
            <a:ext cx="104267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 </a:t>
            </a:r>
            <a:r>
              <a:rPr lang="en-AU" b="1" i="0" dirty="0" smtClean="0">
                <a:solidFill>
                  <a:srgbClr val="AE009B"/>
                </a:solidFill>
                <a:effectLst/>
                <a:latin typeface="Arial" panose="020B0604020202020204" pitchFamily="34" charset="0"/>
              </a:rPr>
              <a:t>telescope</a:t>
            </a:r>
            <a:r>
              <a:rPr lang="en-AU" b="1" i="0" dirty="0" smtClean="0">
                <a:solidFill>
                  <a:srgbClr val="444444"/>
                </a:solidFill>
                <a:effectLst/>
                <a:latin typeface="Arial" panose="020B0604020202020204" pitchFamily="34" charset="0"/>
              </a:rPr>
              <a:t> is an instrument that uses an arrangement of lenses and/or mirrors to </a:t>
            </a:r>
            <a:r>
              <a:rPr lang="en-AU" b="1" i="0" dirty="0" smtClean="0">
                <a:solidFill>
                  <a:srgbClr val="E38E31"/>
                </a:solidFill>
                <a:effectLst/>
                <a:latin typeface="Arial" panose="020B0604020202020204" pitchFamily="34" charset="0"/>
              </a:rPr>
              <a:t>make distant objects appear closer.</a:t>
            </a:r>
            <a:endParaRPr lang="en-AU" b="1"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word </a:t>
            </a:r>
            <a:r>
              <a:rPr lang="en-AU" b="0" i="1" dirty="0" smtClean="0">
                <a:solidFill>
                  <a:srgbClr val="444444"/>
                </a:solidFill>
                <a:effectLst/>
                <a:latin typeface="Arial" panose="020B0604020202020204" pitchFamily="34" charset="0"/>
              </a:rPr>
              <a:t>"telescope"</a:t>
            </a:r>
            <a:r>
              <a:rPr lang="en-AU" b="0" i="0" dirty="0" smtClean="0">
                <a:solidFill>
                  <a:srgbClr val="444444"/>
                </a:solidFill>
                <a:effectLst/>
                <a:latin typeface="Arial" panose="020B0604020202020204" pitchFamily="34" charset="0"/>
              </a:rPr>
              <a:t> comes from the Greek words </a:t>
            </a:r>
            <a:r>
              <a:rPr lang="en-AU" b="1" i="1" dirty="0" smtClean="0">
                <a:solidFill>
                  <a:srgbClr val="444444"/>
                </a:solidFill>
                <a:effectLst/>
                <a:latin typeface="Arial" panose="020B0604020202020204" pitchFamily="34" charset="0"/>
              </a:rPr>
              <a:t>"tele"</a:t>
            </a:r>
            <a:r>
              <a:rPr lang="en-AU" b="0" i="1" dirty="0" smtClean="0">
                <a:solidFill>
                  <a:srgbClr val="444444"/>
                </a:solidFill>
                <a:effectLst/>
                <a:latin typeface="Arial" panose="020B0604020202020204" pitchFamily="34" charset="0"/>
              </a:rPr>
              <a:t> (far)</a:t>
            </a:r>
            <a:r>
              <a:rPr lang="en-AU" b="0" i="0" dirty="0" smtClean="0">
                <a:solidFill>
                  <a:srgbClr val="444444"/>
                </a:solidFill>
                <a:effectLst/>
                <a:latin typeface="Arial" panose="020B0604020202020204" pitchFamily="34" charset="0"/>
              </a:rPr>
              <a:t> and </a:t>
            </a:r>
            <a:r>
              <a:rPr lang="en-AU" b="1" i="1" dirty="0" smtClean="0">
                <a:solidFill>
                  <a:srgbClr val="444444"/>
                </a:solidFill>
                <a:effectLst/>
                <a:latin typeface="Arial" panose="020B0604020202020204" pitchFamily="34" charset="0"/>
              </a:rPr>
              <a:t>"</a:t>
            </a:r>
            <a:r>
              <a:rPr lang="en-AU" b="1" i="1" dirty="0" err="1" smtClean="0">
                <a:solidFill>
                  <a:srgbClr val="444444"/>
                </a:solidFill>
                <a:effectLst/>
                <a:latin typeface="Arial" panose="020B0604020202020204" pitchFamily="34" charset="0"/>
              </a:rPr>
              <a:t>skopein</a:t>
            </a:r>
            <a:r>
              <a:rPr lang="en-AU" b="1" i="1" dirty="0" smtClean="0">
                <a:solidFill>
                  <a:srgbClr val="444444"/>
                </a:solidFill>
                <a:effectLst/>
                <a:latin typeface="Arial" panose="020B0604020202020204" pitchFamily="34" charset="0"/>
              </a:rPr>
              <a:t>"</a:t>
            </a:r>
            <a:r>
              <a:rPr lang="en-AU" b="0" i="1" dirty="0" smtClean="0">
                <a:solidFill>
                  <a:srgbClr val="444444"/>
                </a:solidFill>
                <a:effectLst/>
                <a:latin typeface="Arial" panose="020B0604020202020204" pitchFamily="34" charset="0"/>
              </a:rPr>
              <a:t> (to look or see).</a:t>
            </a:r>
            <a:endParaRPr lang="en-AU" b="0" i="0" dirty="0">
              <a:solidFill>
                <a:srgbClr val="444444"/>
              </a:solidFill>
              <a:effectLst/>
              <a:latin typeface="Arial" panose="020B0604020202020204" pitchFamily="34" charset="0"/>
            </a:endParaRPr>
          </a:p>
        </p:txBody>
      </p:sp>
      <p:pic>
        <p:nvPicPr>
          <p:cNvPr id="3" name="1524000024.20557">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971800" y="1943100"/>
            <a:ext cx="6096000" cy="4572000"/>
          </a:xfrm>
          <a:prstGeom prst="rect">
            <a:avLst/>
          </a:prstGeom>
        </p:spPr>
      </p:pic>
    </p:spTree>
    <p:extLst>
      <p:ext uri="{BB962C8B-B14F-4D97-AF65-F5344CB8AC3E}">
        <p14:creationId xmlns:p14="http://schemas.microsoft.com/office/powerpoint/2010/main" val="186820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00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498039"/>
            <a:ext cx="117475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E3316F"/>
                </a:solidFill>
                <a:effectLst/>
                <a:latin typeface="Arial" panose="020B0604020202020204" pitchFamily="34" charset="0"/>
              </a:rPr>
              <a:t>further away</a:t>
            </a:r>
            <a:r>
              <a:rPr lang="en-AU" b="1" i="0" dirty="0" smtClean="0">
                <a:solidFill>
                  <a:srgbClr val="444444"/>
                </a:solidFill>
                <a:effectLst/>
                <a:latin typeface="Arial" panose="020B0604020202020204" pitchFamily="34" charset="0"/>
              </a:rPr>
              <a:t> from you an object is, the </a:t>
            </a:r>
            <a:r>
              <a:rPr lang="en-AU" b="1" i="0" dirty="0" smtClean="0">
                <a:solidFill>
                  <a:srgbClr val="3883F5"/>
                </a:solidFill>
                <a:effectLst/>
                <a:latin typeface="Arial" panose="020B0604020202020204" pitchFamily="34" charset="0"/>
              </a:rPr>
              <a:t>smaller</a:t>
            </a:r>
            <a:r>
              <a:rPr lang="en-AU" b="1" i="0" dirty="0" smtClean="0">
                <a:solidFill>
                  <a:srgbClr val="444444"/>
                </a:solidFill>
                <a:effectLst/>
                <a:latin typeface="Arial" panose="020B0604020202020204" pitchFamily="34" charset="0"/>
              </a:rPr>
              <a:t> it appears because </a:t>
            </a:r>
            <a:r>
              <a:rPr lang="en-AU" b="1" i="0" dirty="0" smtClean="0">
                <a:solidFill>
                  <a:srgbClr val="E38E31"/>
                </a:solidFill>
                <a:effectLst/>
                <a:latin typeface="Arial" panose="020B0604020202020204" pitchFamily="34" charset="0"/>
              </a:rPr>
              <a:t>less of its light</a:t>
            </a:r>
            <a:r>
              <a:rPr lang="en-AU" b="1" i="0" dirty="0" smtClean="0">
                <a:solidFill>
                  <a:srgbClr val="444444"/>
                </a:solidFill>
                <a:effectLst/>
                <a:latin typeface="Arial" panose="020B0604020202020204" pitchFamily="34" charset="0"/>
              </a:rPr>
              <a:t> is reaching your eyes.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 order to make distant objects appear </a:t>
            </a:r>
            <a:r>
              <a:rPr lang="en-AU" b="1" i="0" dirty="0" smtClean="0">
                <a:solidFill>
                  <a:srgbClr val="0066CC"/>
                </a:solidFill>
                <a:effectLst/>
                <a:latin typeface="Arial" panose="020B0604020202020204" pitchFamily="34" charset="0"/>
              </a:rPr>
              <a:t>larger and brighter,</a:t>
            </a:r>
            <a:r>
              <a:rPr lang="en-AU" b="0" i="0" dirty="0" smtClean="0">
                <a:solidFill>
                  <a:srgbClr val="444444"/>
                </a:solidFill>
                <a:effectLst/>
                <a:latin typeface="Arial" panose="020B0604020202020204" pitchFamily="34" charset="0"/>
              </a:rPr>
              <a:t> we need to </a:t>
            </a:r>
            <a:r>
              <a:rPr lang="en-AU" b="1" i="0" dirty="0" smtClean="0">
                <a:solidFill>
                  <a:srgbClr val="7FBFCD"/>
                </a:solidFill>
                <a:effectLst/>
                <a:latin typeface="Arial" panose="020B0604020202020204" pitchFamily="34" charset="0"/>
              </a:rPr>
              <a:t>magnify</a:t>
            </a:r>
            <a:r>
              <a:rPr lang="en-AU" b="0" i="0" dirty="0" smtClean="0">
                <a:solidFill>
                  <a:srgbClr val="444444"/>
                </a:solidFill>
                <a:effectLst/>
                <a:latin typeface="Arial" panose="020B0604020202020204" pitchFamily="34" charset="0"/>
              </a:rPr>
              <a:t> them. </a:t>
            </a:r>
            <a:r>
              <a:rPr lang="en-AU" b="1" i="0" dirty="0" smtClean="0">
                <a:solidFill>
                  <a:srgbClr val="64B131"/>
                </a:solidFill>
                <a:effectLst/>
                <a:latin typeface="Arial" panose="020B0604020202020204" pitchFamily="34" charset="0"/>
              </a:rPr>
              <a:t>Lenses and curved mirrors</a:t>
            </a:r>
            <a:r>
              <a:rPr lang="en-AU" b="0" i="0" dirty="0" smtClean="0">
                <a:solidFill>
                  <a:srgbClr val="444444"/>
                </a:solidFill>
                <a:effectLst/>
                <a:latin typeface="Arial" panose="020B0604020202020204" pitchFamily="34" charset="0"/>
              </a:rPr>
              <a:t> can collect more light than your eyes can and </a:t>
            </a:r>
            <a:r>
              <a:rPr lang="en-AU" b="1" i="0" dirty="0" smtClean="0">
                <a:solidFill>
                  <a:srgbClr val="64B131"/>
                </a:solidFill>
                <a:effectLst/>
                <a:latin typeface="Arial" panose="020B0604020202020204" pitchFamily="34" charset="0"/>
              </a:rPr>
              <a:t>focus</a:t>
            </a:r>
            <a:r>
              <a:rPr lang="en-AU" b="0" i="0" dirty="0" smtClean="0">
                <a:solidFill>
                  <a:srgbClr val="444444"/>
                </a:solidFill>
                <a:effectLst/>
                <a:latin typeface="Arial" panose="020B0604020202020204" pitchFamily="34" charset="0"/>
              </a:rPr>
              <a:t> the light on a certain point. </a:t>
            </a:r>
            <a:r>
              <a:rPr lang="en-AU" b="0" i="1" dirty="0" smtClean="0">
                <a:solidFill>
                  <a:srgbClr val="444444"/>
                </a:solidFill>
                <a:effectLst/>
                <a:latin typeface="Arial" panose="020B0604020202020204" pitchFamily="34" charset="0"/>
              </a:rPr>
              <a:t>A </a:t>
            </a:r>
            <a:r>
              <a:rPr lang="en-AU" b="1" i="1" dirty="0" smtClean="0">
                <a:solidFill>
                  <a:srgbClr val="444444"/>
                </a:solidFill>
                <a:effectLst/>
                <a:latin typeface="Arial" panose="020B0604020202020204" pitchFamily="34" charset="0"/>
              </a:rPr>
              <a:t>lens</a:t>
            </a:r>
            <a:r>
              <a:rPr lang="en-AU" b="0" i="1" dirty="0" smtClean="0">
                <a:solidFill>
                  <a:srgbClr val="444444"/>
                </a:solidFill>
                <a:effectLst/>
                <a:latin typeface="Arial" panose="020B0604020202020204" pitchFamily="34" charset="0"/>
              </a:rPr>
              <a:t> is a curved piece of glass.</a:t>
            </a:r>
            <a:endParaRPr lang="en-AU" b="0" i="0" dirty="0">
              <a:solidFill>
                <a:srgbClr val="444444"/>
              </a:solidFill>
              <a:effectLst/>
              <a:latin typeface="Arial" panose="020B0604020202020204" pitchFamily="34" charset="0"/>
            </a:endParaRPr>
          </a:p>
        </p:txBody>
      </p:sp>
      <p:pic>
        <p:nvPicPr>
          <p:cNvPr id="3074" name="Picture 2" descr="https://www.educationperfect.com/media/content/Science/1452656312.885791g/1452656333799-156662553393271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9187" y="3171825"/>
            <a:ext cx="4657725"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81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344438"/>
            <a:ext cx="108204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0BAD7C"/>
                </a:solidFill>
                <a:effectLst/>
                <a:latin typeface="Arial" panose="020B0604020202020204" pitchFamily="34" charset="0"/>
              </a:rPr>
              <a:t>size</a:t>
            </a:r>
            <a:r>
              <a:rPr lang="en-AU" b="1" i="0" dirty="0" smtClean="0">
                <a:solidFill>
                  <a:srgbClr val="444444"/>
                </a:solidFill>
                <a:effectLst/>
                <a:latin typeface="Arial" panose="020B0604020202020204" pitchFamily="34" charset="0"/>
              </a:rPr>
              <a:t> of the lens or mirror that is used to collect and focus the light from objects in the sky is very important.</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E38E31"/>
                </a:solidFill>
                <a:effectLst/>
                <a:latin typeface="Arial" panose="020B0604020202020204" pitchFamily="34" charset="0"/>
              </a:rPr>
              <a:t>larger</a:t>
            </a:r>
            <a:r>
              <a:rPr lang="en-AU" b="0" i="0" dirty="0" smtClean="0">
                <a:solidFill>
                  <a:srgbClr val="444444"/>
                </a:solidFill>
                <a:effectLst/>
                <a:latin typeface="Arial" panose="020B0604020202020204" pitchFamily="34" charset="0"/>
              </a:rPr>
              <a:t> the lens, the </a:t>
            </a:r>
            <a:r>
              <a:rPr lang="en-AU" b="1" i="0" dirty="0" smtClean="0">
                <a:solidFill>
                  <a:srgbClr val="FB6611"/>
                </a:solidFill>
                <a:effectLst/>
                <a:latin typeface="Arial" panose="020B0604020202020204" pitchFamily="34" charset="0"/>
              </a:rPr>
              <a:t>more light</a:t>
            </a:r>
            <a:r>
              <a:rPr lang="en-AU" b="0" i="0" dirty="0" smtClean="0">
                <a:solidFill>
                  <a:srgbClr val="444444"/>
                </a:solidFill>
                <a:effectLst/>
                <a:latin typeface="Arial" panose="020B0604020202020204" pitchFamily="34" charset="0"/>
              </a:rPr>
              <a:t> can be collected and therefore the </a:t>
            </a:r>
            <a:r>
              <a:rPr lang="en-AU" b="1" i="0" dirty="0" smtClean="0">
                <a:solidFill>
                  <a:srgbClr val="A82056"/>
                </a:solidFill>
                <a:effectLst/>
                <a:latin typeface="Arial" panose="020B0604020202020204" pitchFamily="34" charset="0"/>
              </a:rPr>
              <a:t>larger the field of view</a:t>
            </a:r>
            <a:r>
              <a:rPr lang="en-AU" b="0" i="0" dirty="0" smtClean="0">
                <a:solidFill>
                  <a:srgbClr val="444444"/>
                </a:solidFill>
                <a:effectLst/>
                <a:latin typeface="Arial" panose="020B0604020202020204" pitchFamily="34" charset="0"/>
              </a:rPr>
              <a:t> (how much of the sky you can see).</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4098" name="Picture 2" descr="https://www.educationperfect.com/media/content/German/1467708505.762541g/1467708522087-1224090258337140-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0" y="243205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93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300" y="687338"/>
            <a:ext cx="114427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earliest record of the design of a telescope was a patent application in 1609 by </a:t>
            </a:r>
            <a:r>
              <a:rPr lang="en-AU" b="1" i="0" dirty="0" smtClean="0">
                <a:solidFill>
                  <a:srgbClr val="AE009B"/>
                </a:solidFill>
                <a:effectLst/>
                <a:latin typeface="Arial" panose="020B0604020202020204" pitchFamily="34" charset="0"/>
              </a:rPr>
              <a:t>Hans </a:t>
            </a:r>
            <a:r>
              <a:rPr lang="en-AU" b="1" i="0" dirty="0" err="1" smtClean="0">
                <a:solidFill>
                  <a:srgbClr val="AE009B"/>
                </a:solidFill>
                <a:effectLst/>
                <a:latin typeface="Arial" panose="020B0604020202020204" pitchFamily="34" charset="0"/>
              </a:rPr>
              <a:t>Lipperhey</a:t>
            </a:r>
            <a:r>
              <a:rPr lang="en-AU" b="1" i="0" dirty="0" smtClean="0">
                <a:solidFill>
                  <a:srgbClr val="AE009B"/>
                </a:solidFill>
                <a:effectLst/>
                <a:latin typeface="Arial" panose="020B0604020202020204" pitchFamily="34" charset="0"/>
              </a:rPr>
              <a:t>,</a:t>
            </a:r>
            <a:r>
              <a:rPr lang="en-AU" b="1" i="0" dirty="0" smtClean="0">
                <a:solidFill>
                  <a:srgbClr val="444444"/>
                </a:solidFill>
                <a:effectLst/>
                <a:latin typeface="Arial" panose="020B0604020202020204" pitchFamily="34" charset="0"/>
              </a:rPr>
              <a:t> a Dutch eyeglass-maker.</a:t>
            </a: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E38E31"/>
                </a:solidFill>
                <a:effectLst/>
                <a:latin typeface="Arial" panose="020B0604020202020204" pitchFamily="34" charset="0"/>
              </a:rPr>
              <a:t>Lenses</a:t>
            </a:r>
            <a:r>
              <a:rPr lang="en-AU" b="0" i="0" dirty="0" smtClean="0">
                <a:solidFill>
                  <a:srgbClr val="444444"/>
                </a:solidFill>
                <a:effectLst/>
                <a:latin typeface="Arial" panose="020B0604020202020204" pitchFamily="34" charset="0"/>
              </a:rPr>
              <a:t> made of glass were already being used to </a:t>
            </a:r>
            <a:r>
              <a:rPr lang="en-AU" b="1" i="0" dirty="0" smtClean="0">
                <a:solidFill>
                  <a:srgbClr val="0BAD7C"/>
                </a:solidFill>
                <a:effectLst/>
                <a:latin typeface="Arial" panose="020B0604020202020204" pitchFamily="34" charset="0"/>
              </a:rPr>
              <a:t>correct people's vision,</a:t>
            </a:r>
            <a:r>
              <a:rPr lang="en-AU" b="0" i="0" dirty="0" smtClean="0">
                <a:solidFill>
                  <a:srgbClr val="444444"/>
                </a:solidFill>
                <a:effectLst/>
                <a:latin typeface="Arial" panose="020B0604020202020204" pitchFamily="34" charset="0"/>
              </a:rPr>
              <a:t> and </a:t>
            </a:r>
            <a:r>
              <a:rPr lang="en-AU" b="0" i="0" dirty="0" err="1" smtClean="0">
                <a:solidFill>
                  <a:srgbClr val="444444"/>
                </a:solidFill>
                <a:effectLst/>
                <a:latin typeface="Arial" panose="020B0604020202020204" pitchFamily="34" charset="0"/>
              </a:rPr>
              <a:t>Lipperhey</a:t>
            </a:r>
            <a:r>
              <a:rPr lang="en-AU" b="0" i="0" dirty="0" smtClean="0">
                <a:solidFill>
                  <a:srgbClr val="444444"/>
                </a:solidFill>
                <a:effectLst/>
                <a:latin typeface="Arial" panose="020B0604020202020204" pitchFamily="34" charset="0"/>
              </a:rPr>
              <a:t> (along with other people) discovered that by </a:t>
            </a:r>
            <a:r>
              <a:rPr lang="en-AU" b="1" i="0" dirty="0" smtClean="0">
                <a:solidFill>
                  <a:srgbClr val="E3316F"/>
                </a:solidFill>
                <a:effectLst/>
                <a:latin typeface="Arial" panose="020B0604020202020204" pitchFamily="34" charset="0"/>
              </a:rPr>
              <a:t>combining</a:t>
            </a:r>
            <a:r>
              <a:rPr lang="en-AU" b="0" i="0" dirty="0" smtClean="0">
                <a:solidFill>
                  <a:srgbClr val="444444"/>
                </a:solidFill>
                <a:effectLst/>
                <a:latin typeface="Arial" panose="020B0604020202020204" pitchFamily="34" charset="0"/>
              </a:rPr>
              <a:t> different shaped lenses he could </a:t>
            </a:r>
            <a:r>
              <a:rPr lang="en-AU" b="1" i="0" dirty="0" smtClean="0">
                <a:solidFill>
                  <a:srgbClr val="7FBFCD"/>
                </a:solidFill>
                <a:effectLst/>
                <a:latin typeface="Arial" panose="020B0604020202020204" pitchFamily="34" charset="0"/>
              </a:rPr>
              <a:t>magnify far away objects.</a:t>
            </a:r>
            <a:endParaRPr lang="en-AU" b="0" i="0" dirty="0">
              <a:solidFill>
                <a:srgbClr val="444444"/>
              </a:solidFill>
              <a:effectLst/>
              <a:latin typeface="Arial" panose="020B0604020202020204" pitchFamily="34" charset="0"/>
            </a:endParaRPr>
          </a:p>
        </p:txBody>
      </p:sp>
      <p:pic>
        <p:nvPicPr>
          <p:cNvPr id="5122" name="Picture 2" descr="https://www.educationperfect.com/media/content/Science/1464050971.063631g/1464050971340-1908165954265717-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7" y="2744788"/>
            <a:ext cx="28289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223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749638"/>
            <a:ext cx="101727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After hearing about </a:t>
            </a:r>
            <a:r>
              <a:rPr lang="en-AU" b="1" i="0" dirty="0" err="1" smtClean="0">
                <a:solidFill>
                  <a:srgbClr val="444444"/>
                </a:solidFill>
                <a:effectLst/>
                <a:latin typeface="Arial" panose="020B0604020202020204" pitchFamily="34" charset="0"/>
              </a:rPr>
              <a:t>Lipperhey's</a:t>
            </a:r>
            <a:r>
              <a:rPr lang="en-AU" b="1" i="0" dirty="0" smtClean="0">
                <a:solidFill>
                  <a:srgbClr val="444444"/>
                </a:solidFill>
                <a:effectLst/>
                <a:latin typeface="Arial" panose="020B0604020202020204" pitchFamily="34" charset="0"/>
              </a:rPr>
              <a:t> design, </a:t>
            </a:r>
            <a:r>
              <a:rPr lang="en-AU" b="1" i="0" dirty="0" smtClean="0">
                <a:solidFill>
                  <a:srgbClr val="8C4AB2"/>
                </a:solidFill>
                <a:effectLst/>
                <a:latin typeface="Arial" panose="020B0604020202020204" pitchFamily="34" charset="0"/>
              </a:rPr>
              <a:t>Galileo Galilei</a:t>
            </a:r>
            <a:r>
              <a:rPr lang="en-AU" b="1" i="0" dirty="0" smtClean="0">
                <a:solidFill>
                  <a:srgbClr val="444444"/>
                </a:solidFill>
                <a:effectLst/>
                <a:latin typeface="Arial" panose="020B0604020202020204" pitchFamily="34" charset="0"/>
              </a:rPr>
              <a:t> built a telescope in 1609.</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He was the first person to point a telescope at the sky, and used it to </a:t>
            </a:r>
            <a:r>
              <a:rPr lang="en-AU" b="1" i="0" dirty="0" smtClean="0">
                <a:solidFill>
                  <a:srgbClr val="444444"/>
                </a:solidFill>
                <a:effectLst/>
                <a:latin typeface="Arial" panose="020B0604020202020204" pitchFamily="34" charset="0"/>
              </a:rPr>
              <a:t>observe the phases of Venus, four of Jupiter's moons and mountains and craters on the Moon.</a:t>
            </a:r>
            <a:endParaRPr lang="en-AU" b="0" i="0" dirty="0">
              <a:solidFill>
                <a:srgbClr val="444444"/>
              </a:solidFill>
              <a:effectLst/>
              <a:latin typeface="Arial" panose="020B0604020202020204" pitchFamily="34" charset="0"/>
            </a:endParaRPr>
          </a:p>
        </p:txBody>
      </p:sp>
      <p:pic>
        <p:nvPicPr>
          <p:cNvPr id="6146" name="Picture 2" descr="https://www.educationperfect.com/media/content/Science/1464049447.143061g/1464049450650-1908165954265717-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975" y="2355850"/>
            <a:ext cx="523875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87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fmTioY_b-sY"/>
          <p:cNvPicPr>
            <a:picLocks noRot="1" noChangeAspect="1"/>
          </p:cNvPicPr>
          <p:nvPr>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59771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209</Words>
  <Application>Microsoft Office PowerPoint</Application>
  <PresentationFormat>Widescreen</PresentationFormat>
  <Paragraphs>101</Paragraphs>
  <Slides>27</Slides>
  <Notes>0</Notes>
  <HiddenSlides>0</HiddenSlides>
  <MMClips>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KaTeX_Main</vt:lpstr>
      <vt:lpstr>Office Theme</vt:lpstr>
      <vt:lpstr>Telescopes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Telescopes</dc:title>
  <dc:creator>Joseph D'cruz</dc:creator>
  <cp:lastModifiedBy>Joseph D'cruz</cp:lastModifiedBy>
  <cp:revision>2</cp:revision>
  <dcterms:created xsi:type="dcterms:W3CDTF">2020-09-05T00:50:03Z</dcterms:created>
  <dcterms:modified xsi:type="dcterms:W3CDTF">2020-09-05T00:53:09Z</dcterms:modified>
</cp:coreProperties>
</file>