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99CD-8E09-40D6-BF95-B656488DE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855731A-0117-44A7-B886-D6E51D344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79780D2-927D-4A80-9044-27F91AB48D42}"/>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0B6E1621-66D2-4E07-8CE2-6C7A47D0464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D09C18-2E04-46A0-8388-A62E2B8C1F55}"/>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7871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EFDB-9FD9-4A6A-8E4A-21928D5897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B0A1064-B19E-4DFD-9376-87B1EDFA8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DF1125-4DBA-45A9-BFB8-F1B9A6B1E55F}"/>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0B93A87E-2AAD-4AB3-8757-26B722EA4B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430E8E-5568-488A-833A-DD872A78A313}"/>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183347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780DF-D29B-4958-9E67-BD2BA92006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C29AF7-BCC3-4AE7-95D8-5BC620360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8844B1-B1E9-4CB6-9F23-2D190E44D4D2}"/>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68318B7C-E499-4313-9290-640EFC62AD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20E54B-D33C-4E0F-A2EA-4EB9D18A3223}"/>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58749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12CC-AFD0-4359-90A6-6935DBABDB1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5E2B4DA-9FC8-4125-AE74-E746A73CA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FDD67D-2C6C-4CCC-B02B-B39922D549A4}"/>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94827EF8-D2D1-421A-8DAD-FF6239F1A9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4E38B7-5123-41F2-8552-2F7EA20F004C}"/>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213817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7F38-C3E9-410D-A9BA-8C03A62C41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24BF3C-FADE-478A-95C7-E854E00CAA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95E9E-7F3E-4726-ACE2-6B382EDD8832}"/>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9CCF9380-EE16-458E-A499-C41BB1E1AD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63D4CE-4BBE-472E-84FA-EAE37BA347E4}"/>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183218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089-C1CB-4E43-8AD5-3139D3BEC9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EE3C869-8E38-41FE-B331-8F935E56F8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38B41AF-48DB-4D2D-AC38-9AA6488EC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07DFEA7-DDBF-4912-95C7-B5E0B0D37550}"/>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6" name="Footer Placeholder 5">
            <a:extLst>
              <a:ext uri="{FF2B5EF4-FFF2-40B4-BE49-F238E27FC236}">
                <a16:creationId xmlns:a16="http://schemas.microsoft.com/office/drawing/2014/main" id="{6C8844C5-D9F5-4B4A-A0F7-23140F3A7F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236B773-2017-4147-BBCA-335511490F5D}"/>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396592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5A68-01D4-4203-8DEE-8EE3D5B9AA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A17D0B-CBBE-4EFA-B555-6FF59B4C4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0117E-E7FA-45C9-AA27-1AE5C74F6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C872D84-C88E-4BFF-819F-22C4CCEB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C0DE0-3B17-4C77-AA54-16EF651CB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74B6CEA-5DC5-41C6-846A-CF20012AF08A}"/>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8" name="Footer Placeholder 7">
            <a:extLst>
              <a:ext uri="{FF2B5EF4-FFF2-40B4-BE49-F238E27FC236}">
                <a16:creationId xmlns:a16="http://schemas.microsoft.com/office/drawing/2014/main" id="{F65CEF6A-4B70-4D55-AC8A-49E99658303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E3D86D6-08F3-4FE1-BBBD-9473098394B4}"/>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270745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959C-B2FD-4229-BCC3-3BE7F73962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6D4B7A-CA9E-4F36-BA81-3C3F2DD9E6FA}"/>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4" name="Footer Placeholder 3">
            <a:extLst>
              <a:ext uri="{FF2B5EF4-FFF2-40B4-BE49-F238E27FC236}">
                <a16:creationId xmlns:a16="http://schemas.microsoft.com/office/drawing/2014/main" id="{E08C6493-5847-4B0A-8102-C6017120146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92C772-3945-4ED1-BEEA-21342F0F44DC}"/>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307616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B93B3-1609-4294-90E7-DE8200C98C78}"/>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3" name="Footer Placeholder 2">
            <a:extLst>
              <a:ext uri="{FF2B5EF4-FFF2-40B4-BE49-F238E27FC236}">
                <a16:creationId xmlns:a16="http://schemas.microsoft.com/office/drawing/2014/main" id="{F3E2AEC6-97EF-4F5D-A0AC-15EB07AA23F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11DBC7D-4022-4E2F-A3B8-A4CA9744B585}"/>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424188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5AC0-8315-423C-BE0B-3DA24E1D3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2913D6-620D-40D2-ABA7-13C52F065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EC3A8CC-7194-4E8C-969B-4FB892953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C4437-DD11-4B2F-BF24-4E98A8D2C919}"/>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6" name="Footer Placeholder 5">
            <a:extLst>
              <a:ext uri="{FF2B5EF4-FFF2-40B4-BE49-F238E27FC236}">
                <a16:creationId xmlns:a16="http://schemas.microsoft.com/office/drawing/2014/main" id="{DD09D8CC-764B-4E88-9C00-947C05C607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B0C10C-BA25-444E-8F0D-418C61F70A62}"/>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129279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F877-8EAC-4F8D-93C2-18D70B6B5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F089658-626F-443E-B3DD-1872305D1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F443E7B-C354-488D-8CE3-177052B74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E49C8-EE9A-4BC6-B1B6-D0E119E787C0}"/>
              </a:ext>
            </a:extLst>
          </p:cNvPr>
          <p:cNvSpPr>
            <a:spLocks noGrp="1"/>
          </p:cNvSpPr>
          <p:nvPr>
            <p:ph type="dt" sz="half" idx="10"/>
          </p:nvPr>
        </p:nvSpPr>
        <p:spPr/>
        <p:txBody>
          <a:bodyPr/>
          <a:lstStyle/>
          <a:p>
            <a:fld id="{D7C41C39-1637-468C-B3BC-DDDE9385063B}" type="datetimeFigureOut">
              <a:rPr lang="en-AU" smtClean="0"/>
              <a:t>8/06/2020</a:t>
            </a:fld>
            <a:endParaRPr lang="en-AU"/>
          </a:p>
        </p:txBody>
      </p:sp>
      <p:sp>
        <p:nvSpPr>
          <p:cNvPr id="6" name="Footer Placeholder 5">
            <a:extLst>
              <a:ext uri="{FF2B5EF4-FFF2-40B4-BE49-F238E27FC236}">
                <a16:creationId xmlns:a16="http://schemas.microsoft.com/office/drawing/2014/main" id="{B878FAB2-BA80-4334-A4DB-89DCBB758F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896530D-7F46-42DE-86B5-E810408EBF72}"/>
              </a:ext>
            </a:extLst>
          </p:cNvPr>
          <p:cNvSpPr>
            <a:spLocks noGrp="1"/>
          </p:cNvSpPr>
          <p:nvPr>
            <p:ph type="sldNum" sz="quarter" idx="12"/>
          </p:nvPr>
        </p:nvSpPr>
        <p:spPr/>
        <p:txBody>
          <a:bodyPr/>
          <a:lstStyle/>
          <a:p>
            <a:fld id="{EF77C664-2057-41D6-B0B8-69C8187888A0}" type="slidenum">
              <a:rPr lang="en-AU" smtClean="0"/>
              <a:t>‹#›</a:t>
            </a:fld>
            <a:endParaRPr lang="en-AU"/>
          </a:p>
        </p:txBody>
      </p:sp>
    </p:spTree>
    <p:extLst>
      <p:ext uri="{BB962C8B-B14F-4D97-AF65-F5344CB8AC3E}">
        <p14:creationId xmlns:p14="http://schemas.microsoft.com/office/powerpoint/2010/main" val="40666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BADA0-B71E-4ADF-960F-89C5F5703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3BEE0D-B926-4C1B-9ADC-A31D9DD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C11261-E138-48A4-B857-A3580057E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41C39-1637-468C-B3BC-DDDE9385063B}" type="datetimeFigureOut">
              <a:rPr lang="en-AU" smtClean="0"/>
              <a:t>8/06/2020</a:t>
            </a:fld>
            <a:endParaRPr lang="en-AU"/>
          </a:p>
        </p:txBody>
      </p:sp>
      <p:sp>
        <p:nvSpPr>
          <p:cNvPr id="5" name="Footer Placeholder 4">
            <a:extLst>
              <a:ext uri="{FF2B5EF4-FFF2-40B4-BE49-F238E27FC236}">
                <a16:creationId xmlns:a16="http://schemas.microsoft.com/office/drawing/2014/main" id="{65D99E0F-1C71-4F40-9336-307CCBF24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6A419C2-BB3B-4168-9A50-3BCA4C531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7C664-2057-41D6-B0B8-69C8187888A0}" type="slidenum">
              <a:rPr lang="en-AU" smtClean="0"/>
              <a:t>‹#›</a:t>
            </a:fld>
            <a:endParaRPr lang="en-AU"/>
          </a:p>
        </p:txBody>
      </p:sp>
    </p:spTree>
    <p:extLst>
      <p:ext uri="{BB962C8B-B14F-4D97-AF65-F5344CB8AC3E}">
        <p14:creationId xmlns:p14="http://schemas.microsoft.com/office/powerpoint/2010/main" val="346263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ideo" Target="https://www.youtube.com/embed/kG6TkfppzRw?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ideo" Target="https://www.youtube.com/embed/5c_lL6I3OaA?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B2C5-071C-4F46-A856-467F356179BF}"/>
              </a:ext>
            </a:extLst>
          </p:cNvPr>
          <p:cNvSpPr>
            <a:spLocks noGrp="1"/>
          </p:cNvSpPr>
          <p:nvPr>
            <p:ph type="ctrTitle"/>
          </p:nvPr>
        </p:nvSpPr>
        <p:spPr/>
        <p:txBody>
          <a:bodyPr/>
          <a:lstStyle/>
          <a:p>
            <a:r>
              <a:rPr lang="en-AU" dirty="0"/>
              <a:t>The Universe</a:t>
            </a:r>
          </a:p>
        </p:txBody>
      </p:sp>
      <p:sp>
        <p:nvSpPr>
          <p:cNvPr id="3" name="Subtitle 2">
            <a:extLst>
              <a:ext uri="{FF2B5EF4-FFF2-40B4-BE49-F238E27FC236}">
                <a16:creationId xmlns:a16="http://schemas.microsoft.com/office/drawing/2014/main" id="{7202AF05-B070-4371-A9DF-05F543E7212D}"/>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79818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18CFA-8B14-41BE-8198-92EA12E9F3B4}"/>
              </a:ext>
            </a:extLst>
          </p:cNvPr>
          <p:cNvSpPr/>
          <p:nvPr/>
        </p:nvSpPr>
        <p:spPr>
          <a:xfrm>
            <a:off x="631824" y="468263"/>
            <a:ext cx="11163935" cy="3108543"/>
          </a:xfrm>
          <a:prstGeom prst="rect">
            <a:avLst/>
          </a:prstGeom>
        </p:spPr>
        <p:txBody>
          <a:bodyPr wrap="square">
            <a:spAutoFit/>
          </a:bodyPr>
          <a:lstStyle/>
          <a:p>
            <a:pPr algn="ctr"/>
            <a:r>
              <a:rPr lang="en-US" sz="2800" b="1" i="0" dirty="0">
                <a:solidFill>
                  <a:srgbClr val="444444"/>
                </a:solidFill>
                <a:effectLst/>
                <a:latin typeface="Arial" panose="020B0604020202020204" pitchFamily="34" charset="0"/>
              </a:rPr>
              <a:t>Planets are different to stars.</a:t>
            </a: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Planets are in the </a:t>
            </a:r>
            <a:r>
              <a:rPr lang="en-US" sz="2800" b="1" i="0" u="sng" dirty="0">
                <a:solidFill>
                  <a:srgbClr val="444444"/>
                </a:solidFill>
                <a:effectLst/>
                <a:latin typeface="Arial" panose="020B0604020202020204" pitchFamily="34" charset="0"/>
              </a:rPr>
              <a:t>same</a:t>
            </a:r>
            <a:r>
              <a:rPr lang="en-US" sz="2800" b="1" i="0" dirty="0">
                <a:solidFill>
                  <a:srgbClr val="444444"/>
                </a:solidFill>
                <a:effectLst/>
                <a:latin typeface="Arial" panose="020B0604020202020204" pitchFamily="34" charset="0"/>
              </a:rPr>
              <a:t> solar system if they orbit the </a:t>
            </a:r>
            <a:r>
              <a:rPr lang="en-US" sz="2800" b="1" i="0" u="sng" dirty="0">
                <a:solidFill>
                  <a:srgbClr val="444444"/>
                </a:solidFill>
                <a:effectLst/>
                <a:latin typeface="Arial" panose="020B0604020202020204" pitchFamily="34" charset="0"/>
              </a:rPr>
              <a:t>same</a:t>
            </a:r>
            <a:r>
              <a:rPr lang="en-US" sz="2800" b="1" i="0" dirty="0">
                <a:solidFill>
                  <a:srgbClr val="444444"/>
                </a:solidFill>
                <a:effectLst/>
                <a:latin typeface="Arial" panose="020B0604020202020204" pitchFamily="34" charset="0"/>
              </a:rPr>
              <a:t> sun</a:t>
            </a:r>
            <a:r>
              <a:rPr lang="en-US" sz="2800" b="0" i="0" dirty="0">
                <a:solidFill>
                  <a:srgbClr val="444444"/>
                </a:solidFill>
                <a:effectLst/>
                <a:latin typeface="Arial" panose="020B0604020202020204" pitchFamily="34" charset="0"/>
              </a:rPr>
              <a:t>. There are </a:t>
            </a:r>
            <a:r>
              <a:rPr lang="en-US" sz="2800" b="1" i="0" dirty="0">
                <a:solidFill>
                  <a:srgbClr val="64B131"/>
                </a:solidFill>
                <a:effectLst/>
                <a:latin typeface="Arial" panose="020B0604020202020204" pitchFamily="34" charset="0"/>
              </a:rPr>
              <a:t>eight planets</a:t>
            </a:r>
            <a:r>
              <a:rPr lang="en-US" sz="2800" b="0" i="0" dirty="0">
                <a:solidFill>
                  <a:srgbClr val="444444"/>
                </a:solidFill>
                <a:effectLst/>
                <a:latin typeface="Arial" panose="020B0604020202020204" pitchFamily="34" charset="0"/>
              </a:rPr>
              <a:t> in our solar system.</a:t>
            </a: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These are </a:t>
            </a:r>
            <a:r>
              <a:rPr lang="en-US" sz="2800" b="1" i="0" dirty="0">
                <a:solidFill>
                  <a:srgbClr val="E38E31"/>
                </a:solidFill>
                <a:effectLst/>
                <a:latin typeface="Arial" panose="020B0604020202020204" pitchFamily="34" charset="0"/>
              </a:rPr>
              <a:t>Mercury, Venus, Earth, Mars, Jupiter, Saturn, Uranus and Neptune.</a:t>
            </a:r>
            <a:endParaRPr lang="en-US" sz="2800" b="0" i="0" dirty="0">
              <a:solidFill>
                <a:srgbClr val="444444"/>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7E82C360-01D8-456A-BBA5-B8348DDD0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130" y="3576806"/>
            <a:ext cx="8587740" cy="283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4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1464E-BD12-4582-9792-AFFCBB299923}"/>
              </a:ext>
            </a:extLst>
          </p:cNvPr>
          <p:cNvSpPr/>
          <p:nvPr/>
        </p:nvSpPr>
        <p:spPr>
          <a:xfrm>
            <a:off x="312420" y="0"/>
            <a:ext cx="11117580" cy="3108543"/>
          </a:xfrm>
          <a:prstGeom prst="rect">
            <a:avLst/>
          </a:prstGeom>
        </p:spPr>
        <p:txBody>
          <a:bodyPr wrap="square">
            <a:spAutoFit/>
          </a:bodyPr>
          <a:lstStyle/>
          <a:p>
            <a:pPr algn="ctr"/>
            <a:r>
              <a:rPr lang="en-US" sz="2800" b="1" i="0" dirty="0">
                <a:solidFill>
                  <a:srgbClr val="444444"/>
                </a:solidFill>
                <a:effectLst/>
                <a:latin typeface="Arial" panose="020B0604020202020204" pitchFamily="34" charset="0"/>
              </a:rPr>
              <a:t>Mercury, Venus, Earth and Mars are </a:t>
            </a:r>
            <a:r>
              <a:rPr lang="en-US" sz="2800" b="1" i="0" dirty="0">
                <a:solidFill>
                  <a:srgbClr val="009900"/>
                </a:solidFill>
                <a:effectLst/>
                <a:latin typeface="Arial" panose="020B0604020202020204" pitchFamily="34" charset="0"/>
              </a:rPr>
              <a:t>closest to the sun</a:t>
            </a:r>
            <a:r>
              <a:rPr lang="en-US" sz="2800" b="1" i="0" dirty="0">
                <a:solidFill>
                  <a:srgbClr val="444444"/>
                </a:solidFill>
                <a:effectLst/>
                <a:latin typeface="Arial" panose="020B0604020202020204" pitchFamily="34" charset="0"/>
              </a:rPr>
              <a:t> and are known as rocky or terrestrial planets (Earth like).</a:t>
            </a: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These are rocky with a hard surface.</a:t>
            </a: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Jupiter, Saturn, Uranus and Neptune are huge balls of gas with a small and rocky core. These are called </a:t>
            </a:r>
            <a:r>
              <a:rPr lang="en-US" sz="2800" b="1" i="0" dirty="0">
                <a:solidFill>
                  <a:srgbClr val="E38E31"/>
                </a:solidFill>
                <a:effectLst/>
                <a:latin typeface="Arial" panose="020B0604020202020204" pitchFamily="34" charset="0"/>
              </a:rPr>
              <a:t>gas giants.</a:t>
            </a:r>
            <a:endParaRPr lang="en-US" sz="2800" b="0" i="0" dirty="0">
              <a:solidFill>
                <a:srgbClr val="444444"/>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0241279F-867F-4142-8D4A-A64487EB4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3268789"/>
            <a:ext cx="6324600" cy="358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3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4A1B36-4468-4A73-85B1-19D7E39F614E}"/>
              </a:ext>
            </a:extLst>
          </p:cNvPr>
          <p:cNvSpPr/>
          <p:nvPr/>
        </p:nvSpPr>
        <p:spPr>
          <a:xfrm>
            <a:off x="160020" y="810528"/>
            <a:ext cx="6544628" cy="4401205"/>
          </a:xfrm>
          <a:prstGeom prst="rect">
            <a:avLst/>
          </a:prstGeom>
        </p:spPr>
        <p:txBody>
          <a:bodyPr wrap="square">
            <a:spAutoFit/>
          </a:bodyPr>
          <a:lstStyle/>
          <a:p>
            <a:pPr algn="ctr"/>
            <a:r>
              <a:rPr lang="en-US" sz="2800" b="1" i="0" dirty="0">
                <a:solidFill>
                  <a:srgbClr val="444444"/>
                </a:solidFill>
                <a:effectLst/>
                <a:latin typeface="Arial" panose="020B0604020202020204" pitchFamily="34" charset="0"/>
              </a:rPr>
              <a:t>There are also some dwarf planets in our solar system.</a:t>
            </a:r>
          </a:p>
          <a:p>
            <a:pPr algn="ctr"/>
            <a:r>
              <a:rPr lang="en-US" sz="2800" b="0" i="0" dirty="0">
                <a:solidFill>
                  <a:srgbClr val="444444"/>
                </a:solidFill>
                <a:effectLst/>
                <a:latin typeface="Arial" panose="020B0604020202020204" pitchFamily="34" charset="0"/>
              </a:rPr>
              <a:t> </a:t>
            </a:r>
          </a:p>
          <a:p>
            <a:pPr algn="ctr"/>
            <a:r>
              <a:rPr lang="en-US" sz="2800" b="1" i="0" dirty="0">
                <a:solidFill>
                  <a:srgbClr val="E38E31"/>
                </a:solidFill>
                <a:effectLst/>
                <a:latin typeface="Arial" panose="020B0604020202020204" pitchFamily="34" charset="0"/>
              </a:rPr>
              <a:t>Pluto is considered a dwarf planet.</a:t>
            </a:r>
            <a:r>
              <a:rPr lang="en-US" sz="2800" b="0" i="0" dirty="0">
                <a:solidFill>
                  <a:srgbClr val="444444"/>
                </a:solidFill>
                <a:effectLst/>
                <a:latin typeface="Arial" panose="020B0604020202020204" pitchFamily="34" charset="0"/>
              </a:rPr>
              <a:t> This is because unlike other planets, Pluto (along with other dwarf planets) does not have enough mass or sufficient gravity to clear the neighborhood of dust and rocks in its path as it is </a:t>
            </a:r>
            <a:r>
              <a:rPr lang="en-US" sz="2800" b="1" i="0" dirty="0">
                <a:solidFill>
                  <a:srgbClr val="3770C7"/>
                </a:solidFill>
                <a:effectLst/>
                <a:latin typeface="Arial" panose="020B0604020202020204" pitchFamily="34" charset="0"/>
              </a:rPr>
              <a:t>orbiting.</a:t>
            </a:r>
            <a:endParaRPr lang="en-US" sz="2800" b="0" i="0" dirty="0">
              <a:solidFill>
                <a:srgbClr val="444444"/>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B5F5258A-12EB-402E-B30B-A7C1D5236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323" y="1653817"/>
            <a:ext cx="38004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What Is Pluto?">
            <a:hlinkClick r:id="" action="ppaction://media"/>
            <a:extLst>
              <a:ext uri="{FF2B5EF4-FFF2-40B4-BE49-F238E27FC236}">
                <a16:creationId xmlns:a16="http://schemas.microsoft.com/office/drawing/2014/main" id="{D9FBD234-C4DB-460B-94FA-41DE9C075733}"/>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4179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509316165.3824">
            <a:hlinkClick r:id="" action="ppaction://media"/>
            <a:extLst>
              <a:ext uri="{FF2B5EF4-FFF2-40B4-BE49-F238E27FC236}">
                <a16:creationId xmlns:a16="http://schemas.microsoft.com/office/drawing/2014/main" id="{AA437FA1-9480-4153-9A59-4B30E1D5940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55570" y="53594"/>
            <a:ext cx="6880860" cy="6804406"/>
          </a:xfrm>
          <a:prstGeom prst="rect">
            <a:avLst/>
          </a:prstGeom>
        </p:spPr>
      </p:pic>
    </p:spTree>
    <p:extLst>
      <p:ext uri="{BB962C8B-B14F-4D97-AF65-F5344CB8AC3E}">
        <p14:creationId xmlns:p14="http://schemas.microsoft.com/office/powerpoint/2010/main" val="16265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53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69359-5C47-4002-A659-A7963B97CC8B}"/>
              </a:ext>
            </a:extLst>
          </p:cNvPr>
          <p:cNvPicPr>
            <a:picLocks noChangeAspect="1"/>
          </p:cNvPicPr>
          <p:nvPr/>
        </p:nvPicPr>
        <p:blipFill>
          <a:blip r:embed="rId4"/>
          <a:stretch>
            <a:fillRect/>
          </a:stretch>
        </p:blipFill>
        <p:spPr>
          <a:xfrm>
            <a:off x="1070609" y="215265"/>
            <a:ext cx="8238025" cy="3213735"/>
          </a:xfrm>
          <a:prstGeom prst="rect">
            <a:avLst/>
          </a:prstGeom>
        </p:spPr>
      </p:pic>
      <p:pic>
        <p:nvPicPr>
          <p:cNvPr id="3" name="1510628184.65804">
            <a:hlinkClick r:id="" action="ppaction://media"/>
            <a:extLst>
              <a:ext uri="{FF2B5EF4-FFF2-40B4-BE49-F238E27FC236}">
                <a16:creationId xmlns:a16="http://schemas.microsoft.com/office/drawing/2014/main" id="{51D5F26E-4E6E-43C1-A78C-7B2FE7708C0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482063" y="3429000"/>
            <a:ext cx="3227874" cy="3227874"/>
          </a:xfrm>
          <a:prstGeom prst="rect">
            <a:avLst/>
          </a:prstGeom>
        </p:spPr>
      </p:pic>
    </p:spTree>
    <p:extLst>
      <p:ext uri="{BB962C8B-B14F-4D97-AF65-F5344CB8AC3E}">
        <p14:creationId xmlns:p14="http://schemas.microsoft.com/office/powerpoint/2010/main" val="317203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0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9878E8-6C12-45AE-A21B-3938748DC2FD}"/>
              </a:ext>
            </a:extLst>
          </p:cNvPr>
          <p:cNvSpPr/>
          <p:nvPr/>
        </p:nvSpPr>
        <p:spPr>
          <a:xfrm>
            <a:off x="-146050" y="76964"/>
            <a:ext cx="12170410" cy="3046988"/>
          </a:xfrm>
          <a:prstGeom prst="rect">
            <a:avLst/>
          </a:prstGeom>
        </p:spPr>
        <p:txBody>
          <a:bodyPr wrap="square">
            <a:spAutoFit/>
          </a:bodyPr>
          <a:lstStyle/>
          <a:p>
            <a:pPr algn="ctr"/>
            <a:r>
              <a:rPr lang="en-US" sz="2400" b="1" i="0" dirty="0">
                <a:solidFill>
                  <a:srgbClr val="444444"/>
                </a:solidFill>
                <a:effectLst/>
                <a:latin typeface="Arial" panose="020B0604020202020204" pitchFamily="34" charset="0"/>
              </a:rPr>
              <a:t>An </a:t>
            </a:r>
            <a:r>
              <a:rPr lang="en-US" sz="2400" b="1" i="0" dirty="0">
                <a:solidFill>
                  <a:srgbClr val="7FBFCD"/>
                </a:solidFill>
                <a:effectLst/>
                <a:latin typeface="Arial" panose="020B0604020202020204" pitchFamily="34" charset="0"/>
              </a:rPr>
              <a:t>astronomer</a:t>
            </a:r>
            <a:r>
              <a:rPr lang="en-US" sz="2400" b="1" i="0" dirty="0">
                <a:solidFill>
                  <a:srgbClr val="444444"/>
                </a:solidFill>
                <a:effectLst/>
                <a:latin typeface="Arial" panose="020B0604020202020204" pitchFamily="34" charset="0"/>
              </a:rPr>
              <a:t> is a scientist in the field of astronomy who studies </a:t>
            </a:r>
            <a:r>
              <a:rPr lang="en-US" sz="2400" b="1" i="0" dirty="0">
                <a:solidFill>
                  <a:srgbClr val="64B131"/>
                </a:solidFill>
                <a:effectLst/>
                <a:latin typeface="Arial" panose="020B0604020202020204" pitchFamily="34" charset="0"/>
              </a:rPr>
              <a:t>stars, planets, moons, comets and galaxies.</a:t>
            </a:r>
            <a:endParaRPr lang="en-US" sz="2400" b="1" i="0" dirty="0">
              <a:solidFill>
                <a:srgbClr val="444444"/>
              </a:solidFill>
              <a:effectLst/>
              <a:latin typeface="Arial" panose="020B0604020202020204" pitchFamily="34" charset="0"/>
            </a:endParaRPr>
          </a:p>
          <a:p>
            <a:pPr algn="ctr"/>
            <a:r>
              <a:rPr lang="en-US" sz="2400" b="0" i="0" dirty="0">
                <a:solidFill>
                  <a:srgbClr val="444444"/>
                </a:solidFill>
                <a:effectLst/>
                <a:latin typeface="Arial" panose="020B0604020202020204" pitchFamily="34" charset="0"/>
              </a:rPr>
              <a:t> </a:t>
            </a:r>
          </a:p>
          <a:p>
            <a:pPr algn="ctr"/>
            <a:r>
              <a:rPr lang="en-US" sz="2400" b="0" i="0" dirty="0">
                <a:solidFill>
                  <a:srgbClr val="444444"/>
                </a:solidFill>
                <a:effectLst/>
                <a:latin typeface="Arial" panose="020B0604020202020204" pitchFamily="34" charset="0"/>
              </a:rPr>
              <a:t>A related but distinct subject, </a:t>
            </a:r>
            <a:r>
              <a:rPr lang="en-US" sz="2400" b="1" i="0" dirty="0">
                <a:solidFill>
                  <a:srgbClr val="E3316F"/>
                </a:solidFill>
                <a:effectLst/>
                <a:latin typeface="Arial" panose="020B0604020202020204" pitchFamily="34" charset="0"/>
              </a:rPr>
              <a:t>cosmology,</a:t>
            </a:r>
            <a:r>
              <a:rPr lang="en-US" sz="2400" b="0" i="0" dirty="0">
                <a:solidFill>
                  <a:srgbClr val="444444"/>
                </a:solidFill>
                <a:effectLst/>
                <a:latin typeface="Arial" panose="020B0604020202020204" pitchFamily="34" charset="0"/>
              </a:rPr>
              <a:t> is concerned with studying the universe as a whole.</a:t>
            </a:r>
          </a:p>
          <a:p>
            <a:pPr algn="ctr"/>
            <a:r>
              <a:rPr lang="en-US" sz="2400" b="0" i="0" dirty="0">
                <a:solidFill>
                  <a:srgbClr val="444444"/>
                </a:solidFill>
                <a:effectLst/>
                <a:latin typeface="Arial" panose="020B0604020202020204" pitchFamily="34" charset="0"/>
              </a:rPr>
              <a:t> </a:t>
            </a:r>
          </a:p>
          <a:p>
            <a:pPr algn="ctr"/>
            <a:r>
              <a:rPr lang="en-US" sz="2400" b="0" i="0" dirty="0">
                <a:solidFill>
                  <a:srgbClr val="444444"/>
                </a:solidFill>
                <a:effectLst/>
                <a:latin typeface="Arial" panose="020B0604020202020204" pitchFamily="34" charset="0"/>
              </a:rPr>
              <a:t>An </a:t>
            </a:r>
            <a:r>
              <a:rPr lang="en-US" sz="2400" b="1" i="0" dirty="0">
                <a:solidFill>
                  <a:srgbClr val="3883F5"/>
                </a:solidFill>
                <a:effectLst/>
                <a:latin typeface="Arial" panose="020B0604020202020204" pitchFamily="34" charset="0"/>
              </a:rPr>
              <a:t>astronomer researches the world beyond Earth.</a:t>
            </a:r>
            <a:r>
              <a:rPr lang="en-US" sz="2400" b="0" i="0" dirty="0">
                <a:solidFill>
                  <a:srgbClr val="444444"/>
                </a:solidFill>
                <a:effectLst/>
                <a:latin typeface="Arial" panose="020B0604020202020204" pitchFamily="34" charset="0"/>
              </a:rPr>
              <a:t> During this unit </a:t>
            </a:r>
            <a:r>
              <a:rPr lang="en-US" sz="2400" b="1" i="0" u="sng" dirty="0">
                <a:solidFill>
                  <a:srgbClr val="444444"/>
                </a:solidFill>
                <a:effectLst/>
                <a:latin typeface="Arial" panose="020B0604020202020204" pitchFamily="34" charset="0"/>
              </a:rPr>
              <a:t>you</a:t>
            </a:r>
            <a:r>
              <a:rPr lang="en-US" sz="2400" b="0" i="0" dirty="0">
                <a:solidFill>
                  <a:srgbClr val="444444"/>
                </a:solidFill>
                <a:effectLst/>
                <a:latin typeface="Arial" panose="020B0604020202020204" pitchFamily="34" charset="0"/>
              </a:rPr>
              <a:t> will be an astronomer, looking and learning about the world beyond Earth.</a:t>
            </a:r>
          </a:p>
        </p:txBody>
      </p:sp>
      <p:pic>
        <p:nvPicPr>
          <p:cNvPr id="1026" name="Picture 2">
            <a:extLst>
              <a:ext uri="{FF2B5EF4-FFF2-40B4-BE49-F238E27FC236}">
                <a16:creationId xmlns:a16="http://schemas.microsoft.com/office/drawing/2014/main" id="{86D94A74-DC3C-469C-B704-8513BBB1A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851" y="3184716"/>
            <a:ext cx="5428297" cy="367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21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438CA5-65EE-435D-8462-445FCB401B0D}"/>
              </a:ext>
            </a:extLst>
          </p:cNvPr>
          <p:cNvSpPr/>
          <p:nvPr/>
        </p:nvSpPr>
        <p:spPr>
          <a:xfrm>
            <a:off x="288924" y="366623"/>
            <a:ext cx="7026275" cy="5262979"/>
          </a:xfrm>
          <a:prstGeom prst="rect">
            <a:avLst/>
          </a:prstGeom>
        </p:spPr>
        <p:txBody>
          <a:bodyPr wrap="square">
            <a:spAutoFit/>
          </a:bodyPr>
          <a:lstStyle/>
          <a:p>
            <a:pPr algn="ctr"/>
            <a:r>
              <a:rPr lang="en-US" sz="2800" b="1" i="0" dirty="0">
                <a:solidFill>
                  <a:srgbClr val="444444"/>
                </a:solidFill>
                <a:effectLst/>
                <a:latin typeface="Arial" panose="020B0604020202020204" pitchFamily="34" charset="0"/>
              </a:rPr>
              <a:t>When you look up at the sky on a clear night there are thousands of </a:t>
            </a:r>
            <a:r>
              <a:rPr lang="en-US" sz="2800" b="1" i="0" dirty="0">
                <a:solidFill>
                  <a:srgbClr val="7FBFCD"/>
                </a:solidFill>
                <a:effectLst/>
                <a:latin typeface="Arial" panose="020B0604020202020204" pitchFamily="34" charset="0"/>
              </a:rPr>
              <a:t>stars.</a:t>
            </a:r>
            <a:endParaRPr lang="en-US" sz="2800" b="1" i="0" dirty="0">
              <a:solidFill>
                <a:srgbClr val="444444"/>
              </a:solidFill>
              <a:effectLst/>
              <a:latin typeface="Arial" panose="020B0604020202020204" pitchFamily="34" charset="0"/>
            </a:endParaRP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A star is a massive burning ball of </a:t>
            </a:r>
            <a:r>
              <a:rPr lang="en-US" sz="2800" b="1" i="0" dirty="0">
                <a:solidFill>
                  <a:srgbClr val="E3316F"/>
                </a:solidFill>
                <a:effectLst/>
                <a:latin typeface="Arial" panose="020B0604020202020204" pitchFamily="34" charset="0"/>
              </a:rPr>
              <a:t>hydrogen gas.</a:t>
            </a:r>
            <a:endParaRPr lang="en-US" sz="2800" b="0" i="0" dirty="0">
              <a:solidFill>
                <a:srgbClr val="444444"/>
              </a:solidFill>
              <a:effectLst/>
              <a:latin typeface="Arial" panose="020B0604020202020204" pitchFamily="34" charset="0"/>
            </a:endParaRPr>
          </a:p>
          <a:p>
            <a:pPr algn="ctr"/>
            <a:r>
              <a:rPr lang="en-US" sz="2800" b="0" i="0" dirty="0">
                <a:solidFill>
                  <a:srgbClr val="444444"/>
                </a:solidFill>
                <a:effectLst/>
                <a:latin typeface="Arial" panose="020B0604020202020204" pitchFamily="34" charset="0"/>
              </a:rPr>
              <a:t> </a:t>
            </a:r>
          </a:p>
          <a:p>
            <a:pPr algn="ctr"/>
            <a:r>
              <a:rPr lang="en-US" sz="2800" b="0" i="0" dirty="0">
                <a:solidFill>
                  <a:srgbClr val="444444"/>
                </a:solidFill>
                <a:effectLst/>
                <a:latin typeface="Arial" panose="020B0604020202020204" pitchFamily="34" charset="0"/>
              </a:rPr>
              <a:t>Hydrogen is explosive and stars are lit up by nuclear hydrogen explosions. This reaction, called a </a:t>
            </a:r>
            <a:r>
              <a:rPr lang="en-US" sz="2800" b="1" i="0" dirty="0">
                <a:solidFill>
                  <a:srgbClr val="3770C7"/>
                </a:solidFill>
                <a:effectLst/>
                <a:latin typeface="Arial" panose="020B0604020202020204" pitchFamily="34" charset="0"/>
              </a:rPr>
              <a:t>fusion reaction,</a:t>
            </a:r>
            <a:r>
              <a:rPr lang="en-US" sz="2800" b="0" i="0" dirty="0">
                <a:solidFill>
                  <a:srgbClr val="444444"/>
                </a:solidFill>
                <a:effectLst/>
                <a:latin typeface="Arial" panose="020B0604020202020204" pitchFamily="34" charset="0"/>
              </a:rPr>
              <a:t> converts hydrogen into helium and releases a lot of energy as heat, light and radiation.</a:t>
            </a:r>
          </a:p>
        </p:txBody>
      </p:sp>
      <p:pic>
        <p:nvPicPr>
          <p:cNvPr id="3" name="1509316018.01564">
            <a:hlinkClick r:id="" action="ppaction://media"/>
            <a:extLst>
              <a:ext uri="{FF2B5EF4-FFF2-40B4-BE49-F238E27FC236}">
                <a16:creationId xmlns:a16="http://schemas.microsoft.com/office/drawing/2014/main" id="{8656A595-61C8-40C2-A828-F2642308F25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620000" y="1143000"/>
            <a:ext cx="4572000" cy="4572000"/>
          </a:xfrm>
          <a:prstGeom prst="rect">
            <a:avLst/>
          </a:prstGeom>
        </p:spPr>
      </p:pic>
    </p:spTree>
    <p:extLst>
      <p:ext uri="{BB962C8B-B14F-4D97-AF65-F5344CB8AC3E}">
        <p14:creationId xmlns:p14="http://schemas.microsoft.com/office/powerpoint/2010/main" val="39973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0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8825D2-1B9E-43C2-8CAE-D2B625DFEF2D}"/>
              </a:ext>
            </a:extLst>
          </p:cNvPr>
          <p:cNvSpPr/>
          <p:nvPr/>
        </p:nvSpPr>
        <p:spPr>
          <a:xfrm>
            <a:off x="38100" y="952024"/>
            <a:ext cx="11826240" cy="1200329"/>
          </a:xfrm>
          <a:prstGeom prst="rect">
            <a:avLst/>
          </a:prstGeom>
        </p:spPr>
        <p:txBody>
          <a:bodyPr wrap="square">
            <a:spAutoFit/>
          </a:bodyPr>
          <a:lstStyle/>
          <a:p>
            <a:pPr algn="ctr"/>
            <a:r>
              <a:rPr lang="en-US" sz="2400" b="1" i="0" dirty="0">
                <a:solidFill>
                  <a:srgbClr val="444444"/>
                </a:solidFill>
                <a:effectLst/>
                <a:latin typeface="Arial" panose="020B0604020202020204" pitchFamily="34" charset="0"/>
              </a:rPr>
              <a:t>Our </a:t>
            </a:r>
            <a:r>
              <a:rPr lang="en-US" sz="2400" b="1" i="0" dirty="0">
                <a:solidFill>
                  <a:srgbClr val="FB6611"/>
                </a:solidFill>
                <a:effectLst/>
                <a:latin typeface="Arial" panose="020B0604020202020204" pitchFamily="34" charset="0"/>
              </a:rPr>
              <a:t>sun is the closest star to Earth,</a:t>
            </a:r>
            <a:r>
              <a:rPr lang="en-US" sz="2400" b="1" i="0" dirty="0">
                <a:solidFill>
                  <a:srgbClr val="444444"/>
                </a:solidFill>
                <a:effectLst/>
                <a:latin typeface="Arial" panose="020B0604020202020204" pitchFamily="34" charset="0"/>
              </a:rPr>
              <a:t> being 150 million </a:t>
            </a:r>
            <a:r>
              <a:rPr lang="en-US" sz="2400" b="1" i="0" dirty="0" err="1">
                <a:solidFill>
                  <a:srgbClr val="444444"/>
                </a:solidFill>
                <a:effectLst/>
                <a:latin typeface="Arial" panose="020B0604020202020204" pitchFamily="34" charset="0"/>
              </a:rPr>
              <a:t>kilometres</a:t>
            </a:r>
            <a:r>
              <a:rPr lang="en-US" sz="2400" b="1" i="0" dirty="0">
                <a:solidFill>
                  <a:srgbClr val="444444"/>
                </a:solidFill>
                <a:effectLst/>
                <a:latin typeface="Arial" panose="020B0604020202020204" pitchFamily="34" charset="0"/>
              </a:rPr>
              <a:t> from us.</a:t>
            </a:r>
          </a:p>
          <a:p>
            <a:pPr algn="ctr"/>
            <a:r>
              <a:rPr lang="en-US" sz="2400" b="0" i="0" dirty="0">
                <a:solidFill>
                  <a:srgbClr val="444444"/>
                </a:solidFill>
                <a:effectLst/>
                <a:latin typeface="Arial" panose="020B0604020202020204" pitchFamily="34" charset="0"/>
              </a:rPr>
              <a:t> </a:t>
            </a:r>
          </a:p>
          <a:p>
            <a:pPr algn="ctr"/>
            <a:r>
              <a:rPr lang="en-US" sz="2400" b="0" i="0" dirty="0">
                <a:solidFill>
                  <a:srgbClr val="444444"/>
                </a:solidFill>
                <a:effectLst/>
                <a:latin typeface="Arial" panose="020B0604020202020204" pitchFamily="34" charset="0"/>
              </a:rPr>
              <a:t>The light and heat from the sun takes about </a:t>
            </a:r>
            <a:r>
              <a:rPr lang="en-US" sz="2400" b="0" i="0" dirty="0">
                <a:solidFill>
                  <a:srgbClr val="444444"/>
                </a:solidFill>
                <a:effectLst/>
                <a:latin typeface="KaTeX_Main"/>
              </a:rPr>
              <a:t>8</a:t>
            </a:r>
            <a:r>
              <a:rPr lang="en-US" sz="2400" b="0" i="0" dirty="0">
                <a:solidFill>
                  <a:srgbClr val="444444"/>
                </a:solidFill>
                <a:effectLst/>
                <a:latin typeface="Arial" panose="020B0604020202020204" pitchFamily="34" charset="0"/>
              </a:rPr>
              <a:t> minutes to reach us.</a:t>
            </a:r>
          </a:p>
        </p:txBody>
      </p:sp>
      <p:pic>
        <p:nvPicPr>
          <p:cNvPr id="2050" name="Picture 2">
            <a:extLst>
              <a:ext uri="{FF2B5EF4-FFF2-40B4-BE49-F238E27FC236}">
                <a16:creationId xmlns:a16="http://schemas.microsoft.com/office/drawing/2014/main" id="{E3A76BE3-608E-4C80-B4A6-0D54F5CF0DC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50820" y="2097405"/>
            <a:ext cx="6347460" cy="476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0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2F29D7-F82B-46B1-BCF6-ECF65B982D59}"/>
              </a:ext>
            </a:extLst>
          </p:cNvPr>
          <p:cNvSpPr/>
          <p:nvPr/>
        </p:nvSpPr>
        <p:spPr>
          <a:xfrm>
            <a:off x="678180" y="472281"/>
            <a:ext cx="10728960" cy="1938992"/>
          </a:xfrm>
          <a:prstGeom prst="rect">
            <a:avLst/>
          </a:prstGeom>
        </p:spPr>
        <p:txBody>
          <a:bodyPr wrap="square">
            <a:spAutoFit/>
          </a:bodyPr>
          <a:lstStyle/>
          <a:p>
            <a:pPr algn="ctr"/>
            <a:r>
              <a:rPr lang="en-US" sz="2400" b="1" i="0" dirty="0">
                <a:solidFill>
                  <a:srgbClr val="444444"/>
                </a:solidFill>
                <a:effectLst/>
                <a:latin typeface="Arial" panose="020B0604020202020204" pitchFamily="34" charset="0"/>
              </a:rPr>
              <a:t>A </a:t>
            </a:r>
            <a:r>
              <a:rPr lang="en-US" sz="2400" b="1" i="0" dirty="0">
                <a:solidFill>
                  <a:srgbClr val="8C4AB2"/>
                </a:solidFill>
                <a:effectLst/>
                <a:latin typeface="Arial" panose="020B0604020202020204" pitchFamily="34" charset="0"/>
              </a:rPr>
              <a:t>constellation</a:t>
            </a:r>
            <a:r>
              <a:rPr lang="en-US" sz="2400" b="1" i="0" dirty="0">
                <a:solidFill>
                  <a:srgbClr val="444444"/>
                </a:solidFill>
                <a:effectLst/>
                <a:latin typeface="Arial" panose="020B0604020202020204" pitchFamily="34" charset="0"/>
              </a:rPr>
              <a:t> is a </a:t>
            </a:r>
            <a:r>
              <a:rPr lang="en-US" sz="2400" b="1" i="0" dirty="0">
                <a:solidFill>
                  <a:srgbClr val="7FBFCD"/>
                </a:solidFill>
                <a:effectLst/>
                <a:latin typeface="Arial" panose="020B0604020202020204" pitchFamily="34" charset="0"/>
              </a:rPr>
              <a:t>group of stars</a:t>
            </a:r>
            <a:r>
              <a:rPr lang="en-US" sz="2400" b="1" i="0" dirty="0">
                <a:solidFill>
                  <a:srgbClr val="444444"/>
                </a:solidFill>
                <a:effectLst/>
                <a:latin typeface="Arial" panose="020B0604020202020204" pitchFamily="34" charset="0"/>
              </a:rPr>
              <a:t> that form a </a:t>
            </a:r>
            <a:r>
              <a:rPr lang="en-US" sz="2400" b="1" i="0" dirty="0" err="1">
                <a:solidFill>
                  <a:srgbClr val="444444"/>
                </a:solidFill>
                <a:effectLst/>
                <a:latin typeface="Arial" panose="020B0604020202020204" pitchFamily="34" charset="0"/>
              </a:rPr>
              <a:t>recognised</a:t>
            </a:r>
            <a:r>
              <a:rPr lang="en-US" sz="2400" b="1" i="0" dirty="0">
                <a:solidFill>
                  <a:srgbClr val="444444"/>
                </a:solidFill>
                <a:effectLst/>
                <a:latin typeface="Arial" panose="020B0604020202020204" pitchFamily="34" charset="0"/>
              </a:rPr>
              <a:t> pattern when viewed from Earth.</a:t>
            </a:r>
          </a:p>
          <a:p>
            <a:pPr algn="ctr"/>
            <a:r>
              <a:rPr lang="en-US" sz="2400" b="0" i="0" dirty="0">
                <a:solidFill>
                  <a:srgbClr val="444444"/>
                </a:solidFill>
                <a:effectLst/>
                <a:latin typeface="Arial" panose="020B0604020202020204" pitchFamily="34" charset="0"/>
              </a:rPr>
              <a:t> </a:t>
            </a:r>
          </a:p>
          <a:p>
            <a:pPr algn="ctr"/>
            <a:r>
              <a:rPr lang="en-US" sz="2400" b="0" i="0" dirty="0">
                <a:solidFill>
                  <a:srgbClr val="444444"/>
                </a:solidFill>
                <a:effectLst/>
                <a:latin typeface="Arial" panose="020B0604020202020204" pitchFamily="34" charset="0"/>
              </a:rPr>
              <a:t>One </a:t>
            </a:r>
            <a:r>
              <a:rPr lang="en-US" sz="2400" b="0" i="0" dirty="0" err="1">
                <a:solidFill>
                  <a:srgbClr val="444444"/>
                </a:solidFill>
                <a:effectLst/>
                <a:latin typeface="Arial" panose="020B0604020202020204" pitchFamily="34" charset="0"/>
              </a:rPr>
              <a:t>recognisable</a:t>
            </a:r>
            <a:r>
              <a:rPr lang="en-US" sz="2400" b="0" i="0" dirty="0">
                <a:solidFill>
                  <a:srgbClr val="444444"/>
                </a:solidFill>
                <a:effectLst/>
                <a:latin typeface="Arial" panose="020B0604020202020204" pitchFamily="34" charset="0"/>
              </a:rPr>
              <a:t> constellation is the </a:t>
            </a:r>
            <a:r>
              <a:rPr lang="en-US" sz="2400" b="1" i="0" dirty="0">
                <a:solidFill>
                  <a:srgbClr val="F30277"/>
                </a:solidFill>
                <a:effectLst/>
                <a:latin typeface="Arial" panose="020B0604020202020204" pitchFamily="34" charset="0"/>
              </a:rPr>
              <a:t>Southern Cross.</a:t>
            </a:r>
            <a:r>
              <a:rPr lang="en-US" sz="2400" b="0" i="0" dirty="0">
                <a:solidFill>
                  <a:srgbClr val="444444"/>
                </a:solidFill>
                <a:effectLst/>
                <a:latin typeface="Arial" panose="020B0604020202020204" pitchFamily="34" charset="0"/>
              </a:rPr>
              <a:t> It can only be seen from the </a:t>
            </a:r>
            <a:r>
              <a:rPr lang="en-US" sz="2400" b="1" i="0" dirty="0">
                <a:solidFill>
                  <a:srgbClr val="64B131"/>
                </a:solidFill>
                <a:effectLst/>
                <a:latin typeface="Arial" panose="020B0604020202020204" pitchFamily="34" charset="0"/>
              </a:rPr>
              <a:t>Southern Hemisphere.</a:t>
            </a:r>
            <a:endParaRPr lang="en-US" sz="2400" b="0" i="0" dirty="0">
              <a:solidFill>
                <a:srgbClr val="444444"/>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0899C32B-38E5-4B40-BF77-5CC4668F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85244"/>
            <a:ext cx="3810000"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4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F7315A-A7AD-4EED-991A-2DB5DE41107B}"/>
              </a:ext>
            </a:extLst>
          </p:cNvPr>
          <p:cNvSpPr/>
          <p:nvPr/>
        </p:nvSpPr>
        <p:spPr>
          <a:xfrm>
            <a:off x="563245" y="683895"/>
            <a:ext cx="6096000" cy="3785652"/>
          </a:xfrm>
          <a:prstGeom prst="rect">
            <a:avLst/>
          </a:prstGeom>
        </p:spPr>
        <p:txBody>
          <a:bodyPr>
            <a:spAutoFit/>
          </a:bodyPr>
          <a:lstStyle/>
          <a:p>
            <a:pPr algn="ctr"/>
            <a:r>
              <a:rPr lang="en-US" sz="2400" b="1" i="0" dirty="0">
                <a:solidFill>
                  <a:srgbClr val="444444"/>
                </a:solidFill>
                <a:effectLst/>
                <a:latin typeface="Arial" panose="020B0604020202020204" pitchFamily="34" charset="0"/>
              </a:rPr>
              <a:t>Twelve constellations are considered special because they are the only constellations that the </a:t>
            </a:r>
            <a:r>
              <a:rPr lang="en-US" sz="2400" b="1" i="0" dirty="0">
                <a:solidFill>
                  <a:srgbClr val="FB6611"/>
                </a:solidFill>
                <a:effectLst/>
                <a:latin typeface="Arial" panose="020B0604020202020204" pitchFamily="34" charset="0"/>
              </a:rPr>
              <a:t>sun appears to move through.</a:t>
            </a:r>
            <a:endParaRPr lang="en-US" sz="2400" b="1" i="0" dirty="0">
              <a:solidFill>
                <a:srgbClr val="444444"/>
              </a:solidFill>
              <a:effectLst/>
              <a:latin typeface="Arial" panose="020B0604020202020204" pitchFamily="34" charset="0"/>
            </a:endParaRPr>
          </a:p>
          <a:p>
            <a:pPr algn="ctr"/>
            <a:r>
              <a:rPr lang="en-US" sz="2400" b="0" i="0" dirty="0">
                <a:solidFill>
                  <a:srgbClr val="444444"/>
                </a:solidFill>
                <a:effectLst/>
                <a:latin typeface="Arial" panose="020B0604020202020204" pitchFamily="34" charset="0"/>
              </a:rPr>
              <a:t> </a:t>
            </a:r>
          </a:p>
          <a:p>
            <a:pPr algn="ctr"/>
            <a:r>
              <a:rPr lang="en-US" sz="2400" b="0" i="0" dirty="0">
                <a:solidFill>
                  <a:srgbClr val="444444"/>
                </a:solidFill>
                <a:effectLst/>
                <a:latin typeface="Arial" panose="020B0604020202020204" pitchFamily="34" charset="0"/>
              </a:rPr>
              <a:t>These twelve constellations are the famous </a:t>
            </a:r>
            <a:r>
              <a:rPr lang="en-US" sz="2400" b="1" i="0" dirty="0">
                <a:solidFill>
                  <a:srgbClr val="7FBFCD"/>
                </a:solidFill>
                <a:effectLst/>
                <a:latin typeface="Arial" panose="020B0604020202020204" pitchFamily="34" charset="0"/>
              </a:rPr>
              <a:t>star signs or zodiacs.</a:t>
            </a:r>
            <a:r>
              <a:rPr lang="en-US" sz="2400" b="0" i="0" dirty="0">
                <a:solidFill>
                  <a:srgbClr val="444444"/>
                </a:solidFill>
                <a:effectLst/>
                <a:latin typeface="Arial" panose="020B0604020202020204" pitchFamily="34" charset="0"/>
              </a:rPr>
              <a:t> They are: Leo, Aries, Taurus, Gemini, Cancer, Virgo, Scorpio, Sagittarius, Capricorn, Pisces, Libra and Aquarius.</a:t>
            </a:r>
          </a:p>
        </p:txBody>
      </p:sp>
      <p:pic>
        <p:nvPicPr>
          <p:cNvPr id="4098" name="Picture 2">
            <a:extLst>
              <a:ext uri="{FF2B5EF4-FFF2-40B4-BE49-F238E27FC236}">
                <a16:creationId xmlns:a16="http://schemas.microsoft.com/office/drawing/2014/main" id="{FE35636F-4B27-46A1-B554-0409E93BD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244" y="1003934"/>
            <a:ext cx="4852431" cy="477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71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A39C5-DACF-495F-B066-5B21D2F60E40}"/>
              </a:ext>
            </a:extLst>
          </p:cNvPr>
          <p:cNvSpPr/>
          <p:nvPr/>
        </p:nvSpPr>
        <p:spPr>
          <a:xfrm>
            <a:off x="216535" y="338118"/>
            <a:ext cx="11758930" cy="830997"/>
          </a:xfrm>
          <a:prstGeom prst="rect">
            <a:avLst/>
          </a:prstGeom>
        </p:spPr>
        <p:txBody>
          <a:bodyPr wrap="square">
            <a:spAutoFit/>
          </a:bodyPr>
          <a:lstStyle/>
          <a:p>
            <a:pPr algn="ctr"/>
            <a:r>
              <a:rPr lang="en-US" sz="2400" b="1" i="0" dirty="0">
                <a:solidFill>
                  <a:srgbClr val="8C4AB2"/>
                </a:solidFill>
                <a:effectLst/>
                <a:latin typeface="Arial" panose="020B0604020202020204" pitchFamily="34" charset="0"/>
              </a:rPr>
              <a:t>Astrology</a:t>
            </a:r>
            <a:r>
              <a:rPr lang="en-US" sz="2400" b="1" i="0" dirty="0">
                <a:solidFill>
                  <a:srgbClr val="444444"/>
                </a:solidFill>
                <a:effectLst/>
                <a:latin typeface="Arial" panose="020B0604020202020204" pitchFamily="34" charset="0"/>
              </a:rPr>
              <a:t> is the belief that the </a:t>
            </a:r>
            <a:r>
              <a:rPr lang="en-US" sz="2400" b="1" i="0" dirty="0">
                <a:solidFill>
                  <a:srgbClr val="FB6611"/>
                </a:solidFill>
                <a:effectLst/>
                <a:latin typeface="Arial" panose="020B0604020202020204" pitchFamily="34" charset="0"/>
              </a:rPr>
              <a:t>position of the sun,</a:t>
            </a:r>
            <a:r>
              <a:rPr lang="en-US" sz="2400" b="1" i="0" dirty="0">
                <a:solidFill>
                  <a:srgbClr val="444444"/>
                </a:solidFill>
                <a:effectLst/>
                <a:latin typeface="Arial" panose="020B0604020202020204" pitchFamily="34" charset="0"/>
              </a:rPr>
              <a:t> stars and planets can affect a person's day to day activities or their personality.</a:t>
            </a:r>
          </a:p>
        </p:txBody>
      </p:sp>
      <p:pic>
        <p:nvPicPr>
          <p:cNvPr id="5122" name="Picture 2">
            <a:extLst>
              <a:ext uri="{FF2B5EF4-FFF2-40B4-BE49-F238E27FC236}">
                <a16:creationId xmlns:a16="http://schemas.microsoft.com/office/drawing/2014/main" id="{D0A2AD83-B063-47E3-813A-40AD473B3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880" y="261844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6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lanets in our solar system | Sun and solar system | Solar System for children | 8 planets elearnin">
            <a:hlinkClick r:id="" action="ppaction://media"/>
            <a:extLst>
              <a:ext uri="{FF2B5EF4-FFF2-40B4-BE49-F238E27FC236}">
                <a16:creationId xmlns:a16="http://schemas.microsoft.com/office/drawing/2014/main" id="{F2DE7BC3-7C62-46A6-A77C-B7C7BC3C8B37}"/>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9657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59</Words>
  <Application>Microsoft Office PowerPoint</Application>
  <PresentationFormat>Widescreen</PresentationFormat>
  <Paragraphs>34</Paragraphs>
  <Slides>14</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KaTeX_Main</vt:lpstr>
      <vt:lpstr>Office Theme</vt:lpstr>
      <vt:lpstr>The Universe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dc:title>
  <dc:creator>Jean D'cruz</dc:creator>
  <cp:lastModifiedBy>Jean D'cruz</cp:lastModifiedBy>
  <cp:revision>2</cp:revision>
  <dcterms:created xsi:type="dcterms:W3CDTF">2020-06-08T11:04:48Z</dcterms:created>
  <dcterms:modified xsi:type="dcterms:W3CDTF">2020-06-08T11:12:02Z</dcterms:modified>
</cp:coreProperties>
</file>