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4" r:id="rId17"/>
    <p:sldId id="267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44B7-7B3C-4F17-9097-385F108EF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393BA-43A7-4666-8C09-7B6AFEA69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45966-FD2F-4882-9C67-992BB6EE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C623-AAA7-4567-A74E-F57BF25340C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48DDB-444B-45BD-A23C-C46EC5D2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40BC4-271E-401D-862C-3DA43A17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AE7-0A0A-4CF9-AD68-A41F1F0863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31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07C6-8CBC-4770-84F2-365290E3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6C0FE-1C2A-4084-9B84-AC14FF3FA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34711-F3E3-410C-8F86-F39664C1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C623-AAA7-4567-A74E-F57BF25340C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F2F24-7722-42E7-834D-509D7B1D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B591-9BE3-4A40-B4DA-73BD5484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AE7-0A0A-4CF9-AD68-A41F1F0863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359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50298-8FC9-4AB7-86F5-F0E4966DF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77D3B-2DD7-4F66-845E-A0FA355D9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46904-BC04-4AB3-B181-95336FFD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C623-AAA7-4567-A74E-F57BF25340C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2174F-12D1-4CEE-BAA4-7340F7F0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A9119-5562-439F-B694-3205568B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AE7-0A0A-4CF9-AD68-A41F1F0863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34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4DF4-3215-45DC-85BF-6FBBBE42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105E0-A809-40C2-AD3A-272498D6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AED9-07DE-4332-9A96-6FB6098F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C623-AAA7-4567-A74E-F57BF25340C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391E-D22D-4A26-A9A2-0CAF9C58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4A613-098E-4BA3-B38B-E44C16C7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AE7-0A0A-4CF9-AD68-A41F1F0863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15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3926-C03E-4A25-A98A-2E8FA551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EAD88-09EE-4604-91DF-5F69C0C19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724A7-4F4D-4C09-8C1A-55496859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C623-AAA7-4567-A74E-F57BF25340C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D2CB9-76F8-48EC-A1BB-063F1C73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0A80A-52AF-4C45-8402-2E852240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AE7-0A0A-4CF9-AD68-A41F1F0863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98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9A30-93AA-4DC5-BC0B-182FC9D0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07C5-6683-4E28-9522-FC59F58E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1D74C-A429-4258-B9A8-1DFE9DD09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A6DEC-E40E-49BE-9B60-3846EDDD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C623-AAA7-4567-A74E-F57BF25340C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C2AC4-8760-46DC-8F2F-798F99DC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6DAEE-1C42-4037-B1CC-B1186865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AE7-0A0A-4CF9-AD68-A41F1F0863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0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0BC8-08E9-4E13-A058-3615CEED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D5934-BA50-49B1-9171-27927682D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839D4-0188-488B-9BF8-5A7F46D57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E3D12-1ADE-49B2-A94F-B3F6D5632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C529F-9DE1-4BC3-A144-1F96CF58E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E701D-9D26-4131-AD98-F077FA3B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C623-AAA7-4567-A74E-F57BF25340C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B70CC-05FB-4C99-8BC3-EDC234C9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A2445-8E35-462E-8A3E-0F50FD80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AE7-0A0A-4CF9-AD68-A41F1F0863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887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E0F9-591F-4C3F-93D4-6ADB33AA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D43CC-8E91-4D9C-8EEA-9B432BDE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C623-AAA7-4567-A74E-F57BF25340C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5110C-A7EC-4811-89B8-97D80810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89CCE-D043-4A2B-AFBF-6E8A0B01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AE7-0A0A-4CF9-AD68-A41F1F0863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24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C2C0F-E974-451E-AC3A-E282D0B5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C623-AAA7-4567-A74E-F57BF25340C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CEE26-E1A2-415F-B471-6E08DDC0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D5DAA-4DEB-4041-99A2-0AFD96AB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AE7-0A0A-4CF9-AD68-A41F1F0863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0FB7-F13C-4364-8326-B0F25B32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34B5-D1D2-4A60-8E07-1E06366C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72CCD-E665-4119-AC91-F3998D02C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94A72-C926-48A8-82BC-8FC49C2C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C623-AAA7-4567-A74E-F57BF25340C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867F1-4FF9-4942-B7B0-1340C676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3A2D3-8293-4121-9BF9-27D44542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AE7-0A0A-4CF9-AD68-A41F1F0863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72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E62A-6AEF-4B7D-9A30-3EA7F1D7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90244-5677-4D3A-BC82-F2337384C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D0ACE-D6F6-4D7A-8154-7718AC2E2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F128-1C8D-4D39-B1B6-654601FB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C623-AAA7-4567-A74E-F57BF25340C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E7D1F-FE08-4146-B6CE-EDF962D9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6A26D-C272-47D5-AE37-66A3CD7B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AE7-0A0A-4CF9-AD68-A41F1F0863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65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B7113-D67B-4EED-9844-C106F8EF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B0D26-4384-45FA-906C-28D8D5890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8E487-EC33-4CA5-8EC4-786A9C0FA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6C623-AAA7-4567-A74E-F57BF25340C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D4C4-F2E6-4477-A538-F366F419E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B6193-406F-48F4-9A88-7C35EA0A7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1AE7-0A0A-4CF9-AD68-A41F1F0863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934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FE6E-BDC9-41AD-B6CC-1B7B3B7BD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3FDAF-D8BB-4D3A-8B8A-3A20E541E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46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9B039C-DA02-4296-96DB-9507C673383F}"/>
              </a:ext>
            </a:extLst>
          </p:cNvPr>
          <p:cNvSpPr/>
          <p:nvPr/>
        </p:nvSpPr>
        <p:spPr>
          <a:xfrm>
            <a:off x="288290" y="209084"/>
            <a:ext cx="803275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 the same time the ocean’s water molecules are being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pulled towards the Moon,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also being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drawn downwards towards the </a:t>
            </a:r>
            <a:r>
              <a:rPr lang="en-US" sz="2800" b="1" i="0" dirty="0" err="1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centre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 of the Earth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due to Earth’s powerful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gravitational force.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forces the water molecules downwards.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Molecules of water not directly in line with the Moon are pulled almost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straight down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towards the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centre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of Earth due to the force of the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Earth's gravity.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contrast, the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water molecules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line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with the Moon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experience the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greatest outwards pull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towards the Moon.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302807C-FA3F-41B4-9AF2-4E92E8054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572" y="1211580"/>
            <a:ext cx="4028428" cy="304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02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6E2D1C-7707-40E4-BA34-D639D7C8B124}"/>
              </a:ext>
            </a:extLst>
          </p:cNvPr>
          <p:cNvSpPr/>
          <p:nvPr/>
        </p:nvSpPr>
        <p:spPr>
          <a:xfrm>
            <a:off x="448944" y="161003"/>
            <a:ext cx="1174305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Since there are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countless water molecules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ocean, the small pull of the Moon's gravity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quickly adds up.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water molecules that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 aren't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directly in line with the Moon are being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pulled downward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 Moon's and Earth's gravity end up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forcing seawater away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their location.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Similar to squeezing a pimple, this force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squeezes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seawater sideways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tidal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bulges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see at the sides of the Earth.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bulges cause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 high tides.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areas between the two bulges have a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 slightly reduced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volume of water, and therefore, this results in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low tides.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63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 combination of the Earth and Moon's gravity forces seawater into tidal bulges.">
            <a:extLst>
              <a:ext uri="{FF2B5EF4-FFF2-40B4-BE49-F238E27FC236}">
                <a16:creationId xmlns:a16="http://schemas.microsoft.com/office/drawing/2014/main" id="{847A542E-D185-4377-9E19-96B8EA169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4" y="310515"/>
            <a:ext cx="8642985" cy="631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13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FA5589-140A-4A06-996E-F0FC66D7C69A}"/>
              </a:ext>
            </a:extLst>
          </p:cNvPr>
          <p:cNvSpPr/>
          <p:nvPr/>
        </p:nvSpPr>
        <p:spPr>
          <a:xfrm>
            <a:off x="358140" y="948006"/>
            <a:ext cx="107746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the Earth </a:t>
            </a:r>
            <a:r>
              <a:rPr lang="en-US" sz="24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rotates on its axis,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different </a:t>
            </a:r>
            <a:r>
              <a:rPr lang="en-US" sz="24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areas will move through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 </a:t>
            </a:r>
            <a:r>
              <a:rPr lang="en-US" sz="24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bulges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formed from the Earth and Moon’s combined gravitational force.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places on Earth experience </a:t>
            </a:r>
            <a:r>
              <a:rPr lang="en-US" sz="24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two low tides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two high tides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per day. This means that where you are, the tide will move from high tide to low tide approximately </a:t>
            </a:r>
            <a:r>
              <a:rPr lang="en-US" sz="24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every six hours.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1BCF492-D787-46AC-9902-9B3667BC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31" y="3774936"/>
            <a:ext cx="4298937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48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6C7079-7D0D-43D8-9778-42EAD2165217}"/>
              </a:ext>
            </a:extLst>
          </p:cNvPr>
          <p:cNvSpPr/>
          <p:nvPr/>
        </p:nvSpPr>
        <p:spPr>
          <a:xfrm>
            <a:off x="402908" y="622925"/>
            <a:ext cx="115757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So, what does the </a:t>
            </a:r>
            <a:r>
              <a:rPr lang="en-US" sz="24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Sun have to do with it?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Well, the Sun has a </a:t>
            </a:r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small effect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 </a:t>
            </a:r>
            <a:r>
              <a:rPr lang="en-US" sz="24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tides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compared to the Moon.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the </a:t>
            </a:r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Moon’s gravitational force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have a reasonably </a:t>
            </a:r>
            <a:r>
              <a:rPr lang="en-US" sz="24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large effect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our tides since it is quite </a:t>
            </a:r>
            <a:r>
              <a:rPr lang="en-US" sz="24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close to the Earth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space.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 though the </a:t>
            </a:r>
            <a:r>
              <a:rPr lang="en-US" sz="24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Sun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much bigger than the Moon and it has </a:t>
            </a:r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greater gravitational force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 result, it is also a lot further away from the Earth. Therefore, its effect on our tides is </a:t>
            </a:r>
            <a:r>
              <a:rPr lang="en-US" sz="24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much smaller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compared to the Moon.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632DC75-82E2-4811-BF73-40D7E96DB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24" y="4181475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0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07F05A-3F6E-4036-8A78-8698D73EA544}"/>
              </a:ext>
            </a:extLst>
          </p:cNvPr>
          <p:cNvSpPr/>
          <p:nvPr/>
        </p:nvSpPr>
        <p:spPr>
          <a:xfrm>
            <a:off x="380364" y="751344"/>
            <a:ext cx="112782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Depending on the </a:t>
            </a:r>
            <a:r>
              <a:rPr lang="en-US" sz="24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position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both the Moon and Sun, the Sun can either </a:t>
            </a:r>
            <a:r>
              <a:rPr lang="en-US" sz="24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enhance or diminish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effect of the </a:t>
            </a:r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Moon’s gravitational force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our oceans.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Let’s find out </a:t>
            </a:r>
            <a:r>
              <a:rPr lang="en-US" sz="24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more!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B1FFA2F-89E6-43CF-B303-6904A7AA2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32" y="2671584"/>
            <a:ext cx="6247586" cy="416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03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A29D07-74A2-4D77-A722-363C2B11E8A4}"/>
              </a:ext>
            </a:extLst>
          </p:cNvPr>
          <p:cNvSpPr/>
          <p:nvPr/>
        </p:nvSpPr>
        <p:spPr>
          <a:xfrm>
            <a:off x="905827" y="363617"/>
            <a:ext cx="108442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Sun and Moon are </a:t>
            </a:r>
            <a:r>
              <a:rPr lang="en-US" sz="24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in line with each other,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Sun </a:t>
            </a:r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increases the gravitational force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Earth’s oceans.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case, the gravitational effects of the Sun and Moon are </a:t>
            </a:r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additive.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causes </a:t>
            </a:r>
            <a:r>
              <a:rPr lang="en-US" sz="24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higher than normal tides,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called </a:t>
            </a:r>
            <a:r>
              <a:rPr lang="en-US" sz="24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spring tides.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Spring tides occur when there is a </a:t>
            </a:r>
            <a:r>
              <a:rPr lang="en-US" sz="24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full moon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4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new moon.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4CB47A0-1C04-4206-8BD3-8362473F4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17521"/>
            <a:ext cx="6380797" cy="38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25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E01B7B-09A0-4BF7-B3FC-6E2FC0BC4F8E}"/>
              </a:ext>
            </a:extLst>
          </p:cNvPr>
          <p:cNvSpPr/>
          <p:nvPr/>
        </p:nvSpPr>
        <p:spPr>
          <a:xfrm>
            <a:off x="585788" y="349628"/>
            <a:ext cx="110270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Sun and the Moon are at </a:t>
            </a:r>
            <a:r>
              <a:rPr lang="en-US" sz="24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right angles to each other,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their gravitational effects on our oceans almost </a:t>
            </a:r>
            <a:r>
              <a:rPr lang="en-US" sz="24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cancel each other out.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Sun’s gravitational force </a:t>
            </a:r>
            <a:r>
              <a:rPr lang="en-US" sz="24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decreases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Moon’s gravitational force on the Earth’s oceans.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causes </a:t>
            </a:r>
            <a:r>
              <a:rPr lang="en-US" sz="24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lower than normal high tides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higher than normal low tides.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weaker tides are called </a:t>
            </a:r>
            <a:r>
              <a:rPr lang="en-US" sz="24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neap tides.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Neap tides occur when there is a </a:t>
            </a:r>
            <a:r>
              <a:rPr lang="en-US" sz="24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quarter moon.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88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015F73D-32BD-4E55-86F0-D3091BB11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32820" cy="706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940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2E5370-94B5-48A1-B84B-5D21A56B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02" y="1236742"/>
            <a:ext cx="8171498" cy="57283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A47FF2-6902-440B-9488-1845313227F4}"/>
              </a:ext>
            </a:extLst>
          </p:cNvPr>
          <p:cNvSpPr/>
          <p:nvPr/>
        </p:nvSpPr>
        <p:spPr>
          <a:xfrm>
            <a:off x="106678" y="405745"/>
            <a:ext cx="115976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should now know the difference between </a:t>
            </a:r>
            <a:r>
              <a:rPr lang="en-US" sz="24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spring tides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neap tides!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Here is a summary of the differences:</a:t>
            </a:r>
          </a:p>
        </p:txBody>
      </p:sp>
    </p:spTree>
    <p:extLst>
      <p:ext uri="{BB962C8B-B14F-4D97-AF65-F5344CB8AC3E}">
        <p14:creationId xmlns:p14="http://schemas.microsoft.com/office/powerpoint/2010/main" val="225790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8C57A7-3C82-451A-AF0F-2D290D0D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" y="566737"/>
            <a:ext cx="10710045" cy="42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1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EC1F21-730B-4820-8F75-9F7F7657A49A}"/>
              </a:ext>
            </a:extLst>
          </p:cNvPr>
          <p:cNvSpPr/>
          <p:nvPr/>
        </p:nvSpPr>
        <p:spPr>
          <a:xfrm>
            <a:off x="678180" y="163751"/>
            <a:ext cx="115138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are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tides?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Bella and Emma build a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sand castle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the beach and then take a walk. When they return, the castle has been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washed away by the ocean.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something like this happened to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you?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Their sandcastle was washed away due to a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high tide.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Tides are the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rise and fall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levels of the ocean.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caused by the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gravitational pull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Sun and Moon, as well as Earth’s own gravity and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rotation.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6060CC-D9A6-4840-B868-383F2E4AA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4660697"/>
            <a:ext cx="3291840" cy="219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46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2DC8BA-CB98-4924-BC0E-6E1359146672}"/>
              </a:ext>
            </a:extLst>
          </p:cNvPr>
          <p:cNvSpPr/>
          <p:nvPr/>
        </p:nvSpPr>
        <p:spPr>
          <a:xfrm>
            <a:off x="777240" y="514688"/>
            <a:ext cx="109042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relative movements of the </a:t>
            </a:r>
            <a:r>
              <a:rPr lang="en-US" sz="24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Sun, Moon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Earth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have an effect on the tides.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Commonly, it is thought that as the </a:t>
            </a:r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Earth spins on its axis,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water </a:t>
            </a:r>
            <a:r>
              <a:rPr lang="en-US" sz="24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moves away from the poles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goes towards the equator. In turn, this causes the water at the equator to </a:t>
            </a:r>
            <a:r>
              <a:rPr lang="en-US" sz="24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bulge out at the sides.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Tidal bulges at the equator of the Earth">
            <a:extLst>
              <a:ext uri="{FF2B5EF4-FFF2-40B4-BE49-F238E27FC236}">
                <a16:creationId xmlns:a16="http://schemas.microsoft.com/office/drawing/2014/main" id="{98D43456-4907-4C1F-A1B4-A329EB3D6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510" y="2943225"/>
            <a:ext cx="66675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64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1F7E30-2F0E-4FA0-90DF-2F4C4CE83952}"/>
              </a:ext>
            </a:extLst>
          </p:cNvPr>
          <p:cNvSpPr/>
          <p:nvPr/>
        </p:nvSpPr>
        <p:spPr>
          <a:xfrm>
            <a:off x="365760" y="302250"/>
            <a:ext cx="115671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talking about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tides,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might often hear that the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Moon’s gravitational force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pulls the water in the ocean towards it, causing a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 high tide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side of the Earth facing the Moon.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one bulge,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bulge of water at the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opposite side of the Earth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said to be formed by the Moon’s gravitational force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pulling the Earth towards it.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Then, as the Earth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rotates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will move through these bulges, meaning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different parts of the world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will experience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then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low tides.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C7E7124-5DC9-41EE-A0DB-4A6699FA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438150"/>
            <a:ext cx="7610475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29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A73E37-270D-4181-BBB9-76A0D5A531E6}"/>
              </a:ext>
            </a:extLst>
          </p:cNvPr>
          <p:cNvSpPr/>
          <p:nvPr/>
        </p:nvSpPr>
        <p:spPr>
          <a:xfrm>
            <a:off x="914241" y="282704"/>
            <a:ext cx="1036351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this is a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simplified way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explaining how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tides work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Earth. In reality, tides are much more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complex!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next part of this section we will dive into the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tides more deeply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see what really forms these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big bulges of water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each side of the Earth.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Let’s start with the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role of the Earth itself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forming tides.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2F267C1-0A7E-4B5B-AB01-A968D754F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19" y="3822134"/>
            <a:ext cx="5393055" cy="30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86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EF2A15-6874-4418-BD4C-213F18E4D096}"/>
              </a:ext>
            </a:extLst>
          </p:cNvPr>
          <p:cNvSpPr/>
          <p:nvPr/>
        </p:nvSpPr>
        <p:spPr>
          <a:xfrm>
            <a:off x="312102" y="0"/>
            <a:ext cx="113922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Earth is big.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Very big. This means that it has a reasonably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strong gravitational force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draws objects, like us,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towards its </a:t>
            </a:r>
            <a:r>
              <a:rPr lang="en-US" sz="2800" b="1" i="0" dirty="0" err="1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centre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Moon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has a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gravitational force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drawing objects towards its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centre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However, the Moon is a lot smaller than Earth, so its gravity is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weaker.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if the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Moon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weaker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gravitational force than Earth,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how does it influence our tides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much?</a:t>
            </a:r>
          </a:p>
        </p:txBody>
      </p:sp>
      <p:pic>
        <p:nvPicPr>
          <p:cNvPr id="5122" name="Picture 2" descr="Relative size and position of the Earth and the Moon in space">
            <a:extLst>
              <a:ext uri="{FF2B5EF4-FFF2-40B4-BE49-F238E27FC236}">
                <a16:creationId xmlns:a16="http://schemas.microsoft.com/office/drawing/2014/main" id="{FCBCECE5-48D0-4F5A-B88D-69B02014F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919274"/>
            <a:ext cx="3603148" cy="19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47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8E36EB-4275-4F27-8321-C8898B5BD901}"/>
              </a:ext>
            </a:extLst>
          </p:cNvPr>
          <p:cNvSpPr/>
          <p:nvPr/>
        </p:nvSpPr>
        <p:spPr>
          <a:xfrm>
            <a:off x="288924" y="165090"/>
            <a:ext cx="634047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secret is in the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Earth and the Moon.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Earth and the Moon are reasonably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close together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space. The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closer together two objects are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each other, the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stronger the gravitational pull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them is.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Earth,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all the molecules of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water in the ocean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being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pulled slightly towards the Moon.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Moon is also being pulled slightly towards Earth!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092AD66-7422-4667-9B3F-7DF50D949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150" y="2175986"/>
            <a:ext cx="4335046" cy="250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79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67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Tides</dc:title>
  <dc:creator>Jean D'cruz</dc:creator>
  <cp:lastModifiedBy>Jean D'cruz</cp:lastModifiedBy>
  <cp:revision>2</cp:revision>
  <dcterms:created xsi:type="dcterms:W3CDTF">2020-06-08T12:35:14Z</dcterms:created>
  <dcterms:modified xsi:type="dcterms:W3CDTF">2020-06-08T12:50:46Z</dcterms:modified>
</cp:coreProperties>
</file>