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42" d="100"/>
          <a:sy n="42" d="100"/>
        </p:scale>
        <p:origin x="72" y="7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C7D42-ED24-4E7C-A7B2-87DD1D52C3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25B17F-B24C-4373-B499-EBF4B43738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79DCC9-FFD5-46CF-9B57-CA1D4A9A8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74D4C-27B3-46DF-B179-0F3F09F0D23A}" type="datetimeFigureOut">
              <a:rPr lang="en-AU" smtClean="0"/>
              <a:t>9/06/2020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94A360-3FE1-4006-9AE2-BEA4EBEE3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856F08-A70C-4E1C-A6BC-00E2E920C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38814-8AEC-4B56-AA27-7260893AD63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97628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4E2A0-6D43-43E0-AE1E-585B3FCBD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82B5AC-84B2-4D6D-9DF0-732512DAEA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FF6D42-7EE0-43FA-B199-095D75D75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74D4C-27B3-46DF-B179-0F3F09F0D23A}" type="datetimeFigureOut">
              <a:rPr lang="en-AU" smtClean="0"/>
              <a:t>9/06/2020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7CAD91-0B07-4254-85F0-F24F873FC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55DBB-F8BD-4C94-A104-41F6AFF43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38814-8AEC-4B56-AA27-7260893AD63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1161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4B2E59-480E-493B-AD58-53E54E7CDF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E852AC-A07B-4458-9F86-959BF2A942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B04A78-A13B-42E8-B6F0-4047A40EC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74D4C-27B3-46DF-B179-0F3F09F0D23A}" type="datetimeFigureOut">
              <a:rPr lang="en-AU" smtClean="0"/>
              <a:t>9/06/2020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F63606-A297-46DD-9576-A3B3D1F8A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F1D4DC-3553-4D22-9BA7-3A9434F5B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38814-8AEC-4B56-AA27-7260893AD63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64697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8DEB4-39D1-438B-B9DA-EC43FDCBD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88181-C6CE-4590-BBDB-FB003AACA4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F97F89-56CD-4F58-BC69-E5A52AA83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74D4C-27B3-46DF-B179-0F3F09F0D23A}" type="datetimeFigureOut">
              <a:rPr lang="en-AU" smtClean="0"/>
              <a:t>9/06/2020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79464A-9A22-46E4-8FA7-3E139198F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23C69-6AEA-4531-9BBB-A50CBFE18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38814-8AEC-4B56-AA27-7260893AD63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50357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E3882-E965-4D09-B06C-04437C1F2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5DD0BE-E01A-433E-8D03-8305CC3988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027DAE-7628-4224-8EC9-790175858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74D4C-27B3-46DF-B179-0F3F09F0D23A}" type="datetimeFigureOut">
              <a:rPr lang="en-AU" smtClean="0"/>
              <a:t>9/06/2020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E09A-5328-4BC3-B5E7-9BEF8B76C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43F461-F06A-4691-B4A3-44E860A07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38814-8AEC-4B56-AA27-7260893AD63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3910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F3AB2-9225-46EB-A9C6-102A59EDC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2D4FF6-CFA0-4B4E-97EA-5A1055ACEA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3EDE4E-B313-4150-8531-80F3C3D176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BE99B4-7772-48C5-8F85-C2BB82DD9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74D4C-27B3-46DF-B179-0F3F09F0D23A}" type="datetimeFigureOut">
              <a:rPr lang="en-AU" smtClean="0"/>
              <a:t>9/06/2020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02A266-5387-4076-8FB1-F9F8F9D65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C31404-921B-4F30-A6E9-BCF0F853F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38814-8AEC-4B56-AA27-7260893AD63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78313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59151-91DA-4720-A694-03CA5C328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58170-FF25-4342-A248-A6BE3F678A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7B95B5-4F79-4BB9-8AEC-645C48A122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23CFA9-2647-454C-A010-AF21E46DEF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861F69-CCEA-4F49-8CBA-396FDCEB9B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2DDC9E-5E98-4CB0-A781-85C977264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74D4C-27B3-46DF-B179-0F3F09F0D23A}" type="datetimeFigureOut">
              <a:rPr lang="en-AU" smtClean="0"/>
              <a:t>9/06/2020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4086BE-7704-4170-BD2A-55907CD03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E0873C-A7C6-438D-B014-811852028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38814-8AEC-4B56-AA27-7260893AD63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3841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E7F52-BDEF-4C5E-8A74-73F5F7E60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0B1E00-B42E-4C6B-AFA8-8F66ECA79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74D4C-27B3-46DF-B179-0F3F09F0D23A}" type="datetimeFigureOut">
              <a:rPr lang="en-AU" smtClean="0"/>
              <a:t>9/06/2020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1B8C47-8213-4A29-BE61-9C859FC7B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D997CB-85CF-4A59-A870-EEE8C5C99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38814-8AEC-4B56-AA27-7260893AD63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44515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AD62BE-6445-41A5-B564-125E59122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74D4C-27B3-46DF-B179-0F3F09F0D23A}" type="datetimeFigureOut">
              <a:rPr lang="en-AU" smtClean="0"/>
              <a:t>9/06/2020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1DF6BF-351C-4807-A8F4-C7E5F150E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289BA1-388D-4E66-A5AE-B6C4CD363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38814-8AEC-4B56-AA27-7260893AD63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24614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661EC-EC3C-454A-A5DA-165153B8F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30858-3FCD-429F-8F32-5BD31D9656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CC53EC-97CE-4468-960A-A8CAE5EE85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89D798-ECF7-4831-A88B-6722F390D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74D4C-27B3-46DF-B179-0F3F09F0D23A}" type="datetimeFigureOut">
              <a:rPr lang="en-AU" smtClean="0"/>
              <a:t>9/06/2020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A11C12-F9CE-4441-9C20-AA8868A9E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E4933F-A5B9-4B35-A0AF-6BA32CF3C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38814-8AEC-4B56-AA27-7260893AD63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23311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7861E-1737-4D70-B443-1F35522F0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D473C6-B0E1-48CC-9810-36B96DA4E1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7FF4FC-ECBC-4575-B3B6-204FF75C31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15FE35-2942-4FDB-A6AF-91E15C21A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74D4C-27B3-46DF-B179-0F3F09F0D23A}" type="datetimeFigureOut">
              <a:rPr lang="en-AU" smtClean="0"/>
              <a:t>9/06/2020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C4D5E2-EA2C-4FA9-8F7F-2922EE7CA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F4D42D-541E-4C64-85D3-36CD8A869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38814-8AEC-4B56-AA27-7260893AD63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55549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348113-ACE8-4C33-A00B-D689B6142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49C205-B9BE-4224-8765-D85D120F41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76F13F-92E7-4A68-89EB-38E7E175A4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E74D4C-27B3-46DF-B179-0F3F09F0D23A}" type="datetimeFigureOut">
              <a:rPr lang="en-AU" smtClean="0"/>
              <a:t>9/06/2020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96CCE0-4208-4709-90D2-4767866FF5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726AFB-56BD-422D-8736-C220D98103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438814-8AEC-4B56-AA27-7260893AD63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94626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lyysL02ZvQ8?feature=oembed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P4pX5W_WwU4?feature=oembed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DB02F-4379-4BD4-9AD7-07EC7B6995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Soil as a Resource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D25D92-78E4-4590-AAB1-93CE177C75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358801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93063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66764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0680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ell phone&#10;&#10;Description automatically generated">
            <a:extLst>
              <a:ext uri="{FF2B5EF4-FFF2-40B4-BE49-F238E27FC236}">
                <a16:creationId xmlns:a16="http://schemas.microsoft.com/office/drawing/2014/main" id="{1CA36480-5F50-474D-9549-D065031606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" y="197167"/>
            <a:ext cx="8305800" cy="3253105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08760103-76E7-418F-B2FE-372FB5617D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6860" y="3922395"/>
            <a:ext cx="3810000" cy="253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8887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CDAEA7F-AF93-4AB5-AB45-5B413967FE85}"/>
              </a:ext>
            </a:extLst>
          </p:cNvPr>
          <p:cNvSpPr/>
          <p:nvPr/>
        </p:nvSpPr>
        <p:spPr>
          <a:xfrm>
            <a:off x="754380" y="951637"/>
            <a:ext cx="106299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How is </a:t>
            </a:r>
            <a:r>
              <a:rPr lang="en-US" sz="2800" b="1" i="0" dirty="0">
                <a:solidFill>
                  <a:srgbClr val="188274"/>
                </a:solidFill>
                <a:effectLst/>
                <a:latin typeface="Arial" panose="020B0604020202020204" pitchFamily="34" charset="0"/>
              </a:rPr>
              <a:t>soil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made? Believe it or not, it comes from solid rocks that are </a:t>
            </a:r>
            <a:r>
              <a:rPr lang="en-US" sz="2800" b="1" i="0" dirty="0">
                <a:solidFill>
                  <a:srgbClr val="ED6A5A"/>
                </a:solidFill>
                <a:effectLst/>
                <a:latin typeface="Arial" panose="020B0604020202020204" pitchFamily="34" charset="0"/>
              </a:rPr>
              <a:t>broken down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over time!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1" i="0" dirty="0">
                <a:solidFill>
                  <a:srgbClr val="ED6A5A"/>
                </a:solidFill>
                <a:effectLst/>
                <a:latin typeface="Arial" panose="020B0604020202020204" pitchFamily="34" charset="0"/>
              </a:rPr>
              <a:t>Weathering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US" sz="2800" b="1" i="0" dirty="0">
                <a:solidFill>
                  <a:srgbClr val="9BC1BC"/>
                </a:solidFill>
                <a:effectLst/>
                <a:latin typeface="Arial" panose="020B0604020202020204" pitchFamily="34" charset="0"/>
              </a:rPr>
              <a:t>erosion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 the processes that break down and move 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rocks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on the Earth's surface. They work together to turn rocks into </a:t>
            </a:r>
            <a:r>
              <a:rPr lang="en-US" sz="2800" b="1" i="0" dirty="0">
                <a:solidFill>
                  <a:srgbClr val="188274"/>
                </a:solidFill>
                <a:effectLst/>
                <a:latin typeface="Arial" panose="020B0604020202020204" pitchFamily="34" charset="0"/>
              </a:rPr>
              <a:t>sediment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, then into </a:t>
            </a:r>
            <a:r>
              <a:rPr lang="en-US" sz="2800" b="1" i="0" dirty="0">
                <a:solidFill>
                  <a:srgbClr val="188274"/>
                </a:solidFill>
                <a:effectLst/>
                <a:latin typeface="Arial" panose="020B0604020202020204" pitchFamily="34" charset="0"/>
              </a:rPr>
              <a:t>soil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14454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nline Media 1" title="StudyJams Weathering and Erosion">
            <a:hlinkClick r:id="" action="ppaction://media"/>
            <a:extLst>
              <a:ext uri="{FF2B5EF4-FFF2-40B4-BE49-F238E27FC236}">
                <a16:creationId xmlns:a16="http://schemas.microsoft.com/office/drawing/2014/main" id="{FFD9FA93-6397-4BF3-8C4D-26C3471D3886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348740" y="39245"/>
            <a:ext cx="9098280" cy="6818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783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94F5CB6-F0E3-4546-8749-06E62B7C10CF}"/>
              </a:ext>
            </a:extLst>
          </p:cNvPr>
          <p:cNvSpPr/>
          <p:nvPr/>
        </p:nvSpPr>
        <p:spPr>
          <a:xfrm>
            <a:off x="308451" y="220117"/>
            <a:ext cx="11575097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i="0" dirty="0">
                <a:solidFill>
                  <a:srgbClr val="9BC1BC"/>
                </a:solidFill>
                <a:effectLst/>
                <a:latin typeface="Arial" panose="020B0604020202020204" pitchFamily="34" charset="0"/>
              </a:rPr>
              <a:t>Erosion</a:t>
            </a:r>
            <a:r>
              <a:rPr lang="en-US" sz="32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carries small fragments of rock into </a:t>
            </a:r>
            <a:r>
              <a:rPr lang="en-US" sz="3200" b="1" i="0" dirty="0">
                <a:solidFill>
                  <a:srgbClr val="C7CCC1"/>
                </a:solidFill>
                <a:effectLst/>
                <a:latin typeface="Arial" panose="020B0604020202020204" pitchFamily="34" charset="0"/>
              </a:rPr>
              <a:t>low-lying areas</a:t>
            </a:r>
            <a:r>
              <a:rPr lang="en-US" sz="32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that are quite flat. Here they are dumped or </a:t>
            </a:r>
            <a:r>
              <a:rPr lang="en-US" sz="3200" b="1" i="0" dirty="0">
                <a:solidFill>
                  <a:srgbClr val="ED6A5A"/>
                </a:solidFill>
                <a:effectLst/>
                <a:latin typeface="Arial" panose="020B0604020202020204" pitchFamily="34" charset="0"/>
              </a:rPr>
              <a:t>deposited.</a:t>
            </a:r>
            <a:endParaRPr lang="en-US" sz="32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sz="32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32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As the dumping goes on, the tiny pieces of rock pile up and form </a:t>
            </a:r>
            <a:r>
              <a:rPr lang="en-US" sz="32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layers</a:t>
            </a:r>
            <a:r>
              <a:rPr lang="en-US" sz="32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. These layers are </a:t>
            </a:r>
            <a:r>
              <a:rPr lang="en-US" sz="3200" b="1" i="0" dirty="0">
                <a:solidFill>
                  <a:srgbClr val="ED6A5A"/>
                </a:solidFill>
                <a:effectLst/>
                <a:latin typeface="Arial" panose="020B0604020202020204" pitchFamily="34" charset="0"/>
              </a:rPr>
              <a:t>infertile soil.</a:t>
            </a:r>
            <a:endParaRPr lang="en-US" sz="32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DEAFC1F-3772-4968-9E44-A7E72711AA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8624638"/>
              </p:ext>
            </p:extLst>
          </p:nvPr>
        </p:nvGraphicFramePr>
        <p:xfrm>
          <a:off x="667472" y="3590896"/>
          <a:ext cx="8087907" cy="2674620"/>
        </p:xfrm>
        <a:graphic>
          <a:graphicData uri="http://schemas.openxmlformats.org/drawingml/2006/table">
            <a:tbl>
              <a:tblPr/>
              <a:tblGrid>
                <a:gridCol w="7368582">
                  <a:extLst>
                    <a:ext uri="{9D8B030D-6E8A-4147-A177-3AD203B41FA5}">
                      <a16:colId xmlns:a16="http://schemas.microsoft.com/office/drawing/2014/main" val="671789886"/>
                    </a:ext>
                  </a:extLst>
                </a:gridCol>
                <a:gridCol w="719325">
                  <a:extLst>
                    <a:ext uri="{9D8B030D-6E8A-4147-A177-3AD203B41FA5}">
                      <a16:colId xmlns:a16="http://schemas.microsoft.com/office/drawing/2014/main" val="390065527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dirty="0">
                          <a:solidFill>
                            <a:srgbClr val="444444"/>
                          </a:solidFill>
                          <a:effectLst/>
                          <a:latin typeface="Arial" panose="020B0604020202020204" pitchFamily="34" charset="0"/>
                        </a:rPr>
                        <a:t>To make them </a:t>
                      </a:r>
                      <a:r>
                        <a:rPr lang="en-US" sz="2800" b="1" i="0" dirty="0">
                          <a:solidFill>
                            <a:srgbClr val="188274"/>
                          </a:solidFill>
                          <a:effectLst/>
                          <a:latin typeface="Arial" panose="020B0604020202020204" pitchFamily="34" charset="0"/>
                        </a:rPr>
                        <a:t>fertile</a:t>
                      </a:r>
                      <a:r>
                        <a:rPr lang="en-US" sz="2800" b="0" i="0" dirty="0">
                          <a:solidFill>
                            <a:srgbClr val="444444"/>
                          </a:solidFill>
                          <a:effectLst/>
                          <a:latin typeface="Arial" panose="020B0604020202020204" pitchFamily="34" charset="0"/>
                        </a:rPr>
                        <a:t> (suitable for </a:t>
                      </a:r>
                      <a:r>
                        <a:rPr lang="en-US" sz="2800" b="1" i="0" dirty="0">
                          <a:solidFill>
                            <a:srgbClr val="444444"/>
                          </a:solidFill>
                          <a:effectLst/>
                          <a:latin typeface="Arial" panose="020B0604020202020204" pitchFamily="34" charset="0"/>
                        </a:rPr>
                        <a:t>growing</a:t>
                      </a:r>
                      <a:r>
                        <a:rPr lang="en-US" sz="2800" b="0" i="0" dirty="0">
                          <a:solidFill>
                            <a:srgbClr val="444444"/>
                          </a:solidFill>
                          <a:effectLst/>
                          <a:latin typeface="Arial" panose="020B0604020202020204" pitchFamily="34" charset="0"/>
                        </a:rPr>
                        <a:t> crops) some </a:t>
                      </a:r>
                      <a:r>
                        <a:rPr lang="en-US" sz="2800" b="1" i="0" dirty="0">
                          <a:solidFill>
                            <a:srgbClr val="188274"/>
                          </a:solidFill>
                          <a:effectLst/>
                          <a:latin typeface="Arial" panose="020B0604020202020204" pitchFamily="34" charset="0"/>
                        </a:rPr>
                        <a:t>organic matter</a:t>
                      </a:r>
                      <a:r>
                        <a:rPr lang="en-US" sz="2800" b="0" i="0" dirty="0">
                          <a:solidFill>
                            <a:srgbClr val="444444"/>
                          </a:solidFill>
                          <a:effectLst/>
                          <a:latin typeface="Arial" panose="020B0604020202020204" pitchFamily="34" charset="0"/>
                        </a:rPr>
                        <a:t> must be added!</a:t>
                      </a:r>
                      <a:br>
                        <a:rPr lang="en-US" sz="2800" b="0" i="0" dirty="0">
                          <a:solidFill>
                            <a:srgbClr val="444444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br>
                        <a:rPr lang="en-US" sz="2800" b="0" i="0" dirty="0">
                          <a:solidFill>
                            <a:srgbClr val="444444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2800" b="0" i="0" dirty="0">
                          <a:solidFill>
                            <a:srgbClr val="444444"/>
                          </a:solidFill>
                          <a:effectLst/>
                          <a:latin typeface="Arial" panose="020B0604020202020204" pitchFamily="34" charset="0"/>
                        </a:rPr>
                        <a:t>That means there must be things </a:t>
                      </a:r>
                      <a:r>
                        <a:rPr lang="en-US" sz="2800" b="1" i="0" dirty="0">
                          <a:solidFill>
                            <a:srgbClr val="FFCE45"/>
                          </a:solidFill>
                          <a:effectLst/>
                          <a:latin typeface="Arial" panose="020B0604020202020204" pitchFamily="34" charset="0"/>
                        </a:rPr>
                        <a:t>living</a:t>
                      </a:r>
                      <a:r>
                        <a:rPr lang="en-US" sz="2800" b="0" i="0" dirty="0">
                          <a:solidFill>
                            <a:srgbClr val="444444"/>
                          </a:solidFill>
                          <a:effectLst/>
                          <a:latin typeface="Arial" panose="020B0604020202020204" pitchFamily="34" charset="0"/>
                        </a:rPr>
                        <a:t> in the soil, like </a:t>
                      </a:r>
                      <a:r>
                        <a:rPr lang="en-US" sz="2800" b="1" i="0" dirty="0">
                          <a:solidFill>
                            <a:srgbClr val="444444"/>
                          </a:solidFill>
                          <a:effectLst/>
                          <a:latin typeface="Arial" panose="020B0604020202020204" pitchFamily="34" charset="0"/>
                        </a:rPr>
                        <a:t>worms and insects.</a:t>
                      </a:r>
                      <a:endParaRPr lang="en-US" sz="2800" b="0" i="0" dirty="0">
                        <a:solidFill>
                          <a:srgbClr val="444444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br>
                        <a:rPr lang="en-AU" sz="2800" b="0" i="0" dirty="0">
                          <a:solidFill>
                            <a:srgbClr val="444444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endParaRPr lang="en-AU" sz="2800" dirty="0"/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2515045"/>
                  </a:ext>
                </a:extLst>
              </a:tr>
            </a:tbl>
          </a:graphicData>
        </a:graphic>
      </p:graphicFrame>
      <p:pic>
        <p:nvPicPr>
          <p:cNvPr id="2050" name="Picture 2">
            <a:extLst>
              <a:ext uri="{FF2B5EF4-FFF2-40B4-BE49-F238E27FC236}">
                <a16:creationId xmlns:a16="http://schemas.microsoft.com/office/drawing/2014/main" id="{659D25BE-7ADA-4D78-B990-5B5617BB57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3073" y="3590896"/>
            <a:ext cx="3800475" cy="2524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3088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A935103-D5B7-4B08-995E-7174E5BC636D}"/>
              </a:ext>
            </a:extLst>
          </p:cNvPr>
          <p:cNvSpPr/>
          <p:nvPr/>
        </p:nvSpPr>
        <p:spPr>
          <a:xfrm>
            <a:off x="487680" y="380137"/>
            <a:ext cx="1062228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Why is soil so important?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In Australia, we need </a:t>
            </a:r>
            <a:r>
              <a:rPr lang="en-US" sz="2800" b="1" i="0" dirty="0">
                <a:solidFill>
                  <a:srgbClr val="188274"/>
                </a:solidFill>
                <a:effectLst/>
                <a:latin typeface="Arial" panose="020B0604020202020204" pitchFamily="34" charset="0"/>
              </a:rPr>
              <a:t>fertile soil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grow our crops in - vegetables, fruits and other plants. However 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only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KaTeX_Main"/>
              </a:rPr>
              <a:t>4%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the soil in this country is fertile enough! The other 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KaTeX_Main"/>
              </a:rPr>
              <a:t>96%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 </a:t>
            </a:r>
            <a:r>
              <a:rPr lang="en-US" sz="2800" b="1" i="0" dirty="0">
                <a:solidFill>
                  <a:srgbClr val="ED6A5A"/>
                </a:solidFill>
                <a:effectLst/>
                <a:latin typeface="Arial" panose="020B0604020202020204" pitchFamily="34" charset="0"/>
              </a:rPr>
              <a:t>unusable.</a:t>
            </a:r>
            <a:endParaRPr lang="en-US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F9C49FC-BBCD-42BA-AECB-F3FEBDCB27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" y="2851810"/>
            <a:ext cx="4815840" cy="3214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F13C96C-B11A-4FC4-846D-D056CB189C6E}"/>
              </a:ext>
            </a:extLst>
          </p:cNvPr>
          <p:cNvSpPr/>
          <p:nvPr/>
        </p:nvSpPr>
        <p:spPr>
          <a:xfrm>
            <a:off x="5532120" y="3815596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24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It's vital that we </a:t>
            </a:r>
            <a:r>
              <a:rPr lang="en-US" sz="2400" b="1" i="0" dirty="0">
                <a:solidFill>
                  <a:srgbClr val="36C9C6"/>
                </a:solidFill>
                <a:effectLst/>
                <a:latin typeface="Arial" panose="020B0604020202020204" pitchFamily="34" charset="0"/>
              </a:rPr>
              <a:t>conserve</a:t>
            </a:r>
            <a:r>
              <a:rPr lang="en-US" sz="24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soil we have, so we can keep growing food.</a:t>
            </a:r>
          </a:p>
        </p:txBody>
      </p:sp>
    </p:spTree>
    <p:extLst>
      <p:ext uri="{BB962C8B-B14F-4D97-AF65-F5344CB8AC3E}">
        <p14:creationId xmlns:p14="http://schemas.microsoft.com/office/powerpoint/2010/main" val="1496948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AB137B5-2D45-41F7-B9A7-04BF1787B187}"/>
              </a:ext>
            </a:extLst>
          </p:cNvPr>
          <p:cNvSpPr/>
          <p:nvPr/>
        </p:nvSpPr>
        <p:spPr>
          <a:xfrm>
            <a:off x="243840" y="302359"/>
            <a:ext cx="1136904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Unfortunately, one of the problems facing soil conservation is the process of </a:t>
            </a:r>
            <a:r>
              <a:rPr lang="en-US" sz="2400" b="1" i="0" dirty="0">
                <a:solidFill>
                  <a:srgbClr val="9BC1BC"/>
                </a:solidFill>
                <a:effectLst/>
                <a:latin typeface="Arial" panose="020B0604020202020204" pitchFamily="34" charset="0"/>
              </a:rPr>
              <a:t>erosion</a:t>
            </a:r>
            <a:r>
              <a:rPr lang="en-US" sz="24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itself.</a:t>
            </a:r>
          </a:p>
          <a:p>
            <a:pPr algn="ctr"/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As we know, this is one of the processes that </a:t>
            </a:r>
            <a:r>
              <a:rPr lang="en-US" sz="2400" b="1" i="0" dirty="0">
                <a:solidFill>
                  <a:srgbClr val="188274"/>
                </a:solidFill>
                <a:effectLst/>
                <a:latin typeface="Arial" panose="020B0604020202020204" pitchFamily="34" charset="0"/>
              </a:rPr>
              <a:t>creates soil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- so what's going on?</a:t>
            </a:r>
          </a:p>
          <a:p>
            <a:pPr algn="ctr"/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Well, when soil is held together by </a:t>
            </a:r>
            <a:r>
              <a:rPr lang="en-US" sz="2400" b="1" i="0" dirty="0">
                <a:solidFill>
                  <a:srgbClr val="188274"/>
                </a:solidFill>
                <a:effectLst/>
                <a:latin typeface="Arial" panose="020B0604020202020204" pitchFamily="34" charset="0"/>
              </a:rPr>
              <a:t>plant roots,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it is stable and can </a:t>
            </a:r>
            <a:r>
              <a:rPr lang="en-US" sz="2400" b="1" i="0" dirty="0">
                <a:solidFill>
                  <a:srgbClr val="9BC1BC"/>
                </a:solidFill>
                <a:effectLst/>
                <a:latin typeface="Arial" panose="020B0604020202020204" pitchFamily="34" charset="0"/>
              </a:rPr>
              <a:t>resist erosion</a:t>
            </a:r>
            <a:r>
              <a:rPr lang="en-US" sz="2400" b="0" i="0" dirty="0">
                <a:solidFill>
                  <a:srgbClr val="9BC1BC"/>
                </a:solidFill>
                <a:effectLst/>
                <a:latin typeface="Arial" panose="020B0604020202020204" pitchFamily="34" charset="0"/>
              </a:rPr>
              <a:t>.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But if the plants are gone, the soil is loose and can be carried away by the </a:t>
            </a:r>
            <a:r>
              <a:rPr lang="en-US" sz="2400" b="1" i="0" dirty="0">
                <a:solidFill>
                  <a:srgbClr val="36C9C6"/>
                </a:solidFill>
                <a:effectLst/>
                <a:latin typeface="Arial" panose="020B0604020202020204" pitchFamily="34" charset="0"/>
              </a:rPr>
              <a:t>wind or waves.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This is what the diagram below shows: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BEC4AE51-8F52-44D7-A16A-79A24339A2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0763" y="3429000"/>
            <a:ext cx="7196138" cy="3296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45530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nline Media 1" title="Soil salinity in Australia (2001)">
            <a:hlinkClick r:id="" action="ppaction://media"/>
            <a:extLst>
              <a:ext uri="{FF2B5EF4-FFF2-40B4-BE49-F238E27FC236}">
                <a16:creationId xmlns:a16="http://schemas.microsoft.com/office/drawing/2014/main" id="{C5F169EC-D93A-4B09-B90A-76B60C7307B2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543050" y="0"/>
            <a:ext cx="9105900" cy="6824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241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06639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33</Words>
  <Application>Microsoft Office PowerPoint</Application>
  <PresentationFormat>Widescreen</PresentationFormat>
  <Paragraphs>18</Paragraphs>
  <Slides>12</Slides>
  <Notes>0</Notes>
  <HiddenSlides>0</HiddenSlides>
  <MMClips>2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KaTeX_Main</vt:lpstr>
      <vt:lpstr>Office Theme</vt:lpstr>
      <vt:lpstr>Soil as a Resource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Soil as a Resource</dc:title>
  <dc:creator>Jean D'cruz</dc:creator>
  <cp:lastModifiedBy>Jean D'cruz</cp:lastModifiedBy>
  <cp:revision>1</cp:revision>
  <dcterms:created xsi:type="dcterms:W3CDTF">2020-06-09T10:12:18Z</dcterms:created>
  <dcterms:modified xsi:type="dcterms:W3CDTF">2020-06-09T10:19:48Z</dcterms:modified>
</cp:coreProperties>
</file>