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F8C3-304E-4E69-9819-BD1987BD0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B27EE-A84D-4D7F-8781-C068B8993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5082-771A-48E0-AFCB-C4DA237F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98D-960A-4E92-9D51-961902D51B7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92E1D-D7F9-4E95-87C2-304EE1BD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7176D-C0CB-4E3B-88AF-418DEB6E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BA5B-4878-4F43-BE67-81B982982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57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074F-12A1-4448-81D1-133D172E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89B2E-5248-48B2-BD6F-DDE7F0C66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4272C-2B52-4858-A748-B04FF39B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98D-960A-4E92-9D51-961902D51B7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C4704-C72E-40BC-A572-C27A1A15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FFC5E-18EB-4D65-B7F9-40BFA215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BA5B-4878-4F43-BE67-81B982982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6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2A174-2558-4456-A22C-3E6A6CBFF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0B26-ABBC-4DE4-B1AD-FD8E81CB7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9335C-B6D9-4D29-8D0A-07F2900C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98D-960A-4E92-9D51-961902D51B7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FD5F0-74C6-468E-995F-62B0FC77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2F44C-F669-4085-AB0D-888A0096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BA5B-4878-4F43-BE67-81B982982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77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386C-2590-4770-8E5F-C7D5B6F7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54A7-58B8-4EE6-89B2-96FD8714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1F3C-9B07-4111-999A-A3A32D85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98D-960A-4E92-9D51-961902D51B7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01A2-2FF3-42A4-81C7-3D64CF8D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E679-7156-4E8B-A2A6-2816A067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BA5B-4878-4F43-BE67-81B982982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105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D142-5B5A-4F3B-9044-A19710F4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E0C6-EBEB-4E0A-97DA-FB63452D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917E-3873-4427-B6A2-2750141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98D-960A-4E92-9D51-961902D51B7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EB26-901C-4C3D-B637-53871227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47B09-A108-4AF6-BFA2-2E946458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BA5B-4878-4F43-BE67-81B982982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74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A4A0-53E4-4695-9075-CD8F66B9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6091-4311-48EE-A81E-9E34393AE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2B1C5-F01D-45D7-B769-F95FB2FA2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A799B-4BF0-456A-B296-39D0A818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98D-960A-4E92-9D51-961902D51B7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B3EAA-F5A9-4B0A-9AF3-9E0BEBE2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78AC7-F874-4BF5-B21D-79FB6F11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BA5B-4878-4F43-BE67-81B982982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0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4F-659A-4C2C-8BAA-756226A1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7317C-6BC8-4883-BAEC-B3D0AC52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E3978-3E30-4541-B5F1-3AB9072E1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8DDBD-C688-48CC-A475-5D918A005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A6C2C-8101-4ACF-B95D-52EE4C5B6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B8511-1BB7-4254-8AE5-082A81B8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98D-960A-4E92-9D51-961902D51B7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019FE-92DF-4C8D-A3DC-3AE46CC5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C22D1-2E77-451E-A858-D799A476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BA5B-4878-4F43-BE67-81B982982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04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D7FE-EAC8-4F5B-9E07-74B752A6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7C564-DB84-4424-B5A3-F6BFC2E7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98D-960A-4E92-9D51-961902D51B7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5CF45-3641-4C4E-A0F1-3354D00B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68A9A-1F42-4500-BAAA-725691E6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BA5B-4878-4F43-BE67-81B982982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6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EA2BC-6FAA-4981-BC1A-2D8044F6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98D-960A-4E92-9D51-961902D51B7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80C57-E7C6-4503-B305-4E8111B8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E2EA5-30A4-4B1E-95EC-6831455F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BA5B-4878-4F43-BE67-81B982982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85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A3CB-C5C3-47B5-B268-80BC61F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13DC-140B-428A-B81A-D7C9C553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BDF44-7BE5-45ED-BA96-33119629E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FE175-FB7B-4609-B048-401B6CEE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98D-960A-4E92-9D51-961902D51B7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DDA2C-03EA-4C5F-89CE-779ABB2F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04E5-ECD8-409C-AF38-814112A3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BA5B-4878-4F43-BE67-81B982982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50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454A-C8FC-40A3-9F32-7E87B1A9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A1E10-C4A8-493D-B7D9-C38617017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E3D4E-1729-4D94-8654-495184707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B459A-FDCB-4B31-94F7-3B3C4692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498D-960A-4E92-9D51-961902D51B7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2A163-6AF2-44B1-BDAE-2730A56C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F5E59-EBA0-4A1B-8ED5-1699300B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BA5B-4878-4F43-BE67-81B982982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2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CF836-82F0-4CDC-80E7-2E985100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5E0FE-2308-4A70-B017-F411CAB29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518D-4AF1-49FD-A428-9FBF15257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498D-960A-4E92-9D51-961902D51B7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67E9-F50C-44A2-A756-423FB3952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D652-22DD-4C14-B89C-F3FB7758A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BA5B-4878-4F43-BE67-81B982982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888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av24fEMhDoU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06CC-00FA-450B-86F7-B7F72D72A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Solar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65F33-0E63-4C8A-82A9-DC93FA554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47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45E0A6-B1B7-40F5-B3D2-AA73CA66A09F}"/>
              </a:ext>
            </a:extLst>
          </p:cNvPr>
          <p:cNvSpPr/>
          <p:nvPr/>
        </p:nvSpPr>
        <p:spPr>
          <a:xfrm>
            <a:off x="205740" y="444064"/>
            <a:ext cx="11704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Passive solar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systems also convert solar energy into heat energy.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these systems </a:t>
            </a:r>
            <a:r>
              <a:rPr lang="en-US" sz="24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solar 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goes into a space - such as a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room, car,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glasshouse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through a </a:t>
            </a:r>
            <a:r>
              <a:rPr lang="en-US" sz="2400" b="1" i="0" dirty="0">
                <a:solidFill>
                  <a:srgbClr val="C7CCC7"/>
                </a:solidFill>
                <a:effectLst/>
                <a:latin typeface="Arial" panose="020B0604020202020204" pitchFamily="34" charset="0"/>
              </a:rPr>
              <a:t>transparent material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glass.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 </a:t>
            </a:r>
            <a:r>
              <a:rPr lang="en-US" sz="24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heats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space.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 special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equipment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needed for these systems. This means that they are </a:t>
            </a:r>
            <a:r>
              <a:rPr lang="en-US" sz="2400" b="1" i="0" dirty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passive.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7A9381-BA53-4657-9393-29102675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321" y="3597493"/>
            <a:ext cx="4765357" cy="326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03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3CE03E-3412-401E-A913-E4A4ACE06B5C}"/>
              </a:ext>
            </a:extLst>
          </p:cNvPr>
          <p:cNvSpPr/>
          <p:nvPr/>
        </p:nvSpPr>
        <p:spPr>
          <a:xfrm>
            <a:off x="320040" y="81301"/>
            <a:ext cx="114528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Unlike solar thermal and passive solar systems,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photovoltaic cells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convert solar energy into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electrical energy.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Photovoltaic cells are located on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solar panels.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electrical energy that they produce can either be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immediately or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stored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batteries.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D426885-0AB1-4802-BEDE-DD7E46D78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3206115"/>
            <a:ext cx="6086475" cy="365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90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Bill Nye - How Stuff Works - Solar Energy">
            <a:hlinkClick r:id="" action="ppaction://media"/>
            <a:extLst>
              <a:ext uri="{FF2B5EF4-FFF2-40B4-BE49-F238E27FC236}">
                <a16:creationId xmlns:a16="http://schemas.microsoft.com/office/drawing/2014/main" id="{9813F7EB-7B12-40A1-A268-B239BC7243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89710" y="-69277"/>
            <a:ext cx="9212580" cy="690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6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D11FC-942C-41AB-93CF-724BB07B1476}"/>
              </a:ext>
            </a:extLst>
          </p:cNvPr>
          <p:cNvSpPr/>
          <p:nvPr/>
        </p:nvSpPr>
        <p:spPr>
          <a:xfrm>
            <a:off x="380048" y="330399"/>
            <a:ext cx="112785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energy comes from the Sun converting its </a:t>
            </a:r>
            <a:r>
              <a:rPr lang="en-US" sz="32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US" sz="32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energy.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might seem impossible but a famous scientist called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Albert Einstein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proved that it could happen.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might know his formula 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KaTeX_Main"/>
              </a:rPr>
              <a:t>E=mc</a:t>
            </a:r>
            <a:r>
              <a:rPr lang="en-US" sz="3200" b="0" i="0" baseline="3000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shows that a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small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amount of </a:t>
            </a:r>
            <a:r>
              <a:rPr lang="en-US" sz="32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produce a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huge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amount of </a:t>
            </a:r>
            <a:r>
              <a:rPr lang="en-US" sz="32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energy.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65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1F3E69-6E70-48CF-BFA6-754827C15165}"/>
              </a:ext>
            </a:extLst>
          </p:cNvPr>
          <p:cNvSpPr/>
          <p:nvPr/>
        </p:nvSpPr>
        <p:spPr>
          <a:xfrm>
            <a:off x="265430" y="181957"/>
            <a:ext cx="718693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Sun converts around 4 million </a:t>
            </a:r>
            <a:r>
              <a:rPr lang="en-US" sz="32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tonnes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its </a:t>
            </a:r>
            <a:r>
              <a:rPr lang="en-US" sz="32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energy every day!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don't need to worry about the Sun </a:t>
            </a:r>
            <a:r>
              <a:rPr lang="en-US" sz="32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running out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though. It has such a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huge mass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it would take around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KaTeX_Main"/>
              </a:rPr>
              <a:t>5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billion years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sz="32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burn out.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 Sun is considered to be a </a:t>
            </a:r>
            <a:r>
              <a:rPr lang="en-US" sz="32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renewable energy source.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5123553.83321">
            <a:hlinkClick r:id="" action="ppaction://media"/>
            <a:extLst>
              <a:ext uri="{FF2B5EF4-FFF2-40B4-BE49-F238E27FC236}">
                <a16:creationId xmlns:a16="http://schemas.microsoft.com/office/drawing/2014/main" id="{58D13623-0D01-4CEF-A2FD-761D1350738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490460" y="1325880"/>
            <a:ext cx="4663440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2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FB7816-A1CC-4A22-938D-8ACFD568C5E4}"/>
              </a:ext>
            </a:extLst>
          </p:cNvPr>
          <p:cNvSpPr/>
          <p:nvPr/>
        </p:nvSpPr>
        <p:spPr>
          <a:xfrm>
            <a:off x="311150" y="171788"/>
            <a:ext cx="116446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use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solar energy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heat places and produce electricity.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amount of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solar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we can use depends on the amount of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insolation.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the amount of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solar radiation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reaches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Earth.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1515124182.23451">
            <a:hlinkClick r:id="" action="ppaction://media"/>
            <a:extLst>
              <a:ext uri="{FF2B5EF4-FFF2-40B4-BE49-F238E27FC236}">
                <a16:creationId xmlns:a16="http://schemas.microsoft.com/office/drawing/2014/main" id="{AB7EE171-F2CE-409B-9233-303674EEFF4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11880" y="2725716"/>
            <a:ext cx="5280660" cy="39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C61DA5-200B-47D1-B8F4-878FCA03A660}"/>
              </a:ext>
            </a:extLst>
          </p:cNvPr>
          <p:cNvSpPr/>
          <p:nvPr/>
        </p:nvSpPr>
        <p:spPr>
          <a:xfrm>
            <a:off x="996950" y="934135"/>
            <a:ext cx="102958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US" sz="3200" b="1" i="0" dirty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three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main factors which determine the amount of insolation: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1AC4F9-BB7C-4B8B-9A14-8EF06EE3FA04}"/>
              </a:ext>
            </a:extLst>
          </p:cNvPr>
          <p:cNvSpPr/>
          <p:nvPr/>
        </p:nvSpPr>
        <p:spPr>
          <a:xfrm>
            <a:off x="1470660" y="2011353"/>
            <a:ext cx="102958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amount of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solar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reaches the Earth.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takes for the energy to be received.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C7CCC7"/>
                </a:solidFill>
                <a:effectLst/>
                <a:latin typeface="Arial" panose="020B0604020202020204" pitchFamily="34" charset="0"/>
              </a:rPr>
              <a:t>area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energy is spread over.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E6315B-AA72-427B-A836-80E357A3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25063"/>
            <a:ext cx="4861560" cy="323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02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5E8819-EDE9-4CC6-8CEA-1A1C40EA2EAA}"/>
              </a:ext>
            </a:extLst>
          </p:cNvPr>
          <p:cNvSpPr/>
          <p:nvPr/>
        </p:nvSpPr>
        <p:spPr>
          <a:xfrm>
            <a:off x="196850" y="446038"/>
            <a:ext cx="108216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C7CCC7"/>
                </a:solidFill>
                <a:effectLst/>
                <a:latin typeface="Arial" panose="020B0604020202020204" pitchFamily="34" charset="0"/>
              </a:rPr>
              <a:t>area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solar energy is spread over depends on where you are.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diagram below shows how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solar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spread over a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larger area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poles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at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equator.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 </a:t>
            </a:r>
            <a:r>
              <a:rPr lang="en-US" sz="2800" b="1" i="0" dirty="0">
                <a:solidFill>
                  <a:srgbClr val="99BBCC"/>
                </a:solidFill>
                <a:effectLst/>
                <a:latin typeface="Arial" panose="020B0604020202020204" pitchFamily="34" charset="0"/>
              </a:rPr>
              <a:t>equator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 higher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insolation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 </a:t>
            </a:r>
            <a:r>
              <a:rPr lang="en-US" sz="2800" b="1" i="0" dirty="0">
                <a:solidFill>
                  <a:srgbClr val="99BBCC"/>
                </a:solidFill>
                <a:effectLst/>
                <a:latin typeface="Arial" panose="020B0604020202020204" pitchFamily="34" charset="0"/>
              </a:rPr>
              <a:t>poles.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D5FA8F-5859-4F28-B8DA-06B6EAAD7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3153039"/>
            <a:ext cx="6410325" cy="391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53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8E10CB-4664-43E7-B485-703D0C583F6A}"/>
              </a:ext>
            </a:extLst>
          </p:cNvPr>
          <p:cNvSpPr/>
          <p:nvPr/>
        </p:nvSpPr>
        <p:spPr>
          <a:xfrm>
            <a:off x="402590" y="377846"/>
            <a:ext cx="113703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 is a very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large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country. Places in the North like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Darwin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Cairns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much closer to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equator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Southern cities like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Hobart.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Northern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parts of Australia will have a higher insolation than </a:t>
            </a:r>
            <a:r>
              <a:rPr lang="en-US" sz="2800" b="1" i="0" dirty="0">
                <a:solidFill>
                  <a:srgbClr val="26C9C6"/>
                </a:solidFill>
                <a:effectLst/>
                <a:latin typeface="Arial" panose="020B0604020202020204" pitchFamily="34" charset="0"/>
              </a:rPr>
              <a:t>Southern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parts due to the angle of the Sun's rays.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C2FB27-199C-4AC1-AA92-7F425754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04" y="3749458"/>
            <a:ext cx="4656992" cy="310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0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4D6D72-8DFA-4E66-B489-105BFAA18AF6}"/>
              </a:ext>
            </a:extLst>
          </p:cNvPr>
          <p:cNvSpPr/>
          <p:nvPr/>
        </p:nvSpPr>
        <p:spPr>
          <a:xfrm>
            <a:off x="768984" y="320457"/>
            <a:ext cx="110953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three main ways which we use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solar energy.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Solar thermal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heating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Passive solar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heating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Photovoltaic cells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solar panels.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C671CD-BD30-419C-BA22-C4DA187D3EB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210" y="3091815"/>
            <a:ext cx="5021580" cy="376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97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98A36-79F2-4B2D-AA83-27B2F0B50A2C}"/>
              </a:ext>
            </a:extLst>
          </p:cNvPr>
          <p:cNvSpPr/>
          <p:nvPr/>
        </p:nvSpPr>
        <p:spPr>
          <a:xfrm>
            <a:off x="365760" y="283727"/>
            <a:ext cx="114985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Solar thermal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systems are used to convert solar energy into heat energy.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an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active system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special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equipment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collect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store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solar energy.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 </a:t>
            </a:r>
            <a:r>
              <a:rPr lang="en-US" sz="2800" b="1" i="0" dirty="0">
                <a:solidFill>
                  <a:srgbClr val="99BBCC"/>
                </a:solidFill>
                <a:effectLst/>
                <a:latin typeface="Arial" panose="020B0604020202020204" pitchFamily="34" charset="0"/>
              </a:rPr>
              <a:t>mirrors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1" i="0" dirty="0">
                <a:solidFill>
                  <a:srgbClr val="99BBCC"/>
                </a:solidFill>
                <a:effectLst/>
                <a:latin typeface="Arial" panose="020B0604020202020204" pitchFamily="34" charset="0"/>
              </a:rPr>
              <a:t>lenses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collect solar energy for solar thermal systems. This heat is then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transferred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where it is wanted.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8A356D-EC97-41FE-9D8E-0E995C57C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20" y="3823157"/>
            <a:ext cx="4061460" cy="304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9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Office PowerPoint</Application>
  <PresentationFormat>Widescreen</PresentationFormat>
  <Paragraphs>46</Paragraphs>
  <Slides>12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Solar 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</dc:title>
  <dc:creator>Jean D'cruz</dc:creator>
  <cp:lastModifiedBy>Jean D'cruz</cp:lastModifiedBy>
  <cp:revision>1</cp:revision>
  <dcterms:created xsi:type="dcterms:W3CDTF">2020-06-09T11:23:58Z</dcterms:created>
  <dcterms:modified xsi:type="dcterms:W3CDTF">2020-06-09T11:29:35Z</dcterms:modified>
</cp:coreProperties>
</file>