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F8F68-49E2-4E45-B6C1-C269C860BF1F}" type="datetimeFigureOut">
              <a:rPr lang="en-AU" smtClean="0"/>
              <a:t>29/06/2020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CD475-2B88-4847-B4A7-255BDBF1521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4044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F8F68-49E2-4E45-B6C1-C269C860BF1F}" type="datetimeFigureOut">
              <a:rPr lang="en-AU" smtClean="0"/>
              <a:t>29/06/2020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CD475-2B88-4847-B4A7-255BDBF1521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23547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F8F68-49E2-4E45-B6C1-C269C860BF1F}" type="datetimeFigureOut">
              <a:rPr lang="en-AU" smtClean="0"/>
              <a:t>29/06/2020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CD475-2B88-4847-B4A7-255BDBF1521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85879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F8F68-49E2-4E45-B6C1-C269C860BF1F}" type="datetimeFigureOut">
              <a:rPr lang="en-AU" smtClean="0"/>
              <a:t>29/06/2020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CD475-2B88-4847-B4A7-255BDBF1521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10479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F8F68-49E2-4E45-B6C1-C269C860BF1F}" type="datetimeFigureOut">
              <a:rPr lang="en-AU" smtClean="0"/>
              <a:t>29/06/2020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CD475-2B88-4847-B4A7-255BDBF1521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76451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F8F68-49E2-4E45-B6C1-C269C860BF1F}" type="datetimeFigureOut">
              <a:rPr lang="en-AU" smtClean="0"/>
              <a:t>29/06/2020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CD475-2B88-4847-B4A7-255BDBF1521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158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F8F68-49E2-4E45-B6C1-C269C860BF1F}" type="datetimeFigureOut">
              <a:rPr lang="en-AU" smtClean="0"/>
              <a:t>29/06/2020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CD475-2B88-4847-B4A7-255BDBF1521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87220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F8F68-49E2-4E45-B6C1-C269C860BF1F}" type="datetimeFigureOut">
              <a:rPr lang="en-AU" smtClean="0"/>
              <a:t>29/06/2020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CD475-2B88-4847-B4A7-255BDBF1521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20069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F8F68-49E2-4E45-B6C1-C269C860BF1F}" type="datetimeFigureOut">
              <a:rPr lang="en-AU" smtClean="0"/>
              <a:t>29/06/2020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CD475-2B88-4847-B4A7-255BDBF1521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80566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F8F68-49E2-4E45-B6C1-C269C860BF1F}" type="datetimeFigureOut">
              <a:rPr lang="en-AU" smtClean="0"/>
              <a:t>29/06/2020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CD475-2B88-4847-B4A7-255BDBF1521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1387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F8F68-49E2-4E45-B6C1-C269C860BF1F}" type="datetimeFigureOut">
              <a:rPr lang="en-AU" smtClean="0"/>
              <a:t>29/06/2020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CD475-2B88-4847-B4A7-255BDBF1521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4483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1F8F68-49E2-4E45-B6C1-C269C860BF1F}" type="datetimeFigureOut">
              <a:rPr lang="en-AU" smtClean="0"/>
              <a:t>29/06/2020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CD475-2B88-4847-B4A7-255BDBF1521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5010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Classifying Data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39735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2010" y="349011"/>
            <a:ext cx="11423315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Rule 2: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Tables should have </a:t>
            </a:r>
            <a:r>
              <a:rPr lang="en-AU" sz="28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clear headings.</a:t>
            </a:r>
            <a:endParaRPr lang="en-AU" sz="28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headings should clearly indicate what is in each row or column.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the table below, headings show what is being changed (different students) and what is being measured (reaction time).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These are the</a:t>
            </a:r>
            <a:r>
              <a:rPr lang="en-AU" sz="28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 independent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8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dependent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variables.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6" name="Picture 2" descr="https://www.educationperfect.com/media/content/Science/1495497857.029161g/1495497854784-3880917204565394-8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2081" y="3645402"/>
            <a:ext cx="9041070" cy="3926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2782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52893" y="258471"/>
            <a:ext cx="1115035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Rule 3: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8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Units of measurement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should be included in the headings of the table.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You do not need to write the units throughout the table, </a:t>
            </a:r>
            <a:r>
              <a:rPr lang="en-AU" sz="28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just in the heading.</a:t>
            </a:r>
            <a:endParaRPr lang="en-AU" sz="28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makes it clearer and saves time.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For example, in the table below a student is recording total distance moved by a bike every 10 seconds: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170" name="Picture 2" descr="https://www.educationperfect.com/media/content/Science/1495497280.722581g/1495497277999-3880917204565394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3433" y="4198590"/>
            <a:ext cx="5486400" cy="2659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2258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52725" y="302359"/>
            <a:ext cx="1102217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Rule 4: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Data should be </a:t>
            </a:r>
            <a:r>
              <a:rPr lang="en-AU" sz="28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rounded consistently 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the table.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number of places data is rounded to depends on the accuracy of the actual measurements.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Once you decide on a suitable number of decimal places, then be consistent.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For example if a thermometer measures to the nearest 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KaTeX_Main"/>
              </a:rPr>
              <a:t>0.1</a:t>
            </a:r>
            <a:r>
              <a:rPr lang="en-AU" sz="2800" b="0" i="0" baseline="30000" dirty="0" smtClean="0">
                <a:solidFill>
                  <a:srgbClr val="444444"/>
                </a:solidFill>
                <a:effectLst/>
                <a:latin typeface="KaTeX_Main"/>
              </a:rPr>
              <a:t>∘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KaTeX_Main"/>
              </a:rPr>
              <a:t>C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, then data should be recorded to the nearest 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KaTeX_Main"/>
              </a:rPr>
              <a:t>0.1</a:t>
            </a:r>
            <a:r>
              <a:rPr lang="en-AU" sz="2800" b="0" i="0" baseline="30000" dirty="0" smtClean="0">
                <a:solidFill>
                  <a:srgbClr val="444444"/>
                </a:solidFill>
                <a:effectLst/>
                <a:latin typeface="KaTeX_Main"/>
              </a:rPr>
              <a:t>∘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KaTeX_Main"/>
              </a:rPr>
              <a:t>C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KaTeX_Main"/>
              </a:rPr>
              <a:t>24</a:t>
            </a:r>
            <a:r>
              <a:rPr lang="en-AU" sz="2800" b="0" i="0" baseline="30000" dirty="0" smtClean="0">
                <a:solidFill>
                  <a:srgbClr val="444444"/>
                </a:solidFill>
                <a:effectLst/>
                <a:latin typeface="KaTeX_Main"/>
              </a:rPr>
              <a:t>∘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KaTeX_Main"/>
              </a:rPr>
              <a:t>C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should be written 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KaTeX_Main"/>
              </a:rPr>
              <a:t>24.0</a:t>
            </a:r>
            <a:r>
              <a:rPr lang="en-AU" sz="2800" b="0" i="0" baseline="30000" dirty="0" smtClean="0">
                <a:solidFill>
                  <a:srgbClr val="444444"/>
                </a:solidFill>
                <a:effectLst/>
                <a:latin typeface="KaTeX_Main"/>
              </a:rPr>
              <a:t>∘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KaTeX_Main"/>
              </a:rPr>
              <a:t>C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194" name="Picture 2" descr="https://www.educationperfect.com/media/content/Maths/1487806710.193921g/1487806710691-3542082610714614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3576" y="4943475"/>
            <a:ext cx="3800475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18448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0367620"/>
              </p:ext>
            </p:extLst>
          </p:nvPr>
        </p:nvGraphicFramePr>
        <p:xfrm>
          <a:off x="724903" y="254861"/>
          <a:ext cx="10745202" cy="3329940"/>
        </p:xfrm>
        <a:graphic>
          <a:graphicData uri="http://schemas.openxmlformats.org/drawingml/2006/table">
            <a:tbl>
              <a:tblPr/>
              <a:tblGrid>
                <a:gridCol w="10745202">
                  <a:extLst>
                    <a:ext uri="{9D8B030D-6E8A-4147-A177-3AD203B41FA5}">
                      <a16:colId xmlns:a16="http://schemas.microsoft.com/office/drawing/2014/main" val="255800447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2800" b="1">
                          <a:effectLst/>
                        </a:rPr>
                        <a:t>Rule 5: </a:t>
                      </a:r>
                      <a:r>
                        <a:rPr lang="en-AU" sz="2800">
                          <a:effectLst/>
                        </a:rPr>
                        <a:t>Where there are several trials and the results are averaged, the </a:t>
                      </a:r>
                      <a:r>
                        <a:rPr lang="en-AU" sz="2800" b="1">
                          <a:solidFill>
                            <a:srgbClr val="0000FF"/>
                          </a:solidFill>
                          <a:effectLst/>
                        </a:rPr>
                        <a:t>average</a:t>
                      </a:r>
                      <a:r>
                        <a:rPr lang="en-AU" sz="2800">
                          <a:effectLst/>
                        </a:rPr>
                        <a:t> should be</a:t>
                      </a:r>
                      <a:r>
                        <a:rPr lang="en-AU" sz="2800" b="1">
                          <a:solidFill>
                            <a:srgbClr val="FF0000"/>
                          </a:solidFill>
                          <a:effectLst/>
                        </a:rPr>
                        <a:t> rounded appropriately.</a:t>
                      </a:r>
                      <a:endParaRPr lang="en-AU" sz="28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2545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2800" dirty="0">
                          <a:effectLst/>
                        </a:rPr>
                        <a:t>This will usually be to the same number of decimal places as the original data.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06435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2800" dirty="0">
                          <a:effectLst/>
                        </a:rPr>
                        <a:t>For example, the table below shows the results from an experiment dropping a ball from different heights and measuring how high it bounces.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2463050"/>
                  </a:ext>
                </a:extLst>
              </a:tr>
            </a:tbl>
          </a:graphicData>
        </a:graphic>
      </p:graphicFrame>
      <p:pic>
        <p:nvPicPr>
          <p:cNvPr id="9218" name="Picture 2" descr="https://www.educationperfect.com/media/content/Science/1494203768.225781g/1494203771220-3276899520398156-8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1763" y="3800391"/>
            <a:ext cx="7610475" cy="218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779587" y="6253848"/>
            <a:ext cx="100274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Notice how all the data is rounded to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3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decimal places (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3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dp).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33953194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3290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9418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509" y="428875"/>
            <a:ext cx="9497428" cy="3936100"/>
          </a:xfrm>
          <a:prstGeom prst="rect">
            <a:avLst/>
          </a:prstGeom>
        </p:spPr>
      </p:pic>
      <p:pic>
        <p:nvPicPr>
          <p:cNvPr id="1028" name="Picture 4" descr="https://www.educationperfect.com/media/content/German/1470964778.005471g/1470964784143-4313103563511400-4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7027" y="3553327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359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3838" y="724198"/>
            <a:ext cx="1166336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Data can be</a:t>
            </a:r>
            <a:r>
              <a:rPr lang="en-AU" sz="28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 primary data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(information collected by the investigator themselves) or </a:t>
            </a:r>
            <a:r>
              <a:rPr lang="en-AU" sz="28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secondary data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(information from other sources).</a:t>
            </a:r>
            <a:endParaRPr lang="en-AU" sz="2800" dirty="0"/>
          </a:p>
        </p:txBody>
      </p:sp>
      <p:pic>
        <p:nvPicPr>
          <p:cNvPr id="3" name="1509322984.40067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007519" y="2286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040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473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6128" y="673041"/>
            <a:ext cx="1167898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For example, the results you collect from an experiment are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primary data.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information you get from doing research on the internet is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secondary data.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https://www.educationperfect.com/media/content/German/1478731005.02321g/1478731009109-3860251736439972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2379" y="3064247"/>
            <a:ext cx="5367755" cy="3793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563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3673" y="937025"/>
            <a:ext cx="1140727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Data can also be described as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quantitative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or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qualitative.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Quantitative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involves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numerical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data, for example your age in years.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Qualitative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involves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descriptive data,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for example the colour of your hair.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 descr="https://www.educationperfect.com/media/content/German/1480885972.177781g/1480885974475-1521870154308840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3827" y="3818021"/>
            <a:ext cx="38100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6736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7674" y="995313"/>
            <a:ext cx="632209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If you measured the hand span of everyone in your class, that would be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primary, quantitative data,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as you collected the data yourself and it was numerical.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If you researched the colours of the different planets in our solar system, that would be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secondary, qualitative data,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as you collected the data from another source and it was not numerical.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09322493.16073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307179" y="1143000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376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338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05101" y="682453"/>
            <a:ext cx="1078104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Recording observations example: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 student placed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5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bean plants in a dark cupboard,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5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a dimly lit part of the room and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5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outside in bright sunlight.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838" y="2252113"/>
            <a:ext cx="7964403" cy="368030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92137" y="5964923"/>
            <a:ext cx="108940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Note: the observations recorded here are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qualitative data.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4205525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37937" y="844888"/>
            <a:ext cx="1102092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Data is often recorded in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tables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make it easy to understand.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is called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tabulating the data.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There are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specific rules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follow when setting up a data table.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8" name="Picture 2" descr="https://www.educationperfect.com/media/content/Maths/1476999358.557221g/1476999375754-2614766062014587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6418" y="3352800"/>
            <a:ext cx="4998777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1702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16642" y="524297"/>
            <a:ext cx="10460957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Rule 1: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All tables should have a </a:t>
            </a:r>
            <a:r>
              <a:rPr lang="en-AU" sz="28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detailed title.</a:t>
            </a:r>
            <a:endParaRPr lang="en-AU" sz="28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Often they are labelled as a table with a number, to make it easy to refer to.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They usually indicate the </a:t>
            </a:r>
            <a:r>
              <a:rPr lang="en-AU" sz="28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independent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8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dependent variables.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1036" y="3632840"/>
            <a:ext cx="6960269" cy="27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803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613</Words>
  <Application>Microsoft Office PowerPoint</Application>
  <PresentationFormat>Widescreen</PresentationFormat>
  <Paragraphs>52</Paragraphs>
  <Slides>15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KaTeX_Main</vt:lpstr>
      <vt:lpstr>Office Theme</vt:lpstr>
      <vt:lpstr>Classifying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Department of Education Western Australia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Classifying Data</dc:title>
  <dc:creator>D'CRUZ Jean [Narrogin Senior High School]</dc:creator>
  <cp:lastModifiedBy>D'CRUZ Jean [Narrogin Senior High School]</cp:lastModifiedBy>
  <cp:revision>2</cp:revision>
  <dcterms:created xsi:type="dcterms:W3CDTF">2020-06-29T07:43:21Z</dcterms:created>
  <dcterms:modified xsi:type="dcterms:W3CDTF">2020-06-29T07:44:53Z</dcterms:modified>
</cp:coreProperties>
</file>