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C5D4-833C-4AEB-AE0A-FADE5DC6E1E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A85B-606D-47F0-BED9-E25B4620B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0633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C5D4-833C-4AEB-AE0A-FADE5DC6E1E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A85B-606D-47F0-BED9-E25B4620B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5579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C5D4-833C-4AEB-AE0A-FADE5DC6E1E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A85B-606D-47F0-BED9-E25B4620B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24721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C5D4-833C-4AEB-AE0A-FADE5DC6E1E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A85B-606D-47F0-BED9-E25B4620B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5398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C5D4-833C-4AEB-AE0A-FADE5DC6E1E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A85B-606D-47F0-BED9-E25B4620B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76726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C5D4-833C-4AEB-AE0A-FADE5DC6E1E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A85B-606D-47F0-BED9-E25B4620B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416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C5D4-833C-4AEB-AE0A-FADE5DC6E1E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A85B-606D-47F0-BED9-E25B4620B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261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C5D4-833C-4AEB-AE0A-FADE5DC6E1E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A85B-606D-47F0-BED9-E25B4620B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7077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C5D4-833C-4AEB-AE0A-FADE5DC6E1E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A85B-606D-47F0-BED9-E25B4620B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79799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C5D4-833C-4AEB-AE0A-FADE5DC6E1E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A85B-606D-47F0-BED9-E25B4620B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61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39C5D4-833C-4AEB-AE0A-FADE5DC6E1E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4A85B-606D-47F0-BED9-E25B4620B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161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39C5D4-833C-4AEB-AE0A-FADE5DC6E1E4}" type="datetimeFigureOut">
              <a:rPr lang="en-AU" smtClean="0"/>
              <a:t>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A85B-606D-47F0-BED9-E25B4620B15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12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Graphs in Science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27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0200" y="646837"/>
            <a:ext cx="11861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scatter graph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(or scatter plot) is useful when we have a lot of data and want to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establish a relationship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between two variables.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population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plotted against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years, giving the scatter graph shown below.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18" name="Picture 2" descr="https://www.educationperfect.com/media/content/Science/1526865826.798611g/1526865821506-48653431902981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340" y="3225800"/>
            <a:ext cx="4517860" cy="328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9361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51612" y="983734"/>
            <a:ext cx="7717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this Smart Lesson you will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1612" y="1837035"/>
            <a:ext cx="961168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Name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parts of a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Propose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correct graph to use depending on the data presented.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Geography/1517361856.101551g/1517361855989-912947680388881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0575" y="3792537"/>
            <a:ext cx="380047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475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39800" y="1255236"/>
            <a:ext cx="9779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science, we draw graphs in a certain way using certain rules. These rules are called </a:t>
            </a:r>
            <a:r>
              <a:rPr lang="en-AU" sz="2400" b="1" i="0" u="sng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conventions.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important conventions include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: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1896"/>
              </p:ext>
            </p:extLst>
          </p:nvPr>
        </p:nvGraphicFramePr>
        <p:xfrm>
          <a:off x="4494870" y="3418364"/>
          <a:ext cx="5614330" cy="1440180"/>
        </p:xfrm>
        <a:graphic>
          <a:graphicData uri="http://schemas.openxmlformats.org/drawingml/2006/table">
            <a:tbl>
              <a:tblPr/>
              <a:tblGrid>
                <a:gridCol w="667985">
                  <a:extLst>
                    <a:ext uri="{9D8B030D-6E8A-4147-A177-3AD203B41FA5}">
                      <a16:colId xmlns:a16="http://schemas.microsoft.com/office/drawing/2014/main" val="2835487773"/>
                    </a:ext>
                  </a:extLst>
                </a:gridCol>
                <a:gridCol w="4946345">
                  <a:extLst>
                    <a:ext uri="{9D8B030D-6E8A-4147-A177-3AD203B41FA5}">
                      <a16:colId xmlns:a16="http://schemas.microsoft.com/office/drawing/2014/main" val="39079957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effectLst/>
                        </a:rPr>
                        <a:t>Graph titles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74631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effectLst/>
                        </a:rPr>
                        <a:t>Titles for X and Y axes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021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effectLst/>
                        </a:rPr>
                        <a:t>Scientific units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4233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826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" y="8675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parts of the graph: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graph title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goes above the graph. This is used to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explain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what the graph is showing.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Y axis points straight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up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 X axis runs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along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page.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say that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Y axis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vertical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X axis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horizontal.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https://www.educationperfect.com/media/content/Science/1454361277.750321g/1454361282161-3833534763168488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1688" y="1400939"/>
            <a:ext cx="7124903" cy="545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05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89000" y="915938"/>
            <a:ext cx="11176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must choose appropriate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titles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for our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X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Y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axes.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title must clearly describe what is being shown in the graph.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have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numbers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running along 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axes.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means that the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axis title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must also include a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unit.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 descr="https://www.educationperfect.com/media/content/Science/1453407960.981511g/1453407976634-2255781171358476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3593594"/>
            <a:ext cx="9713912" cy="280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008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5100" y="508338"/>
            <a:ext cx="12115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plot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independent variable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X axis.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variable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we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change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 experiment.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 example would be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time.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Each test you change how long you run the test, and measure the result.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2" name="Picture 2" descr="https://www.educationperfect.com/media/content/Science/1421619876.170841g/1421619858583-666806559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262" y="3100387"/>
            <a:ext cx="3114675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098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5700" y="687338"/>
            <a:ext cx="10579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We usually plot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dependent variable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on the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Y axis.</a:t>
            </a:r>
            <a:endParaRPr lang="en-AU" sz="2400" b="1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is the variable which we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measure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during the investigation. This variable gives us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information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are trying to find.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Some common examples are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distance, speed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force.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146" name="Picture 2" descr="https://www.educationperfect.com/media/content/Maths/1479438113.510981f/1479438125008-541570633035405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488" y="3220815"/>
            <a:ext cx="5357812" cy="3516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885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7800" y="378936"/>
            <a:ext cx="12065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when Marie asks people in the library what their favourite book genres are, she found the following information:</a:t>
            </a:r>
          </a:p>
          <a:p>
            <a:r>
              <a:rPr lang="en-AU" sz="2400" dirty="0" smtClean="0"/>
              <a:t/>
            </a:r>
            <a:br>
              <a:rPr lang="en-AU" sz="2400" dirty="0" smtClean="0"/>
            </a:br>
            <a:endParaRPr lang="en-AU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850137"/>
              </p:ext>
            </p:extLst>
          </p:nvPr>
        </p:nvGraphicFramePr>
        <p:xfrm>
          <a:off x="2298700" y="1559976"/>
          <a:ext cx="6705598" cy="1259424"/>
        </p:xfrm>
        <a:graphic>
          <a:graphicData uri="http://schemas.openxmlformats.org/drawingml/2006/table">
            <a:tbl>
              <a:tblPr/>
              <a:tblGrid>
                <a:gridCol w="1547446">
                  <a:extLst>
                    <a:ext uri="{9D8B030D-6E8A-4147-A177-3AD203B41FA5}">
                      <a16:colId xmlns:a16="http://schemas.microsoft.com/office/drawing/2014/main" val="2469877342"/>
                    </a:ext>
                  </a:extLst>
                </a:gridCol>
                <a:gridCol w="1289538">
                  <a:extLst>
                    <a:ext uri="{9D8B030D-6E8A-4147-A177-3AD203B41FA5}">
                      <a16:colId xmlns:a16="http://schemas.microsoft.com/office/drawing/2014/main" val="1215659496"/>
                    </a:ext>
                  </a:extLst>
                </a:gridCol>
                <a:gridCol w="1289538">
                  <a:extLst>
                    <a:ext uri="{9D8B030D-6E8A-4147-A177-3AD203B41FA5}">
                      <a16:colId xmlns:a16="http://schemas.microsoft.com/office/drawing/2014/main" val="2698291317"/>
                    </a:ext>
                  </a:extLst>
                </a:gridCol>
                <a:gridCol w="1289538">
                  <a:extLst>
                    <a:ext uri="{9D8B030D-6E8A-4147-A177-3AD203B41FA5}">
                      <a16:colId xmlns:a16="http://schemas.microsoft.com/office/drawing/2014/main" val="621916055"/>
                    </a:ext>
                  </a:extLst>
                </a:gridCol>
                <a:gridCol w="1289538">
                  <a:extLst>
                    <a:ext uri="{9D8B030D-6E8A-4147-A177-3AD203B41FA5}">
                      <a16:colId xmlns:a16="http://schemas.microsoft.com/office/drawing/2014/main" val="782586912"/>
                    </a:ext>
                  </a:extLst>
                </a:gridCol>
              </a:tblGrid>
              <a:tr h="629712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Romance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effectLst/>
                        </a:rPr>
                        <a:t>Drama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Sci-Fi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Thriller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effectLst/>
                        </a:rPr>
                        <a:t>Crime</a:t>
                      </a: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9752"/>
                  </a:ext>
                </a:extLst>
              </a:tr>
              <a:tr h="629712"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solidFill>
                            <a:srgbClr val="000000"/>
                          </a:solidFill>
                          <a:effectLst/>
                          <a:latin typeface="KaTeX_Main"/>
                        </a:rPr>
                        <a:t>4</a:t>
                      </a:r>
                      <a:endParaRPr lang="en-AU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solidFill>
                            <a:srgbClr val="000000"/>
                          </a:solidFill>
                          <a:effectLst/>
                          <a:latin typeface="KaTeX_Main"/>
                        </a:rPr>
                        <a:t>7</a:t>
                      </a:r>
                      <a:endParaRPr lang="en-AU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solidFill>
                            <a:srgbClr val="000000"/>
                          </a:solidFill>
                          <a:effectLst/>
                          <a:latin typeface="KaTeX_Main"/>
                        </a:rPr>
                        <a:t>5</a:t>
                      </a:r>
                      <a:endParaRPr lang="en-AU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>
                          <a:solidFill>
                            <a:srgbClr val="000000"/>
                          </a:solidFill>
                          <a:effectLst/>
                          <a:latin typeface="KaTeX_Main"/>
                        </a:rPr>
                        <a:t>8</a:t>
                      </a:r>
                      <a:endParaRPr lang="en-AU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AU" dirty="0">
                          <a:solidFill>
                            <a:srgbClr val="000000"/>
                          </a:solidFill>
                          <a:effectLst/>
                          <a:latin typeface="KaTeX_Main"/>
                        </a:rPr>
                        <a:t>2</a:t>
                      </a:r>
                      <a:endParaRPr lang="en-AU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57150" marR="57150" marT="57150" marB="5715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13412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638300" y="3143935"/>
            <a:ext cx="953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She transferred the information into the following </a:t>
            </a:r>
            <a:r>
              <a:rPr lang="en-AU" sz="2400" b="1" i="0" dirty="0" smtClean="0">
                <a:solidFill>
                  <a:srgbClr val="CC0000"/>
                </a:solidFill>
                <a:effectLst/>
                <a:latin typeface="Arial" panose="020B0604020202020204" pitchFamily="34" charset="0"/>
              </a:rPr>
              <a:t>column graph:</a:t>
            </a:r>
            <a:endParaRPr lang="en-AU" sz="2400" dirty="0"/>
          </a:p>
        </p:txBody>
      </p:sp>
      <p:pic>
        <p:nvPicPr>
          <p:cNvPr id="7170" name="Picture 2" descr="https://www.educationperfect.com/media/content/Science/1526961570.794531g/1526961564996-960928047251333-8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975" y="3605600"/>
            <a:ext cx="4489450" cy="3095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524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443637"/>
            <a:ext cx="11607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line graph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useful for quantitative data, such as tracking change over time.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 example, in physics we use </a:t>
            </a:r>
            <a:r>
              <a:rPr lang="en-AU" sz="2400" b="1" i="0" dirty="0" smtClean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line graphs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show the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speeds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objects over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time.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194" name="Picture 2" descr="https://www.educationperfect.com/media/content/Science/1527023892.956891g/1527023885706-4070847955883713-optimise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0699" y="2730500"/>
            <a:ext cx="4521101" cy="3557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600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Graphs in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 in Science</dc:title>
  <dc:creator>Joseph D'cruz</dc:creator>
  <cp:lastModifiedBy>Joseph D'cruz</cp:lastModifiedBy>
  <cp:revision>1</cp:revision>
  <dcterms:created xsi:type="dcterms:W3CDTF">2020-06-06T04:09:42Z</dcterms:created>
  <dcterms:modified xsi:type="dcterms:W3CDTF">2020-06-06T04:09:58Z</dcterms:modified>
</cp:coreProperties>
</file>