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14BC-17F3-4EAC-9DF9-282E87769EE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B07-5ED3-4C3F-9DAE-18ACA4396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10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14BC-17F3-4EAC-9DF9-282E87769EE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B07-5ED3-4C3F-9DAE-18ACA4396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35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14BC-17F3-4EAC-9DF9-282E87769EE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B07-5ED3-4C3F-9DAE-18ACA4396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69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14BC-17F3-4EAC-9DF9-282E87769EE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B07-5ED3-4C3F-9DAE-18ACA4396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38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14BC-17F3-4EAC-9DF9-282E87769EE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B07-5ED3-4C3F-9DAE-18ACA4396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4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14BC-17F3-4EAC-9DF9-282E87769EE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B07-5ED3-4C3F-9DAE-18ACA4396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34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14BC-17F3-4EAC-9DF9-282E87769EE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B07-5ED3-4C3F-9DAE-18ACA4396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21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14BC-17F3-4EAC-9DF9-282E87769EE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B07-5ED3-4C3F-9DAE-18ACA4396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70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14BC-17F3-4EAC-9DF9-282E87769EE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B07-5ED3-4C3F-9DAE-18ACA4396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422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14BC-17F3-4EAC-9DF9-282E87769EE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B07-5ED3-4C3F-9DAE-18ACA4396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55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14BC-17F3-4EAC-9DF9-282E87769EE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B07-5ED3-4C3F-9DAE-18ACA4396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65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14BC-17F3-4EAC-9DF9-282E87769EE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FB07-5ED3-4C3F-9DAE-18ACA4396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69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Organising Data into a Data Table from an Experiment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77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452735"/>
            <a:ext cx="11341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order to create a beautiful, correctly formatted data table, you must follow these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rules: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36922"/>
              </p:ext>
            </p:extLst>
          </p:nvPr>
        </p:nvGraphicFramePr>
        <p:xfrm>
          <a:off x="469901" y="1327944"/>
          <a:ext cx="11074400" cy="2766060"/>
        </p:xfrm>
        <a:graphic>
          <a:graphicData uri="http://schemas.openxmlformats.org/drawingml/2006/table">
            <a:tbl>
              <a:tblPr/>
              <a:tblGrid>
                <a:gridCol w="1267464">
                  <a:extLst>
                    <a:ext uri="{9D8B030D-6E8A-4147-A177-3AD203B41FA5}">
                      <a16:colId xmlns:a16="http://schemas.microsoft.com/office/drawing/2014/main" val="1988652723"/>
                    </a:ext>
                  </a:extLst>
                </a:gridCol>
                <a:gridCol w="9806936">
                  <a:extLst>
                    <a:ext uri="{9D8B030D-6E8A-4147-A177-3AD203B41FA5}">
                      <a16:colId xmlns:a16="http://schemas.microsoft.com/office/drawing/2014/main" val="920532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1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Give the table an appropriate </a:t>
                      </a:r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title</a:t>
                      </a:r>
                      <a:r>
                        <a:rPr lang="en-AU" sz="2400">
                          <a:effectLst/>
                        </a:rPr>
                        <a:t> which </a:t>
                      </a:r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summarises</a:t>
                      </a:r>
                      <a:r>
                        <a:rPr lang="en-AU" sz="2400">
                          <a:effectLst/>
                        </a:rPr>
                        <a:t> what the table shows.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7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2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Put the </a:t>
                      </a:r>
                      <a:r>
                        <a:rPr lang="en-AU" sz="2400" b="1" dirty="0">
                          <a:solidFill>
                            <a:srgbClr val="CC0000"/>
                          </a:solidFill>
                          <a:effectLst/>
                        </a:rPr>
                        <a:t>independent</a:t>
                      </a:r>
                      <a:r>
                        <a:rPr lang="en-AU" sz="2400" dirty="0">
                          <a:effectLst/>
                        </a:rPr>
                        <a:t> variables in the </a:t>
                      </a:r>
                      <a:r>
                        <a:rPr lang="en-AU" sz="2400" b="1" dirty="0">
                          <a:solidFill>
                            <a:srgbClr val="CC0000"/>
                          </a:solidFill>
                          <a:effectLst/>
                        </a:rPr>
                        <a:t>left</a:t>
                      </a:r>
                      <a:r>
                        <a:rPr lang="en-AU" sz="2400" dirty="0">
                          <a:effectLst/>
                        </a:rPr>
                        <a:t>-hand column and the </a:t>
                      </a:r>
                      <a:r>
                        <a:rPr lang="en-AU" sz="2400" b="1" dirty="0">
                          <a:solidFill>
                            <a:srgbClr val="254DBC"/>
                          </a:solidFill>
                          <a:effectLst/>
                        </a:rPr>
                        <a:t>dependent</a:t>
                      </a:r>
                      <a:r>
                        <a:rPr lang="en-AU" sz="2400" dirty="0">
                          <a:effectLst/>
                        </a:rPr>
                        <a:t> variables in the </a:t>
                      </a:r>
                      <a:r>
                        <a:rPr lang="en-AU" sz="2400" b="1" dirty="0">
                          <a:solidFill>
                            <a:srgbClr val="254DBC"/>
                          </a:solidFill>
                          <a:effectLst/>
                        </a:rPr>
                        <a:t>right</a:t>
                      </a:r>
                      <a:r>
                        <a:rPr lang="en-AU" sz="2400" dirty="0">
                          <a:effectLst/>
                        </a:rPr>
                        <a:t>-hand column.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67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3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Give each column an appropriate heading that </a:t>
                      </a:r>
                      <a:r>
                        <a:rPr lang="en-AU" sz="2400" b="1">
                          <a:solidFill>
                            <a:srgbClr val="FB6611"/>
                          </a:solidFill>
                          <a:effectLst/>
                        </a:rPr>
                        <a:t>includes units.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39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4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Make sure each number in a column is using the </a:t>
                      </a:r>
                      <a:r>
                        <a:rPr lang="en-AU" sz="2400" b="1">
                          <a:solidFill>
                            <a:srgbClr val="FB6611"/>
                          </a:solidFill>
                          <a:effectLst/>
                        </a:rPr>
                        <a:t>same unit.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381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5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Make sure the entries in each column are </a:t>
                      </a:r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in order.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471936"/>
                  </a:ext>
                </a:extLst>
              </a:tr>
            </a:tbl>
          </a:graphicData>
        </a:graphic>
      </p:graphicFrame>
      <p:pic>
        <p:nvPicPr>
          <p:cNvPr id="8194" name="Picture 2" descr="https://www.educationperfect.com/Images/Content/Science/1375305297065-811708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3" y="431482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1255236"/>
            <a:ext cx="10629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should now know how to create a correctly formatted data table!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also need to know how to take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not in a table and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place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into a table correctly.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Images/Content/History/1402610024575-189406771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1" y="2863173"/>
            <a:ext cx="3797300" cy="385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20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294839"/>
            <a:ext cx="1061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how would you take the data below and put it into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data table?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Molly is making fudge and measuring the temperature of her sugar with a thermometer. She measures the temperature at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and finds it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After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it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110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after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it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118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After boiling the sugar for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it reaches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120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ready for the fudge.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Images/Content/English%20&amp;%20Literature/1399575679273-1292448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333" y="4546600"/>
            <a:ext cx="8433445" cy="118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2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29444"/>
            <a:ext cx="1071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Consider the following paragraph.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"Molly is making fudge and measuring the temperature of her sugar with a thermometer. She measures the temperature at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and finds it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After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it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110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after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it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118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After boiling the sugar for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it reaches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120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ready for the fudge. "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order to make a data table, you need to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identify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important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paragraph.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first need to identify what the two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are. In this case, they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temperature and time.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units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also given to you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∘C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minutes).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dependent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it is what was measured. Time is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independent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 temperature was measured at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specified times.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8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478135"/>
            <a:ext cx="10807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therefore set up your data table with time in the left hand column and temperature in the right hand column: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51364"/>
              </p:ext>
            </p:extLst>
          </p:nvPr>
        </p:nvGraphicFramePr>
        <p:xfrm>
          <a:off x="3321050" y="2089944"/>
          <a:ext cx="4381500" cy="1943100"/>
        </p:xfrm>
        <a:graphic>
          <a:graphicData uri="http://schemas.openxmlformats.org/drawingml/2006/table">
            <a:tbl>
              <a:tblPr/>
              <a:tblGrid>
                <a:gridCol w="2190750">
                  <a:extLst>
                    <a:ext uri="{9D8B030D-6E8A-4147-A177-3AD203B41FA5}">
                      <a16:colId xmlns:a16="http://schemas.microsoft.com/office/drawing/2014/main" val="2347701165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1802520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 b="1">
                          <a:effectLst/>
                        </a:rPr>
                        <a:t>Time (minutes)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b="1">
                          <a:effectLst/>
                        </a:rPr>
                        <a:t>Temperature</a:t>
                      </a:r>
                      <a:r>
                        <a:rPr lang="en-AU">
                          <a:effectLst/>
                        </a:rPr>
                        <a:t> (</a:t>
                      </a:r>
                      <a:r>
                        <a:rPr lang="en-AU">
                          <a:effectLst/>
                          <a:latin typeface="KaTeX_Main"/>
                        </a:rPr>
                        <a:t>∘C</a:t>
                      </a:r>
                      <a:r>
                        <a:rPr lang="en-AU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54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38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424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83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83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85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262741"/>
            <a:ext cx="7073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that you have set up your table, you need to put the numbers in the correct place.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"Molly is making fudge and measuring the temperature of her sugar with a thermometer. She measures the temperature at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and finds it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After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it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110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after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it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118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After boiling the sugar for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it reaches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120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ready for the fudge."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independent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variable numbers should be ordered from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lowest to highest: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this case the independent variable is time, so the times should be put in the following order: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88605"/>
              </p:ext>
            </p:extLst>
          </p:nvPr>
        </p:nvGraphicFramePr>
        <p:xfrm>
          <a:off x="7747001" y="1701324"/>
          <a:ext cx="3167062" cy="2217420"/>
        </p:xfrm>
        <a:graphic>
          <a:graphicData uri="http://schemas.openxmlformats.org/drawingml/2006/table">
            <a:tbl>
              <a:tblPr/>
              <a:tblGrid>
                <a:gridCol w="1101349">
                  <a:extLst>
                    <a:ext uri="{9D8B030D-6E8A-4147-A177-3AD203B41FA5}">
                      <a16:colId xmlns:a16="http://schemas.microsoft.com/office/drawing/2014/main" val="1525628962"/>
                    </a:ext>
                  </a:extLst>
                </a:gridCol>
                <a:gridCol w="2065713">
                  <a:extLst>
                    <a:ext uri="{9D8B030D-6E8A-4147-A177-3AD203B41FA5}">
                      <a16:colId xmlns:a16="http://schemas.microsoft.com/office/drawing/2014/main" val="4170203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Time (minutes)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effectLst/>
                        </a:rPr>
                        <a:t>Temperature</a:t>
                      </a:r>
                      <a:r>
                        <a:rPr lang="en-AU" dirty="0">
                          <a:effectLst/>
                        </a:rPr>
                        <a:t> (</a:t>
                      </a:r>
                      <a:r>
                        <a:rPr lang="en-AU" baseline="30000" dirty="0">
                          <a:effectLst/>
                          <a:latin typeface="KaTeX_Main"/>
                        </a:rPr>
                        <a:t>∘</a:t>
                      </a:r>
                      <a:r>
                        <a:rPr lang="en-AU" dirty="0">
                          <a:effectLst/>
                          <a:latin typeface="KaTeX_Main"/>
                        </a:rPr>
                        <a:t>C  </a:t>
                      </a:r>
                      <a:r>
                        <a:rPr lang="en-AU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38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5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57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10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15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92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20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79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2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490141"/>
            <a:ext cx="103759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you simply need to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match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up the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dependent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variables to the correct independent variables.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"Molly is making fudge and measuring the temperature of her sugar with a thermometer. She measures the temperature at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and finds it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After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it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110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after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it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118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After boiling the sugar for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it reaches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120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ready for the fudge."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the temperature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so put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first box: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69586"/>
              </p:ext>
            </p:extLst>
          </p:nvPr>
        </p:nvGraphicFramePr>
        <p:xfrm>
          <a:off x="3462337" y="4366260"/>
          <a:ext cx="4538663" cy="2217420"/>
        </p:xfrm>
        <a:graphic>
          <a:graphicData uri="http://schemas.openxmlformats.org/drawingml/2006/table">
            <a:tbl>
              <a:tblPr/>
              <a:tblGrid>
                <a:gridCol w="1083625">
                  <a:extLst>
                    <a:ext uri="{9D8B030D-6E8A-4147-A177-3AD203B41FA5}">
                      <a16:colId xmlns:a16="http://schemas.microsoft.com/office/drawing/2014/main" val="2880917492"/>
                    </a:ext>
                  </a:extLst>
                </a:gridCol>
                <a:gridCol w="3455038">
                  <a:extLst>
                    <a:ext uri="{9D8B030D-6E8A-4147-A177-3AD203B41FA5}">
                      <a16:colId xmlns:a16="http://schemas.microsoft.com/office/drawing/2014/main" val="3263995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Time (minutes)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effectLst/>
                        </a:rPr>
                        <a:t>Temperature</a:t>
                      </a:r>
                      <a:r>
                        <a:rPr lang="en-AU" dirty="0">
                          <a:effectLst/>
                        </a:rPr>
                        <a:t> (</a:t>
                      </a:r>
                      <a:r>
                        <a:rPr lang="en-AU" baseline="30000" dirty="0">
                          <a:effectLst/>
                          <a:latin typeface="KaTeX_Main"/>
                        </a:rPr>
                        <a:t>∘</a:t>
                      </a:r>
                      <a:r>
                        <a:rPr lang="en-AU" b="1" dirty="0">
                          <a:effectLst/>
                          <a:latin typeface="KaTeX_Main"/>
                        </a:rPr>
                        <a:t>C</a:t>
                      </a:r>
                      <a:r>
                        <a:rPr lang="en-AU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22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5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solidFill>
                            <a:srgbClr val="000000"/>
                          </a:solidFill>
                          <a:effectLst/>
                          <a:latin typeface="KaTeX_Main"/>
                        </a:rPr>
                        <a:t>100</a:t>
                      </a:r>
                      <a:endParaRPr lang="en-AU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78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10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solidFill>
                            <a:srgbClr val="000000"/>
                          </a:solidFill>
                          <a:effectLst/>
                          <a:latin typeface="KaTeX_Main"/>
                        </a:rPr>
                        <a:t>110</a:t>
                      </a:r>
                      <a:endParaRPr lang="en-AU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697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15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solidFill>
                            <a:srgbClr val="000000"/>
                          </a:solidFill>
                          <a:effectLst/>
                          <a:latin typeface="KaTeX_Main"/>
                        </a:rPr>
                        <a:t>118</a:t>
                      </a:r>
                      <a:endParaRPr lang="en-AU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25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20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KaTeX_Main"/>
                        </a:rPr>
                        <a:t>120</a:t>
                      </a:r>
                      <a:endParaRPr lang="en-AU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6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208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529441"/>
            <a:ext cx="1099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final thing you need to do is give your table an appropriate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someone else can work out what the table is about.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"Molly is making fudge and measuring the temperature of her sugar with a thermometer. She measures the temperature at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and finds it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After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it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110∘C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after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it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118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After boiling the sugar for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 it reaches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120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ready for the fudge. "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For example: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 taken for sugar to reach fudge temperature.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17584"/>
              </p:ext>
            </p:extLst>
          </p:nvPr>
        </p:nvGraphicFramePr>
        <p:xfrm>
          <a:off x="4173537" y="4495324"/>
          <a:ext cx="4945063" cy="1943100"/>
        </p:xfrm>
        <a:graphic>
          <a:graphicData uri="http://schemas.openxmlformats.org/drawingml/2006/table">
            <a:tbl>
              <a:tblPr/>
              <a:tblGrid>
                <a:gridCol w="1731963">
                  <a:extLst>
                    <a:ext uri="{9D8B030D-6E8A-4147-A177-3AD203B41FA5}">
                      <a16:colId xmlns:a16="http://schemas.microsoft.com/office/drawing/2014/main" val="336768572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83824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Time (minutes)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Temperature</a:t>
                      </a:r>
                      <a:r>
                        <a:rPr lang="en-AU">
                          <a:effectLst/>
                        </a:rPr>
                        <a:t> (</a:t>
                      </a:r>
                      <a:r>
                        <a:rPr lang="en-AU">
                          <a:effectLst/>
                          <a:latin typeface="KaTeX_Main"/>
                        </a:rPr>
                        <a:t>∘</a:t>
                      </a:r>
                      <a:r>
                        <a:rPr lang="en-AU" b="1">
                          <a:effectLst/>
                          <a:latin typeface="KaTeX_Main"/>
                        </a:rPr>
                        <a:t>C</a:t>
                      </a:r>
                      <a:r>
                        <a:rPr lang="en-AU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62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5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solidFill>
                            <a:srgbClr val="000000"/>
                          </a:solidFill>
                          <a:effectLst/>
                          <a:latin typeface="KaTeX_Main"/>
                        </a:rPr>
                        <a:t>100</a:t>
                      </a:r>
                      <a:endParaRPr lang="en-AU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1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10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solidFill>
                            <a:srgbClr val="000000"/>
                          </a:solidFill>
                          <a:effectLst/>
                          <a:latin typeface="KaTeX_Main"/>
                        </a:rPr>
                        <a:t>110</a:t>
                      </a:r>
                      <a:endParaRPr lang="en-AU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617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15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solidFill>
                            <a:srgbClr val="000000"/>
                          </a:solidFill>
                          <a:effectLst/>
                          <a:latin typeface="KaTeX_Main"/>
                        </a:rPr>
                        <a:t>118</a:t>
                      </a:r>
                      <a:endParaRPr lang="en-AU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74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20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KaTeX_Main"/>
                        </a:rPr>
                        <a:t>120</a:t>
                      </a:r>
                      <a:endParaRPr lang="en-AU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2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24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51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14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9674" y="729734"/>
            <a:ext cx="7864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 you will be doing the following: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66900" y="2102535"/>
            <a:ext cx="9055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Presenting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rules for designing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data table.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Constructing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data table from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presented information.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02666696.87331g/1502666697921-444194496315302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27" y="3844668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61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7700" y="922635"/>
            <a:ext cx="10680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example of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data table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shown below: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Number of birds seen per gram of bird seed placed.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26203"/>
              </p:ext>
            </p:extLst>
          </p:nvPr>
        </p:nvGraphicFramePr>
        <p:xfrm>
          <a:off x="3975100" y="2483644"/>
          <a:ext cx="4851400" cy="1943100"/>
        </p:xfrm>
        <a:graphic>
          <a:graphicData uri="http://schemas.openxmlformats.org/drawingml/2006/table">
            <a:tbl>
              <a:tblPr/>
              <a:tblGrid>
                <a:gridCol w="2425700">
                  <a:extLst>
                    <a:ext uri="{9D8B030D-6E8A-4147-A177-3AD203B41FA5}">
                      <a16:colId xmlns:a16="http://schemas.microsoft.com/office/drawing/2014/main" val="2236135806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4071833195"/>
                    </a:ext>
                  </a:extLst>
                </a:gridCol>
              </a:tblGrid>
              <a:tr h="377031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Bird seed (grams)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Number of birds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097270"/>
                  </a:ext>
                </a:extLst>
              </a:tr>
              <a:tr h="377031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10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5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80723"/>
                  </a:ext>
                </a:extLst>
              </a:tr>
              <a:tr h="377031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20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12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214494"/>
                  </a:ext>
                </a:extLst>
              </a:tr>
              <a:tr h="377031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30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effectLst/>
                          <a:latin typeface="KaTeX_Main"/>
                        </a:rPr>
                        <a:t>19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779164"/>
                  </a:ext>
                </a:extLst>
              </a:tr>
              <a:tr h="377031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40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effectLst/>
                          <a:latin typeface="KaTeX_Main"/>
                        </a:rPr>
                        <a:t>25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6126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8300" y="5102136"/>
            <a:ext cx="11417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tell from this data table that someone was doing an experiment involving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feeding birds and counting them.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measured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number of birds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area after feeding them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amounts of bird seed.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4751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1293336"/>
            <a:ext cx="1137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certain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rules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you need to follow when creating a data table.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ensures that someone else can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easily interpret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your data when they go to read your table.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53169534.292441g/1453216384640-270633254571687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327977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75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617835"/>
            <a:ext cx="1145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first thing to do when you are creating a data table is identify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independent variable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dependent variable.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43944"/>
              </p:ext>
            </p:extLst>
          </p:nvPr>
        </p:nvGraphicFramePr>
        <p:xfrm>
          <a:off x="1400175" y="2084864"/>
          <a:ext cx="4286250" cy="1577340"/>
        </p:xfrm>
        <a:graphic>
          <a:graphicData uri="http://schemas.openxmlformats.org/drawingml/2006/table">
            <a:tbl>
              <a:tblPr/>
              <a:tblGrid>
                <a:gridCol w="4286250">
                  <a:extLst>
                    <a:ext uri="{9D8B030D-6E8A-4147-A177-3AD203B41FA5}">
                      <a16:colId xmlns:a16="http://schemas.microsoft.com/office/drawing/2014/main" val="3602429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The independent variable is the variable that </a:t>
                      </a:r>
                      <a:r>
                        <a:rPr lang="en-AU" sz="2400" b="1" dirty="0">
                          <a:solidFill>
                            <a:srgbClr val="CC0000"/>
                          </a:solidFill>
                          <a:effectLst/>
                        </a:rPr>
                        <a:t>you change,</a:t>
                      </a:r>
                      <a:r>
                        <a:rPr lang="en-AU" sz="2400" dirty="0">
                          <a:effectLst/>
                        </a:rPr>
                        <a:t> such as the </a:t>
                      </a:r>
                      <a:r>
                        <a:rPr lang="en-AU" sz="2400" b="1" dirty="0">
                          <a:effectLst/>
                        </a:rPr>
                        <a:t>amount of seed</a:t>
                      </a:r>
                      <a:r>
                        <a:rPr lang="en-AU" sz="2400" dirty="0">
                          <a:effectLst/>
                        </a:rPr>
                        <a:t> being fed to the birds.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29127"/>
                  </a:ext>
                </a:extLst>
              </a:tr>
            </a:tbl>
          </a:graphicData>
        </a:graphic>
      </p:graphicFrame>
      <p:pic>
        <p:nvPicPr>
          <p:cNvPr id="4098" name="Picture 2" descr="https://www.educationperfect.com/media/content/Science/1527126819.348851g/1527126825295-3496356683078690-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1901825"/>
            <a:ext cx="2825750" cy="187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12815"/>
              </p:ext>
            </p:extLst>
          </p:nvPr>
        </p:nvGraphicFramePr>
        <p:xfrm>
          <a:off x="6848475" y="4233942"/>
          <a:ext cx="4286250" cy="1211580"/>
        </p:xfrm>
        <a:graphic>
          <a:graphicData uri="http://schemas.openxmlformats.org/drawingml/2006/table">
            <a:tbl>
              <a:tblPr/>
              <a:tblGrid>
                <a:gridCol w="4286250">
                  <a:extLst>
                    <a:ext uri="{9D8B030D-6E8A-4147-A177-3AD203B41FA5}">
                      <a16:colId xmlns:a16="http://schemas.microsoft.com/office/drawing/2014/main" val="15599468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 smtClean="0">
                          <a:effectLst/>
                        </a:rPr>
                        <a:t>The </a:t>
                      </a:r>
                      <a:r>
                        <a:rPr lang="en-AU" sz="2400" dirty="0">
                          <a:effectLst/>
                        </a:rPr>
                        <a:t>dependent variable is the variable that </a:t>
                      </a:r>
                      <a:r>
                        <a:rPr lang="en-AU" sz="2400" b="1" dirty="0">
                          <a:solidFill>
                            <a:srgbClr val="254DBC"/>
                          </a:solidFill>
                          <a:effectLst/>
                        </a:rPr>
                        <a:t>you measure,</a:t>
                      </a:r>
                      <a:r>
                        <a:rPr lang="en-AU" sz="2400" dirty="0">
                          <a:effectLst/>
                        </a:rPr>
                        <a:t> such as the </a:t>
                      </a:r>
                      <a:r>
                        <a:rPr lang="en-AU" sz="2400" b="1" dirty="0">
                          <a:effectLst/>
                        </a:rPr>
                        <a:t>number of birds.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15319"/>
                  </a:ext>
                </a:extLst>
              </a:tr>
            </a:tbl>
          </a:graphicData>
        </a:graphic>
      </p:graphicFrame>
      <p:pic>
        <p:nvPicPr>
          <p:cNvPr id="4100" name="Picture 4" descr="https://www.educationperfect.com/media/content/Science/1443991508.043221g/1443991565136-19221479495847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887232"/>
            <a:ext cx="16478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5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358339"/>
            <a:ext cx="11595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table is an efficient way to record our data.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independent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variable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always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goes in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left-hand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column. For example, in the table below the amount of bird seed is the independent variable.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 dependent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variable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always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goes in the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right-hand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column. For example, in the table below the number of birds is the dependent variable.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90270" y="3231634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Number of birds seen per gram of bird seed placed.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35262"/>
              </p:ext>
            </p:extLst>
          </p:nvPr>
        </p:nvGraphicFramePr>
        <p:xfrm>
          <a:off x="4406900" y="3796605"/>
          <a:ext cx="4203700" cy="1943100"/>
        </p:xfrm>
        <a:graphic>
          <a:graphicData uri="http://schemas.openxmlformats.org/drawingml/2006/table">
            <a:tbl>
              <a:tblPr/>
              <a:tblGrid>
                <a:gridCol w="2101850">
                  <a:extLst>
                    <a:ext uri="{9D8B030D-6E8A-4147-A177-3AD203B41FA5}">
                      <a16:colId xmlns:a16="http://schemas.microsoft.com/office/drawing/2014/main" val="3654094083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276914366"/>
                    </a:ext>
                  </a:extLst>
                </a:gridCol>
              </a:tblGrid>
              <a:tr h="252571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Bird seed (grams)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Number of birds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15299"/>
                  </a:ext>
                </a:extLst>
              </a:tr>
              <a:tr h="252571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10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5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55987"/>
                  </a:ext>
                </a:extLst>
              </a:tr>
              <a:tr h="252571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20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12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667860"/>
                  </a:ext>
                </a:extLst>
              </a:tr>
              <a:tr h="252571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30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19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593109"/>
                  </a:ext>
                </a:extLst>
              </a:tr>
              <a:tr h="252571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40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effectLst/>
                          <a:latin typeface="KaTeX_Main"/>
                        </a:rPr>
                        <a:t>25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3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11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400" y="330538"/>
            <a:ext cx="1041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 data table also needs to have an appropriate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heading,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 summarises what your data table is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about.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title of the table below clearly tells you that it is about the number of birds you see when you change the amount of bird seed.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97327"/>
              </p:ext>
            </p:extLst>
          </p:nvPr>
        </p:nvGraphicFramePr>
        <p:xfrm>
          <a:off x="4292600" y="3525044"/>
          <a:ext cx="4114800" cy="19431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85275404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60172583"/>
                    </a:ext>
                  </a:extLst>
                </a:gridCol>
              </a:tblGrid>
              <a:tr h="209391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Bird seed (grams)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Number of birds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04130"/>
                  </a:ext>
                </a:extLst>
              </a:tr>
              <a:tr h="209391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10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5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32302"/>
                  </a:ext>
                </a:extLst>
              </a:tr>
              <a:tr h="209391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20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12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635948"/>
                  </a:ext>
                </a:extLst>
              </a:tr>
              <a:tr h="209391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30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19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267876"/>
                  </a:ext>
                </a:extLst>
              </a:tr>
              <a:tr h="209391"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effectLst/>
                          <a:latin typeface="KaTeX_Main"/>
                        </a:rPr>
                        <a:t>40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effectLst/>
                          <a:latin typeface="KaTeX_Main"/>
                        </a:rPr>
                        <a:t>25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660358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7000" y="28533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of birds seen per grams of bird seed placed.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7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435739"/>
            <a:ext cx="11722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 column must also have an appropriate heading that describes the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that column.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columns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include the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units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brackets next to the heading.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column headings should contain all the information necessary 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interpret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table's meaning without having to read the title of the table.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6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65538"/>
            <a:ext cx="1193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units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used in a column must be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all terms in that column.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in the "Bird seed" column below, the first entry is written as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grams,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0.01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kilograms.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Number of birds seen per grams of bird seed placed.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57224"/>
              </p:ext>
            </p:extLst>
          </p:nvPr>
        </p:nvGraphicFramePr>
        <p:xfrm>
          <a:off x="4559300" y="3626644"/>
          <a:ext cx="2819400" cy="2217420"/>
        </p:xfrm>
        <a:graphic>
          <a:graphicData uri="http://schemas.openxmlformats.org/drawingml/2006/table">
            <a:tbl>
              <a:tblPr/>
              <a:tblGrid>
                <a:gridCol w="1399485">
                  <a:extLst>
                    <a:ext uri="{9D8B030D-6E8A-4147-A177-3AD203B41FA5}">
                      <a16:colId xmlns:a16="http://schemas.microsoft.com/office/drawing/2014/main" val="218215852"/>
                    </a:ext>
                  </a:extLst>
                </a:gridCol>
                <a:gridCol w="1419915">
                  <a:extLst>
                    <a:ext uri="{9D8B030D-6E8A-4147-A177-3AD203B41FA5}">
                      <a16:colId xmlns:a16="http://schemas.microsoft.com/office/drawing/2014/main" val="1027725319"/>
                    </a:ext>
                  </a:extLst>
                </a:gridCol>
              </a:tblGrid>
              <a:tr h="277971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Bird seed (grams)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Number of birds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650271"/>
                  </a:ext>
                </a:extLst>
              </a:tr>
              <a:tr h="277971"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effectLst/>
                          <a:latin typeface="KaTeX_Main"/>
                        </a:rPr>
                        <a:t>10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5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926210"/>
                  </a:ext>
                </a:extLst>
              </a:tr>
              <a:tr h="277971"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effectLst/>
                          <a:latin typeface="KaTeX_Main"/>
                        </a:rPr>
                        <a:t>20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12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639991"/>
                  </a:ext>
                </a:extLst>
              </a:tr>
              <a:tr h="277971"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effectLst/>
                          <a:latin typeface="KaTeX_Main"/>
                        </a:rPr>
                        <a:t>30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19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828573"/>
                  </a:ext>
                </a:extLst>
              </a:tr>
              <a:tr h="277971"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effectLst/>
                          <a:latin typeface="KaTeX_Main"/>
                        </a:rPr>
                        <a:t>40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effectLst/>
                          <a:latin typeface="KaTeX_Main"/>
                        </a:rPr>
                        <a:t>25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0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9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350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KaTeX_Main</vt:lpstr>
      <vt:lpstr>Office Theme</vt:lpstr>
      <vt:lpstr>Organising Data into a Data Table from an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Organising Data into a Data Table from an Experiment</dc:title>
  <dc:creator>Joseph D'cruz</dc:creator>
  <cp:lastModifiedBy>Joseph D'cruz</cp:lastModifiedBy>
  <cp:revision>2</cp:revision>
  <dcterms:created xsi:type="dcterms:W3CDTF">2020-06-06T03:50:43Z</dcterms:created>
  <dcterms:modified xsi:type="dcterms:W3CDTF">2020-06-06T03:54:31Z</dcterms:modified>
</cp:coreProperties>
</file>