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0F0C-E513-4D66-93AB-D86E99EDBE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C397-F375-4714-AA48-6ACC766C34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03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0F0C-E513-4D66-93AB-D86E99EDBE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C397-F375-4714-AA48-6ACC766C34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54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0F0C-E513-4D66-93AB-D86E99EDBE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C397-F375-4714-AA48-6ACC766C34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411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0F0C-E513-4D66-93AB-D86E99EDBE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C397-F375-4714-AA48-6ACC766C34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716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0F0C-E513-4D66-93AB-D86E99EDBE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C397-F375-4714-AA48-6ACC766C34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60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0F0C-E513-4D66-93AB-D86E99EDBE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C397-F375-4714-AA48-6ACC766C34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880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0F0C-E513-4D66-93AB-D86E99EDBE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C397-F375-4714-AA48-6ACC766C34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00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0F0C-E513-4D66-93AB-D86E99EDBE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C397-F375-4714-AA48-6ACC766C34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33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0F0C-E513-4D66-93AB-D86E99EDBE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C397-F375-4714-AA48-6ACC766C34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0F0C-E513-4D66-93AB-D86E99EDBE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C397-F375-4714-AA48-6ACC766C34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7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0F0C-E513-4D66-93AB-D86E99EDBE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C397-F375-4714-AA48-6ACC766C34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0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A0F0C-E513-4D66-93AB-D86E99EDBE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C397-F375-4714-AA48-6ACC766C347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00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Science Equipment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73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137433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Scientists often need to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draw diagrams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showing how they use their equipment.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it would take too long to draw an accurate picture of every beaker and flask, so they use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symbols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instead.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are the symbols used for the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holding and measuring equipment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just saw: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219" y="939799"/>
            <a:ext cx="5619876" cy="355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0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680135"/>
            <a:ext cx="11061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experiments require substances to be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heated up.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2008138"/>
            <a:ext cx="6756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do this, laboratories are equipped with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Bunsen burners.</a:t>
            </a: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Bunsen burner is a gas-powered device that sits on a bench or desk and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produces a small flame.</a:t>
            </a: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flame can be used to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heat anything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hold above it.</a:t>
            </a:r>
            <a:endParaRPr lang="en-AU" sz="2400" dirty="0"/>
          </a:p>
        </p:txBody>
      </p:sp>
      <p:pic>
        <p:nvPicPr>
          <p:cNvPr id="7170" name="Picture 2" descr="https://www.educationperfect.com/media/content/Science/1454129456.122651g/1454129456057-333912564223532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075" y="1536700"/>
            <a:ext cx="3048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9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93236"/>
            <a:ext cx="11798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It's a good idea to use a metal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tripod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support things above a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Bunsen burner.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That way, you don't have to hold onto your beakers and flasks while you heat them up.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34043"/>
              </p:ext>
            </p:extLst>
          </p:nvPr>
        </p:nvGraphicFramePr>
        <p:xfrm>
          <a:off x="977900" y="2338864"/>
          <a:ext cx="6121400" cy="3040380"/>
        </p:xfrm>
        <a:graphic>
          <a:graphicData uri="http://schemas.openxmlformats.org/drawingml/2006/table">
            <a:tbl>
              <a:tblPr/>
              <a:tblGrid>
                <a:gridCol w="6121400">
                  <a:extLst>
                    <a:ext uri="{9D8B030D-6E8A-4147-A177-3AD203B41FA5}">
                      <a16:colId xmlns:a16="http://schemas.microsoft.com/office/drawing/2014/main" val="1653494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A </a:t>
                      </a:r>
                      <a:r>
                        <a:rPr lang="en-AU" sz="2400" b="1" dirty="0">
                          <a:solidFill>
                            <a:srgbClr val="5F9FB9"/>
                          </a:solidFill>
                          <a:effectLst/>
                        </a:rPr>
                        <a:t>gauze mat,</a:t>
                      </a:r>
                      <a:r>
                        <a:rPr lang="en-AU" sz="2400" dirty="0">
                          <a:effectLst/>
                        </a:rPr>
                        <a:t> or </a:t>
                      </a:r>
                      <a:r>
                        <a:rPr lang="en-AU" sz="2400" b="1" dirty="0">
                          <a:solidFill>
                            <a:srgbClr val="5F9FB9"/>
                          </a:solidFill>
                          <a:effectLst/>
                        </a:rPr>
                        <a:t>heat proof mat,</a:t>
                      </a:r>
                      <a:r>
                        <a:rPr lang="en-AU" sz="2400" dirty="0">
                          <a:effectLst/>
                        </a:rPr>
                        <a:t> goes on top of the tripod.</a:t>
                      </a:r>
                      <a:br>
                        <a:rPr lang="en-AU" sz="2400" dirty="0">
                          <a:effectLst/>
                        </a:rPr>
                      </a:br>
                      <a:r>
                        <a:rPr lang="en-AU" sz="2400" dirty="0">
                          <a:effectLst/>
                        </a:rPr>
                        <a:t/>
                      </a:r>
                      <a:br>
                        <a:rPr lang="en-AU" sz="2400" dirty="0">
                          <a:effectLst/>
                        </a:rPr>
                      </a:br>
                      <a:r>
                        <a:rPr lang="en-AU" sz="2400" dirty="0">
                          <a:effectLst/>
                        </a:rPr>
                        <a:t>This mat is designed to </a:t>
                      </a:r>
                      <a:r>
                        <a:rPr lang="en-AU" sz="2400" b="1" dirty="0">
                          <a:solidFill>
                            <a:srgbClr val="FF7F50"/>
                          </a:solidFill>
                          <a:effectLst/>
                        </a:rPr>
                        <a:t>evenly spread out the heat</a:t>
                      </a:r>
                      <a:r>
                        <a:rPr lang="en-AU" sz="2400" dirty="0">
                          <a:effectLst/>
                        </a:rPr>
                        <a:t> from the Bunsen burner.</a:t>
                      </a:r>
                      <a:br>
                        <a:rPr lang="en-AU" sz="2400" dirty="0">
                          <a:effectLst/>
                        </a:rPr>
                      </a:br>
                      <a:r>
                        <a:rPr lang="en-AU" sz="2400" dirty="0">
                          <a:effectLst/>
                        </a:rPr>
                        <a:t/>
                      </a:r>
                      <a:br>
                        <a:rPr lang="en-AU" sz="2400" dirty="0">
                          <a:effectLst/>
                        </a:rPr>
                      </a:br>
                      <a:r>
                        <a:rPr lang="en-AU" sz="2400" dirty="0">
                          <a:effectLst/>
                        </a:rPr>
                        <a:t>It means you </a:t>
                      </a:r>
                      <a:r>
                        <a:rPr lang="en-AU" sz="2400" b="1" dirty="0">
                          <a:solidFill>
                            <a:srgbClr val="0066CC"/>
                          </a:solidFill>
                          <a:effectLst/>
                        </a:rPr>
                        <a:t>won't</a:t>
                      </a:r>
                      <a:r>
                        <a:rPr lang="en-AU" sz="2400" dirty="0">
                          <a:effectLst/>
                        </a:rPr>
                        <a:t> burn your chemicals or melt any equipment.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811053"/>
                  </a:ext>
                </a:extLst>
              </a:tr>
            </a:tbl>
          </a:graphicData>
        </a:graphic>
      </p:graphicFrame>
      <p:pic>
        <p:nvPicPr>
          <p:cNvPr id="8194" name="Picture 2" descr="https://www.educationperfect.com/media/content/Science/1454133630.294381g/1454133684951-13837451085044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75" y="2182654"/>
            <a:ext cx="3921125" cy="443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90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286435"/>
            <a:ext cx="10680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Evaporating dishes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small, shallow bowls that fit nicely on top of a tripod and gauze mat.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Images/Content/Science/1390784640936-1034465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75" y="1008063"/>
            <a:ext cx="38100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87400" y="3811538"/>
            <a:ext cx="112394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its name suggests, an evaporating dish is great for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evaporating liquids.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often done to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separate out any solids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dissolved in the liquid.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instance, you can use this dish to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evaporate the 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sea water, which leaves behind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salt crystals.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358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63835"/>
            <a:ext cx="1173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need to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hold onto something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you're heating it, or take it off the Bunsen burner, you need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tongs.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4134613.176411g/1454134655475-13837451085044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1352550"/>
            <a:ext cx="5229225" cy="286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9300" y="4582636"/>
            <a:ext cx="10820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tongs are designed to fit nicely around a cylindrical object, like a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test tube.</a:t>
            </a: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red bits on the handles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protect your hand from the heat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Bunsen burner, so you don't get burnt.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68856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54739"/>
            <a:ext cx="5867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Scientists often need to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draw diagrams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showing how they use their equipment.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it would take too long to draw an accurate picture of every beaker and flask, so they use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symbols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instead. Again they are drawn 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2-D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no shading.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are the symbols used for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heating equipment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just saw: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50" y="54739"/>
            <a:ext cx="47625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36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201136"/>
            <a:ext cx="11315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Thermometers are used to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measure temperature.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Scientific thermometers are made out of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glass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are very fragile, so you need to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be careful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not to break them.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Do 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 thermometers to stir mixtures.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54448793.887581g/1454448837261-172657819937668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39" y="3022600"/>
            <a:ext cx="4733636" cy="32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559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378936"/>
            <a:ext cx="10706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stirring rod is used to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combine mixtures.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usually made out of </a:t>
            </a:r>
            <a:r>
              <a:rPr lang="en-AU" sz="2400" b="1" i="0" dirty="0" smtClean="0">
                <a:solidFill>
                  <a:srgbClr val="70A1FF"/>
                </a:solidFill>
                <a:effectLst/>
                <a:latin typeface="Arial" panose="020B0604020202020204" pitchFamily="34" charset="0"/>
              </a:rPr>
              <a:t>thick plastic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that it doesn't break.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2598852.9375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45644" y="3060700"/>
            <a:ext cx="6242756" cy="35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6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188436"/>
            <a:ext cx="11468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retort stand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boss head and clamp is used to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hold equipment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a specific height.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boss head and clamp are often stored separately and need to be attached to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retort stand.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54450860.141381g/1454450867698-409224311686450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4" y="2127427"/>
            <a:ext cx="4044087" cy="491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623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657136"/>
            <a:ext cx="1046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heatproof mat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to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protect the tabletop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during high-temperature experiments, such as when using a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Bunsen burner.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54451184.706921g/1454451192247-409224311686450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159000"/>
            <a:ext cx="7022508" cy="41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11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544036"/>
            <a:ext cx="11099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equipment used to </a:t>
            </a:r>
            <a:r>
              <a:rPr lang="en-AU" sz="28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contain and measure liquids.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equipment used to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heat substances.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4623999.5577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70200" y="235991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902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6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521038"/>
            <a:ext cx="11709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Smart Lesson, we're going to look at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equipment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used in modern laboratories to do experiments.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Scientific experiments need to be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precise, controlled and safe.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 specific equipment is required to carry them out, you can't just use your hands!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1926598.9545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33700" y="33274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4100" y="72543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Safety glasses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most important piece of science equipment.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Safety glasses protect your eyes from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dangerous materials,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 </a:t>
            </a:r>
            <a:r>
              <a:rPr lang="en-AU" sz="28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chemicals and shards of glass.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should be </a:t>
            </a:r>
            <a:r>
              <a:rPr lang="en-AU" sz="28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worn at all times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doing experiments.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53068198.276471g/1453068203106-430265848966737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1752600"/>
            <a:ext cx="4762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1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2600" y="165013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beaker,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classic piece of equipment.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Beakers are round glass containers used for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holding, stirring, mixing and heating up liquids.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come in different sizes and are </a:t>
            </a:r>
            <a:r>
              <a:rPr lang="en-AU" sz="2400" b="1" i="0" dirty="0" smtClean="0">
                <a:solidFill>
                  <a:srgbClr val="7D5FFF"/>
                </a:solidFill>
                <a:effectLst/>
                <a:latin typeface="Arial" panose="020B0604020202020204" pitchFamily="34" charset="0"/>
              </a:rPr>
              <a:t>fragile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be careful when using them.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29741604.375741g/1429741545345-106004107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397000"/>
            <a:ext cx="30384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3900" y="85483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Test tubes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also very handy pieces of glassware.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Test tubes are smaller than beakers and are used for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holding and mixing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small amounts of liquid. You can also use them to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heat up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substances and make them react - more on that later.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test tube rack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wooden frame that can hold multiple test tubes. It's useful for when you already have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both hands full.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40871968.590661g/1540871968328-291582722244514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363537"/>
            <a:ext cx="1806575" cy="270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educationperfect.com/media/content/Science/1541366462.944551g/1541366467026-3848476751828590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2093"/>
            <a:ext cx="4762500" cy="267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82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0" y="773837"/>
            <a:ext cx="1074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conical flask.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used for many of the things that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beakers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used for. Its narrow neck means the liquid inside can be swirled around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without spilling out or evaporating.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However, you usually need a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funnel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order to fill it.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12616905.882691g/1512616909618-266014972612780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2921000"/>
            <a:ext cx="36766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66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456337"/>
            <a:ext cx="1089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funnel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cone-shaped instrument that lets you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pour liquids into a small hole,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the top of a conical flask.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Funnels in the lab are made of </a:t>
            </a:r>
            <a:r>
              <a:rPr lang="en-AU" sz="2400" b="1" i="0" dirty="0" smtClean="0">
                <a:solidFill>
                  <a:srgbClr val="305A42"/>
                </a:solidFill>
                <a:effectLst/>
                <a:latin typeface="Arial" panose="020B0604020202020204" pitchFamily="34" charset="0"/>
              </a:rPr>
              <a:t>glass or plastic.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also used with filter paper to separate solids from liquids.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4387441.025551g/1454387442207-166455816305233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2738437"/>
            <a:ext cx="31813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educationperfect.com/media/content/Science/1446410217.648741g/1446410217730-3130805414916239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3367087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9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585738"/>
            <a:ext cx="108077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Finally, we have the </a:t>
            </a:r>
            <a:r>
              <a:rPr lang="en-AU" sz="20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measuring cylinder.</a:t>
            </a:r>
            <a:endParaRPr lang="en-AU" sz="20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the name implies, it is a cylinder designed for </a:t>
            </a:r>
            <a:r>
              <a:rPr lang="en-AU" sz="20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accurately measuring liquids.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markings on the side allow you to see the </a:t>
            </a:r>
            <a:r>
              <a:rPr lang="en-AU" sz="20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volume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liquid - how much is inside. The numbers on this cylinder represent </a:t>
            </a:r>
            <a:r>
              <a:rPr lang="en-AU" sz="20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millilitres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000" b="0" i="0" dirty="0" smtClean="0">
                <a:solidFill>
                  <a:srgbClr val="571A98"/>
                </a:solidFill>
                <a:effectLst/>
                <a:latin typeface="KaTeX_Main"/>
              </a:rPr>
              <a:t>(</a:t>
            </a:r>
            <a:r>
              <a:rPr lang="en-AU" sz="2000" b="1" i="0" dirty="0" smtClean="0">
                <a:solidFill>
                  <a:srgbClr val="571A98"/>
                </a:solidFill>
                <a:effectLst/>
                <a:latin typeface="KaTeX_Main"/>
              </a:rPr>
              <a:t>mL</a:t>
            </a:r>
            <a:r>
              <a:rPr lang="en-AU" sz="2000" b="0" i="0" dirty="0" smtClean="0">
                <a:solidFill>
                  <a:srgbClr val="571A98"/>
                </a:solidFill>
                <a:effectLst/>
                <a:latin typeface="KaTeX_Main"/>
              </a:rPr>
              <a:t>)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a common </a:t>
            </a:r>
            <a:r>
              <a:rPr lang="en-AU" sz="20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measurement of volume.</a:t>
            </a:r>
            <a:endParaRPr lang="en-AU" sz="20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41381896.485871g/1541381897269-233399510354892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824" y="2692400"/>
            <a:ext cx="2795176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13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108</Words>
  <Application>Microsoft Office PowerPoint</Application>
  <PresentationFormat>Widescreen</PresentationFormat>
  <Paragraphs>65</Paragraphs>
  <Slides>21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KaTeX_Main</vt:lpstr>
      <vt:lpstr>Office Theme</vt:lpstr>
      <vt:lpstr>Science Equipment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Equipment</dc:title>
  <dc:creator>Joseph D'cruz</dc:creator>
  <cp:lastModifiedBy>Joseph D'cruz</cp:lastModifiedBy>
  <cp:revision>2</cp:revision>
  <dcterms:created xsi:type="dcterms:W3CDTF">2020-06-06T02:15:41Z</dcterms:created>
  <dcterms:modified xsi:type="dcterms:W3CDTF">2020-06-06T02:18:02Z</dcterms:modified>
</cp:coreProperties>
</file>