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1D54D-CF2E-4D1C-8D57-DEDCFCF9BF91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C2988-8426-466B-AB35-7DA266A671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3621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1D54D-CF2E-4D1C-8D57-DEDCFCF9BF91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C2988-8426-466B-AB35-7DA266A671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6911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1D54D-CF2E-4D1C-8D57-DEDCFCF9BF91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C2988-8426-466B-AB35-7DA266A671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0670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1D54D-CF2E-4D1C-8D57-DEDCFCF9BF91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C2988-8426-466B-AB35-7DA266A671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7426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1D54D-CF2E-4D1C-8D57-DEDCFCF9BF91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C2988-8426-466B-AB35-7DA266A671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4348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1D54D-CF2E-4D1C-8D57-DEDCFCF9BF91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C2988-8426-466B-AB35-7DA266A671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5321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1D54D-CF2E-4D1C-8D57-DEDCFCF9BF91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C2988-8426-466B-AB35-7DA266A671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9202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1D54D-CF2E-4D1C-8D57-DEDCFCF9BF91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C2988-8426-466B-AB35-7DA266A671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7506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1D54D-CF2E-4D1C-8D57-DEDCFCF9BF91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C2988-8426-466B-AB35-7DA266A671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3436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1D54D-CF2E-4D1C-8D57-DEDCFCF9BF91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C2988-8426-466B-AB35-7DA266A671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96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1D54D-CF2E-4D1C-8D57-DEDCFCF9BF91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C2988-8426-466B-AB35-7DA266A671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8329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1D54D-CF2E-4D1C-8D57-DEDCFCF9BF91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C2988-8426-466B-AB35-7DA266A671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6432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Scientific Method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4232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6086" y="222240"/>
            <a:ext cx="113157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u="sng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method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section of a scientific report is an account of </a:t>
            </a:r>
            <a:r>
              <a:rPr lang="en-AU" sz="2400" b="1" i="0" dirty="0" smtClean="0">
                <a:solidFill>
                  <a:srgbClr val="254DBC"/>
                </a:solidFill>
                <a:effectLst/>
                <a:latin typeface="Arial" panose="020B0604020202020204" pitchFamily="34" charset="0"/>
              </a:rPr>
              <a:t>what was done.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will usually include a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diagram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showing how the equipment was set up. There should be enough detail to allow the reader to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repeat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experiment.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should also always be written in past tense passive voice.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example: The sodium chloride solution </a:t>
            </a:r>
            <a:r>
              <a:rPr lang="en-AU" sz="2400" b="1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was added</a:t>
            </a:r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the copper </a:t>
            </a:r>
            <a:r>
              <a:rPr lang="en-AU" sz="2400" b="0" i="1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sulfate</a:t>
            </a:r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solution.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8" name="Picture 2" descr="https://www.educationperfect.com/media/content/Science/1421980533.692711g/1421980527622-306791257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399" y="4073524"/>
            <a:ext cx="2505075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2127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4500" y="632936"/>
            <a:ext cx="113665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u="sng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results and observations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section of a scientific report is a presentation of your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data.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can include lists of observations and calculations of tables and graphs.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2" name="Picture 2" descr="https://www.educationperfect.com/media/content/Science/1511989551.053581f/1511989559298-2360557028856952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575" y="2806700"/>
            <a:ext cx="5987076" cy="379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2715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05138"/>
            <a:ext cx="12014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u="sng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discussion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section of a scientific report is an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explanation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results and a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description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any difficulties that may have occurred during the experiment.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might also include suggestions for improvements and modifications to the experiment.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266" name="Picture 2" descr="https://www.educationperfect.com/media/content/French/1421098005.43491g/1421098049047-2046148205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4" y="3111500"/>
            <a:ext cx="5025095" cy="334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4868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7400" y="519837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u="sng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conclusion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section of a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scientific report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 brief account of the results of the experiment and a description of how the findings </a:t>
            </a:r>
            <a:r>
              <a:rPr lang="en-AU" sz="2400" b="1" i="0" dirty="0" smtClean="0">
                <a:solidFill>
                  <a:srgbClr val="254DBC"/>
                </a:solidFill>
                <a:effectLst/>
                <a:latin typeface="Arial" panose="020B0604020202020204" pitchFamily="34" charset="0"/>
              </a:rPr>
              <a:t>relate to the aim.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is a good idea to read your aim again before you write your conclusion.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290" name="Picture 2" descr="https://www.educationperfect.com/Images/Content/History/1402611556771-1894067716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0" y="3032443"/>
            <a:ext cx="4359275" cy="3487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6171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4475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54100" y="1213535"/>
            <a:ext cx="9931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this Smart Lesson we will cover the following points:</a:t>
            </a:r>
            <a:endParaRPr lang="en-AU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38300" y="1950135"/>
            <a:ext cx="97663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AU" sz="32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Outline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steps of the </a:t>
            </a:r>
            <a:r>
              <a:rPr lang="en-AU" sz="32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scientific method.</a:t>
            </a:r>
            <a:endParaRPr lang="en-AU" sz="32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AU" sz="32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Describe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why scientists write </a:t>
            </a:r>
            <a:r>
              <a:rPr lang="en-AU" sz="32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scientific reports.</a:t>
            </a:r>
            <a:endParaRPr lang="en-AU" sz="32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www.educationperfect.com/media/content/Science/1525226579.221591g/1525226579242-1760322695948018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212" y="3449637"/>
            <a:ext cx="3800475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9665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2600" y="684937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scientific method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 method that is used to carry out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scientific experiments.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is the way scientists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ask and answer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scientific questions by making observations and doing experiments. The image below shows the steps of the scientific method.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454014044.813111g/1454014082074-1646066465466519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600" y="276969"/>
            <a:ext cx="5702062" cy="5450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411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06100" y="424934"/>
            <a:ext cx="58080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steps of the scientific method are: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507244"/>
              </p:ext>
            </p:extLst>
          </p:nvPr>
        </p:nvGraphicFramePr>
        <p:xfrm>
          <a:off x="1222374" y="1070134"/>
          <a:ext cx="9242425" cy="4343400"/>
        </p:xfrm>
        <a:graphic>
          <a:graphicData uri="http://schemas.openxmlformats.org/drawingml/2006/table">
            <a:tbl>
              <a:tblPr/>
              <a:tblGrid>
                <a:gridCol w="710956">
                  <a:extLst>
                    <a:ext uri="{9D8B030D-6E8A-4147-A177-3AD203B41FA5}">
                      <a16:colId xmlns:a16="http://schemas.microsoft.com/office/drawing/2014/main" val="1171858187"/>
                    </a:ext>
                  </a:extLst>
                </a:gridCol>
                <a:gridCol w="8531469">
                  <a:extLst>
                    <a:ext uri="{9D8B030D-6E8A-4147-A177-3AD203B41FA5}">
                      <a16:colId xmlns:a16="http://schemas.microsoft.com/office/drawing/2014/main" val="15372859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  <a:latin typeface="KaTeX_Main"/>
                        </a:rPr>
                        <a:t>1</a:t>
                      </a:r>
                      <a:r>
                        <a:rPr lang="en-AU" sz="2400">
                          <a:effectLst/>
                        </a:rPr>
                        <a:t>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</a:rPr>
                        <a:t>Ask a </a:t>
                      </a:r>
                      <a:r>
                        <a:rPr lang="en-AU" sz="2400" b="1">
                          <a:effectLst/>
                        </a:rPr>
                        <a:t>question.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004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AU" sz="2400">
                          <a:effectLst/>
                          <a:latin typeface="KaTeX_Main"/>
                        </a:rPr>
                        <a:t>2</a:t>
                      </a:r>
                      <a:r>
                        <a:rPr lang="en-AU" sz="2400">
                          <a:effectLst/>
                        </a:rPr>
                        <a:t>.</a:t>
                      </a:r>
                    </a:p>
                  </a:txBody>
                  <a:tcPr marL="57150" marR="57150" marT="57150" marB="57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</a:rPr>
                        <a:t>Do some </a:t>
                      </a:r>
                      <a:r>
                        <a:rPr lang="en-AU" sz="2400" b="1">
                          <a:effectLst/>
                        </a:rPr>
                        <a:t>background research</a:t>
                      </a:r>
                      <a:r>
                        <a:rPr lang="en-AU" sz="2400">
                          <a:effectLst/>
                        </a:rPr>
                        <a:t> to determine the best way to do your experiment, or to make sure it has not been done before.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5874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AU" sz="2400">
                          <a:effectLst/>
                          <a:latin typeface="KaTeX_Main"/>
                        </a:rPr>
                        <a:t>3</a:t>
                      </a:r>
                      <a:r>
                        <a:rPr lang="en-AU" sz="2400">
                          <a:effectLst/>
                        </a:rPr>
                        <a:t>.</a:t>
                      </a:r>
                    </a:p>
                  </a:txBody>
                  <a:tcPr marL="57150" marR="57150" marT="57150" marB="57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dirty="0">
                          <a:effectLst/>
                        </a:rPr>
                        <a:t>Construct a </a:t>
                      </a:r>
                      <a:r>
                        <a:rPr lang="en-AU" sz="2400" b="1" dirty="0">
                          <a:effectLst/>
                        </a:rPr>
                        <a:t>hypothesis</a:t>
                      </a:r>
                      <a:r>
                        <a:rPr lang="en-AU" sz="2400" dirty="0">
                          <a:effectLst/>
                        </a:rPr>
                        <a:t> for your experiment.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6932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AU" sz="2400">
                          <a:effectLst/>
                          <a:latin typeface="KaTeX_Main"/>
                        </a:rPr>
                        <a:t>4</a:t>
                      </a:r>
                      <a:r>
                        <a:rPr lang="en-AU" sz="2400">
                          <a:effectLst/>
                        </a:rPr>
                        <a:t>.</a:t>
                      </a:r>
                    </a:p>
                  </a:txBody>
                  <a:tcPr marL="57150" marR="57150" marT="57150" marB="57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>
                          <a:effectLst/>
                        </a:rPr>
                        <a:t>Test</a:t>
                      </a:r>
                      <a:r>
                        <a:rPr lang="en-AU" sz="2400">
                          <a:effectLst/>
                        </a:rPr>
                        <a:t> your hypothesis with an </a:t>
                      </a:r>
                      <a:r>
                        <a:rPr lang="en-AU" sz="2400" b="1">
                          <a:effectLst/>
                        </a:rPr>
                        <a:t>experiment.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1650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AU" sz="2400">
                          <a:effectLst/>
                          <a:latin typeface="KaTeX_Main"/>
                        </a:rPr>
                        <a:t>5</a:t>
                      </a:r>
                      <a:r>
                        <a:rPr lang="en-AU" sz="2400">
                          <a:effectLst/>
                        </a:rPr>
                        <a:t>.</a:t>
                      </a:r>
                    </a:p>
                  </a:txBody>
                  <a:tcPr marL="57150" marR="57150" marT="57150" marB="57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>
                          <a:effectLst/>
                        </a:rPr>
                        <a:t>Analyse</a:t>
                      </a:r>
                      <a:r>
                        <a:rPr lang="en-AU" sz="2400">
                          <a:effectLst/>
                        </a:rPr>
                        <a:t> the data from the experiment to see if it supports your hypothesis, and draw a </a:t>
                      </a:r>
                      <a:r>
                        <a:rPr lang="en-AU" sz="2400" b="1">
                          <a:effectLst/>
                        </a:rPr>
                        <a:t>conclusion.</a:t>
                      </a:r>
                      <a:r>
                        <a:rPr lang="en-AU" sz="2400">
                          <a:effectLst/>
                        </a:rPr>
                        <a:t> If the hypothesis is </a:t>
                      </a:r>
                      <a:r>
                        <a:rPr lang="en-AU" sz="2400" b="1">
                          <a:effectLst/>
                        </a:rPr>
                        <a:t>not</a:t>
                      </a:r>
                      <a:r>
                        <a:rPr lang="en-AU" sz="2400">
                          <a:effectLst/>
                        </a:rPr>
                        <a:t> supported, you can go back to step </a:t>
                      </a:r>
                      <a:r>
                        <a:rPr lang="en-AU" sz="2400">
                          <a:effectLst/>
                          <a:latin typeface="KaTeX_Main"/>
                        </a:rPr>
                        <a:t>3</a:t>
                      </a:r>
                      <a:r>
                        <a:rPr lang="en-AU" sz="2400">
                          <a:effectLst/>
                        </a:rPr>
                        <a:t> and conduct a new experiment to test your idea.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16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AU" sz="2400">
                          <a:effectLst/>
                          <a:latin typeface="KaTeX_Main"/>
                        </a:rPr>
                        <a:t>6</a:t>
                      </a:r>
                      <a:r>
                        <a:rPr lang="en-AU" sz="2400">
                          <a:effectLst/>
                        </a:rPr>
                        <a:t>.</a:t>
                      </a:r>
                    </a:p>
                  </a:txBody>
                  <a:tcPr marL="57150" marR="57150" marT="57150" marB="57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dirty="0">
                          <a:effectLst/>
                        </a:rPr>
                        <a:t>Communicate your results by writing a </a:t>
                      </a:r>
                      <a:r>
                        <a:rPr lang="en-AU" sz="2400" b="1" dirty="0">
                          <a:effectLst/>
                        </a:rPr>
                        <a:t>scientific report.</a:t>
                      </a:r>
                      <a:endParaRPr lang="en-AU" sz="24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132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57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76200" y="186035"/>
            <a:ext cx="115189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After a scientist conducts an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investigation,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they write a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scientific report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communicate the results of their experiment to other people.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Science/1447215687.831291g/1447215688740-291216534802753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375" y="2728357"/>
            <a:ext cx="5111750" cy="3412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7833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3100" y="1251635"/>
            <a:ext cx="104267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scientific report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should always include the following sections: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371990"/>
              </p:ext>
            </p:extLst>
          </p:nvPr>
        </p:nvGraphicFramePr>
        <p:xfrm>
          <a:off x="838200" y="2641124"/>
          <a:ext cx="4152900" cy="3360420"/>
        </p:xfrm>
        <a:graphic>
          <a:graphicData uri="http://schemas.openxmlformats.org/drawingml/2006/table">
            <a:tbl>
              <a:tblPr/>
              <a:tblGrid>
                <a:gridCol w="305950">
                  <a:extLst>
                    <a:ext uri="{9D8B030D-6E8A-4147-A177-3AD203B41FA5}">
                      <a16:colId xmlns:a16="http://schemas.microsoft.com/office/drawing/2014/main" val="3852254105"/>
                    </a:ext>
                  </a:extLst>
                </a:gridCol>
                <a:gridCol w="3846950">
                  <a:extLst>
                    <a:ext uri="{9D8B030D-6E8A-4147-A177-3AD203B41FA5}">
                      <a16:colId xmlns:a16="http://schemas.microsoft.com/office/drawing/2014/main" val="30887337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</a:rPr>
                        <a:t>•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</a:rPr>
                        <a:t>Aim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3685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</a:rPr>
                        <a:t>•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</a:rPr>
                        <a:t>Hypothesis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7581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</a:rPr>
                        <a:t>•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</a:rPr>
                        <a:t>Materials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2203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</a:rPr>
                        <a:t>•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dirty="0">
                          <a:effectLst/>
                        </a:rPr>
                        <a:t>Method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0344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</a:rPr>
                        <a:t>•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dirty="0">
                          <a:effectLst/>
                        </a:rPr>
                        <a:t>Results and Observations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066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</a:rPr>
                        <a:t>•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</a:rPr>
                        <a:t>Discussion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142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</a:rPr>
                        <a:t>•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dirty="0">
                          <a:effectLst/>
                        </a:rPr>
                        <a:t>Conclusion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996785"/>
                  </a:ext>
                </a:extLst>
              </a:tr>
            </a:tbl>
          </a:graphicData>
        </a:graphic>
      </p:graphicFrame>
      <p:pic>
        <p:nvPicPr>
          <p:cNvPr id="5122" name="Picture 2" descr="https://www.educationperfect.com/media/content/Science/1446768202.438691g/1446768206911-1294807032610351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75" y="2416334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2271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31900" y="485339"/>
            <a:ext cx="10185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Let's begin with the </a:t>
            </a:r>
            <a:r>
              <a:rPr lang="en-AU" sz="2400" b="1" i="0" u="sng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aim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 as all experiments do.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aim is a statement about the </a:t>
            </a:r>
            <a:r>
              <a:rPr lang="en-AU" sz="2400" b="1" i="0" dirty="0" smtClean="0">
                <a:solidFill>
                  <a:srgbClr val="254DBC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experiment.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always begins with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‘To’.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example: To investigate the time taken for water to boil.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Images/Content/Maths/1365985020473-5819203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75" y="3797300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081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5000" y="372239"/>
            <a:ext cx="11099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AU" sz="2400" b="1" i="0" u="sng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hypothesis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your best educated guess of what you think you will discover.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can be written in this format: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Hypothesis: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the </a:t>
            </a:r>
            <a:r>
              <a:rPr lang="en-AU" sz="2400" b="1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(dependent variable)</a:t>
            </a:r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related to </a:t>
            </a:r>
            <a:r>
              <a:rPr lang="en-AU" sz="2400" b="1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(independent variable),</a:t>
            </a:r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then </a:t>
            </a:r>
            <a:r>
              <a:rPr lang="en-AU" sz="2400" b="1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(prediction).</a:t>
            </a:r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is because </a:t>
            </a:r>
            <a:r>
              <a:rPr lang="en-AU" sz="2400" b="1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(explanation).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https://www.educationperfect.com/media/content/Science/1449439016.621431g/1449439057922-4502227170200033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519" y="4165599"/>
            <a:ext cx="3703756" cy="2474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0949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428536"/>
            <a:ext cx="10642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u="sng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materials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section of a scientific report is a list of the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equipment and chemicals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were used.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Water is not included in this.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https://www.educationperfect.com/media/content/German/1449647780.31631g/1449647792525-1470347548947156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775" y="2489200"/>
            <a:ext cx="26479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s://www.educationperfect.com/media/content/Science/1454126245.470041g/1454126271511-3339125642235326-4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675" y="2644775"/>
            <a:ext cx="2028825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7340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81</Words>
  <Application>Microsoft Office PowerPoint</Application>
  <PresentationFormat>Widescreen</PresentationFormat>
  <Paragraphs>69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KaTeX_Main</vt:lpstr>
      <vt:lpstr>Office Theme</vt:lpstr>
      <vt:lpstr>Scientific Method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Method</dc:title>
  <dc:creator>Joseph D'cruz</dc:creator>
  <cp:lastModifiedBy>Joseph D'cruz</cp:lastModifiedBy>
  <cp:revision>2</cp:revision>
  <dcterms:created xsi:type="dcterms:W3CDTF">2020-06-06T03:18:23Z</dcterms:created>
  <dcterms:modified xsi:type="dcterms:W3CDTF">2020-06-06T03:30:01Z</dcterms:modified>
</cp:coreProperties>
</file>