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48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62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68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3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3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0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9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06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4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94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B45B-B848-40D6-8035-8100D7C85DF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C356-ADD1-4C51-9D50-4ED1E21CBC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2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Bunsen Burner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46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323334"/>
            <a:ext cx="9240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air hole the flame turns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blue.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41539984.580111g/1541539984540-25548164829408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146300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95021"/>
              </p:ext>
            </p:extLst>
          </p:nvPr>
        </p:nvGraphicFramePr>
        <p:xfrm>
          <a:off x="3937000" y="2146300"/>
          <a:ext cx="8255000" cy="1943100"/>
        </p:xfrm>
        <a:graphic>
          <a:graphicData uri="http://schemas.openxmlformats.org/drawingml/2006/table">
            <a:tbl>
              <a:tblPr/>
              <a:tblGrid>
                <a:gridCol w="8255000">
                  <a:extLst>
                    <a:ext uri="{9D8B030D-6E8A-4147-A177-3AD203B41FA5}">
                      <a16:colId xmlns:a16="http://schemas.microsoft.com/office/drawing/2014/main" val="38976347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The </a:t>
                      </a:r>
                      <a:r>
                        <a:rPr lang="en-AU" sz="2400" b="1" dirty="0">
                          <a:solidFill>
                            <a:srgbClr val="6773B2"/>
                          </a:solidFill>
                          <a:effectLst/>
                        </a:rPr>
                        <a:t>blue</a:t>
                      </a:r>
                      <a:r>
                        <a:rPr lang="en-AU" sz="2400" dirty="0">
                          <a:effectLst/>
                        </a:rPr>
                        <a:t> flame (air hole open) is used for </a:t>
                      </a:r>
                      <a:r>
                        <a:rPr lang="en-AU" sz="2400" b="1" dirty="0">
                          <a:solidFill>
                            <a:srgbClr val="571A98"/>
                          </a:solidFill>
                          <a:effectLst/>
                        </a:rPr>
                        <a:t>fast</a:t>
                      </a:r>
                      <a:r>
                        <a:rPr lang="en-AU" sz="2400" dirty="0">
                          <a:effectLst/>
                        </a:rPr>
                        <a:t> heating.</a:t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This is the </a:t>
                      </a:r>
                      <a:r>
                        <a:rPr lang="en-AU" sz="2400" b="1" dirty="0">
                          <a:solidFill>
                            <a:srgbClr val="FF7F50"/>
                          </a:solidFill>
                          <a:effectLst/>
                        </a:rPr>
                        <a:t>hottest</a:t>
                      </a:r>
                      <a:r>
                        <a:rPr lang="en-AU" sz="2400" dirty="0">
                          <a:effectLst/>
                        </a:rPr>
                        <a:t> flame. It can be </a:t>
                      </a:r>
                      <a:r>
                        <a:rPr lang="en-AU" sz="2400" b="1" dirty="0">
                          <a:solidFill>
                            <a:srgbClr val="6773B2"/>
                          </a:solidFill>
                          <a:effectLst/>
                        </a:rPr>
                        <a:t>dangerous</a:t>
                      </a:r>
                      <a:r>
                        <a:rPr lang="en-AU" sz="2400" dirty="0">
                          <a:effectLst/>
                        </a:rPr>
                        <a:t> because sometimes it is almost </a:t>
                      </a:r>
                      <a:r>
                        <a:rPr lang="en-AU" sz="2400" b="1" dirty="0">
                          <a:solidFill>
                            <a:srgbClr val="571A98"/>
                          </a:solidFill>
                          <a:effectLst/>
                        </a:rPr>
                        <a:t>invisible</a:t>
                      </a:r>
                      <a:r>
                        <a:rPr lang="en-AU" sz="2400" dirty="0">
                          <a:effectLst/>
                        </a:rPr>
                        <a:t> when in a light room.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3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6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44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7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88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19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027837"/>
            <a:ext cx="1049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the </a:t>
            </a:r>
            <a:r>
              <a:rPr lang="en-AU" sz="2400" b="1" i="0" dirty="0" smtClean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Bunsen burner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AU" sz="2400" b="1" i="0" dirty="0" smtClean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used for.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parts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 Bunsen burner and their </a:t>
            </a:r>
            <a:r>
              <a:rPr lang="en-AU" sz="2400" b="1" i="0" dirty="0" smtClean="0">
                <a:solidFill>
                  <a:srgbClr val="004D99"/>
                </a:solidFill>
                <a:effectLst/>
                <a:latin typeface="Arial" panose="020B0604020202020204" pitchFamily="34" charset="0"/>
              </a:rPr>
              <a:t>function.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Bunsen burner and its flame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effectively and safely.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4129433.251941g/1454129475584-333912564223532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2" y="3048000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509538"/>
            <a:ext cx="1040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 we often have to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 heat substances.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 in the lab, we often use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Bunsen burner is a small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 burner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designed to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heat small amounts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substances. In case you are wondering, it is named after the German chemist,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Robert Bunsen.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4129456.122651g/1454129456057-333912564223532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94" y="3416300"/>
            <a:ext cx="2549755" cy="31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00735"/>
            <a:ext cx="1084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following image is the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scientific symbol,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drawing,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41383330.630651g/1541383334599-384847675182859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77" y="1752600"/>
            <a:ext cx="2551748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5507335"/>
            <a:ext cx="1023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Drawing a detailed Bunsen burner may be too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time consuming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difficult, so we use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easy symbols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we draw diagrams.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214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238542"/>
            <a:ext cx="7810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 did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from?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all started with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Robert Bunsen,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who was a German chemist born in 1811.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was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bit of a genius,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he made countless different discoveries in his years as a scientist. However, what he is perhaps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most remembered for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inventing the Bunsen burner!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Interestingly, he never actually built a Bunsen burner, but he did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think up the idea.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Once the Bunsen burner was built in the mid-1800s, it became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vital piece of equipment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laboratories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all over the world.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9578580.113861g/1509578578636-311822219020586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75" y="1473200"/>
            <a:ext cx="2943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4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242838"/>
            <a:ext cx="1089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be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careful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using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produce an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open flame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burn at a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high temperature.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result, there is potential for an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accident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occur.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Never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leave a Bunsen burner alight and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unattended.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4386158.990121g/1454386164877-377453732036593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3487737"/>
            <a:ext cx="166687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5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8635"/>
            <a:ext cx="1165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light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safely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follow the steps listed below: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62270"/>
              </p:ext>
            </p:extLst>
          </p:nvPr>
        </p:nvGraphicFramePr>
        <p:xfrm>
          <a:off x="5511800" y="1534954"/>
          <a:ext cx="6324600" cy="3887946"/>
        </p:xfrm>
        <a:graphic>
          <a:graphicData uri="http://schemas.openxmlformats.org/drawingml/2006/table">
            <a:tbl>
              <a:tblPr/>
              <a:tblGrid>
                <a:gridCol w="6324600">
                  <a:extLst>
                    <a:ext uri="{9D8B030D-6E8A-4147-A177-3AD203B41FA5}">
                      <a16:colId xmlns:a16="http://schemas.microsoft.com/office/drawing/2014/main" val="3748739220"/>
                    </a:ext>
                  </a:extLst>
                </a:gridCol>
              </a:tblGrid>
              <a:tr h="1089803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1. </a:t>
                      </a:r>
                      <a:r>
                        <a:rPr lang="en-AU" sz="2400" b="1">
                          <a:effectLst/>
                        </a:rPr>
                        <a:t>Connect</a:t>
                      </a:r>
                      <a:r>
                        <a:rPr lang="en-AU" sz="2400">
                          <a:effectLst/>
                        </a:rPr>
                        <a:t> the </a:t>
                      </a:r>
                      <a:r>
                        <a:rPr lang="en-AU" sz="2400" b="1">
                          <a:solidFill>
                            <a:srgbClr val="E04E50"/>
                          </a:solidFill>
                          <a:effectLst/>
                        </a:rPr>
                        <a:t>hose</a:t>
                      </a:r>
                      <a:r>
                        <a:rPr lang="en-AU" sz="2400">
                          <a:effectLst/>
                        </a:rPr>
                        <a:t> of the Bunsen burner to the </a:t>
                      </a:r>
                      <a:r>
                        <a:rPr lang="en-AU" sz="2400" b="1">
                          <a:solidFill>
                            <a:srgbClr val="E04E50"/>
                          </a:solidFill>
                          <a:effectLst/>
                        </a:rPr>
                        <a:t>gas tap.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743829"/>
                  </a:ext>
                </a:extLst>
              </a:tr>
              <a:tr h="1089803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2. </a:t>
                      </a:r>
                      <a:r>
                        <a:rPr lang="en-AU" sz="2400" b="1" dirty="0">
                          <a:effectLst/>
                        </a:rPr>
                        <a:t>Close</a:t>
                      </a:r>
                      <a:r>
                        <a:rPr lang="en-AU" sz="2400" dirty="0">
                          <a:effectLst/>
                        </a:rPr>
                        <a:t> the </a:t>
                      </a:r>
                      <a:r>
                        <a:rPr lang="en-AU" sz="2400" b="1" dirty="0">
                          <a:solidFill>
                            <a:srgbClr val="6773B2"/>
                          </a:solidFill>
                          <a:effectLst/>
                        </a:rPr>
                        <a:t>air hole</a:t>
                      </a:r>
                      <a:r>
                        <a:rPr lang="en-AU" sz="2400" dirty="0">
                          <a:effectLst/>
                        </a:rPr>
                        <a:t> by turning the </a:t>
                      </a:r>
                      <a:r>
                        <a:rPr lang="en-AU" sz="2400" b="1" dirty="0">
                          <a:solidFill>
                            <a:srgbClr val="6773B2"/>
                          </a:solidFill>
                          <a:effectLst/>
                        </a:rPr>
                        <a:t>collar.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63295"/>
                  </a:ext>
                </a:extLst>
              </a:tr>
              <a:tr h="1089803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3. </a:t>
                      </a:r>
                      <a:r>
                        <a:rPr lang="en-AU" sz="2400" b="1">
                          <a:effectLst/>
                        </a:rPr>
                        <a:t>Light the match</a:t>
                      </a:r>
                      <a:r>
                        <a:rPr lang="en-AU" sz="2400">
                          <a:effectLst/>
                        </a:rPr>
                        <a:t> and hold it above the top of the </a:t>
                      </a:r>
                      <a:r>
                        <a:rPr lang="en-AU" sz="2400" b="1">
                          <a:solidFill>
                            <a:srgbClr val="E04E50"/>
                          </a:solidFill>
                          <a:effectLst/>
                        </a:rPr>
                        <a:t>barrel.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46002"/>
                  </a:ext>
                </a:extLst>
              </a:tr>
              <a:tr h="618537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4. </a:t>
                      </a:r>
                      <a:r>
                        <a:rPr lang="en-AU" sz="2400" b="1" dirty="0">
                          <a:effectLst/>
                        </a:rPr>
                        <a:t>Turn on</a:t>
                      </a:r>
                      <a:r>
                        <a:rPr lang="en-AU" sz="2400" dirty="0">
                          <a:effectLst/>
                        </a:rPr>
                        <a:t> the </a:t>
                      </a:r>
                      <a:r>
                        <a:rPr lang="en-AU" sz="2400" b="1" dirty="0">
                          <a:solidFill>
                            <a:srgbClr val="FF7F50"/>
                          </a:solidFill>
                          <a:effectLst/>
                        </a:rPr>
                        <a:t>gas.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51496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88518878.478191g/1488518889164-43409431769644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4"/>
            <a:ext cx="53498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1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452041"/>
            <a:ext cx="11112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it comes to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lighting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Bunsen burner, it is always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safety first.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you get started, make sure you are wearing the appropriate laboratory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safety equipment.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your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safety glasses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should be on, and your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hair should be tied back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its long enough!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you light your Bunsen burner,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always double check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air hole is closed.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way, when the Bunsen burner is lit, it will show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yellow “safety flame”.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learn more about this flame in the next section.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53953424.103121g/1453953447184-23772837962145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2" y="3868361"/>
            <a:ext cx="3800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176937"/>
            <a:ext cx="1177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control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burner by turning the collar and opening and closing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air hole.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air hole is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 open,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more oxygen, so the flame 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hotter.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41539766.882211g/1541539766803-255481648294082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482850"/>
            <a:ext cx="2590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31602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yellow flame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'safety flame.'</a:t>
            </a:r>
            <a:r>
              <a:rPr lang="en-AU" sz="2400" b="0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be seen easily and is present when the air hole is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closed.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yellow flame 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dirty,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contains soot that can cause glassware to go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black.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3819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Bunsen Burner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Bunsen Burner</dc:title>
  <dc:creator>Joseph D'cruz</dc:creator>
  <cp:lastModifiedBy>Joseph D'cruz</cp:lastModifiedBy>
  <cp:revision>1</cp:revision>
  <dcterms:created xsi:type="dcterms:W3CDTF">2020-06-06T02:23:27Z</dcterms:created>
  <dcterms:modified xsi:type="dcterms:W3CDTF">2020-06-06T02:23:37Z</dcterms:modified>
</cp:coreProperties>
</file>