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7"/>
  </p:notesMasterIdLst>
  <p:sldIdLst>
    <p:sldId id="256" r:id="rId2"/>
    <p:sldId id="309" r:id="rId3"/>
    <p:sldId id="275" r:id="rId4"/>
    <p:sldId id="292" r:id="rId5"/>
    <p:sldId id="298" r:id="rId6"/>
    <p:sldId id="299" r:id="rId7"/>
    <p:sldId id="300" r:id="rId8"/>
    <p:sldId id="301" r:id="rId9"/>
    <p:sldId id="302" r:id="rId10"/>
    <p:sldId id="303" r:id="rId11"/>
    <p:sldId id="308" r:id="rId12"/>
    <p:sldId id="296" r:id="rId13"/>
    <p:sldId id="306" r:id="rId14"/>
    <p:sldId id="307" r:id="rId15"/>
    <p:sldId id="295" r:id="rId16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4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8:57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8:57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8:57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8:57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Experiment Design:</a:t>
            </a:r>
            <a:br>
              <a:rPr lang="en-AU" sz="6600" dirty="0"/>
            </a:br>
            <a:r>
              <a:rPr lang="en-AU" sz="6600" dirty="0"/>
              <a:t>Variables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10316-9E5B-7AED-24BB-422674BFF522}"/>
              </a:ext>
            </a:extLst>
          </p:cNvPr>
          <p:cNvSpPr txBox="1"/>
          <p:nvPr/>
        </p:nvSpPr>
        <p:spPr>
          <a:xfrm>
            <a:off x="6732240" y="1375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57F36-8515-5C2D-1900-256380EC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015C88-7747-DE50-9ABF-B7E18908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517C6-CB89-598B-4442-884DCEC9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Write the variables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F7BE736-7B01-23A1-39F1-F407D249D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D412E-3722-2404-F1B7-46E47E51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58" y="171802"/>
            <a:ext cx="1752198" cy="114566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FC539-AA80-F7F4-0F9F-C1CBCA680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924944"/>
            <a:ext cx="8890194" cy="32948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3600" dirty="0"/>
              <a:t>4. Does eating breakfast help you do better at school?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		IV:</a:t>
            </a:r>
          </a:p>
          <a:p>
            <a:pPr marL="0" indent="0">
              <a:buNone/>
            </a:pPr>
            <a:r>
              <a:rPr lang="en-AU" sz="3600" dirty="0"/>
              <a:t>		DV:</a:t>
            </a:r>
          </a:p>
          <a:p>
            <a:pPr marL="0" indent="0">
              <a:buNone/>
            </a:pPr>
            <a:r>
              <a:rPr lang="en-AU" sz="3600" dirty="0"/>
              <a:t>		CV: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641C151-C7D5-F61F-19EE-9633F018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7741-B4F1-CD55-C795-725E41AA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6A63E-BFFE-9FA7-6EC3-BF4A6F953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701" y="135781"/>
            <a:ext cx="2596111" cy="25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6B3D7-F655-5804-B00F-44FE37C0F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E284E6B-1E10-4119-0A8C-97DAEA73E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2565F-104B-2D5E-AE56-47BF7BF7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Write the variables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2650CA-3AB9-6DDB-BC8C-83C2CB759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6AAC0-C075-ECBB-1675-4E8AF3DC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58" y="171802"/>
            <a:ext cx="1752198" cy="114566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05D4-63C3-1582-9EE3-93CB99D1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924944"/>
            <a:ext cx="8890194" cy="32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5. Are ants more active in hot weather?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		IV:</a:t>
            </a:r>
          </a:p>
          <a:p>
            <a:pPr marL="0" indent="0">
              <a:buNone/>
            </a:pPr>
            <a:r>
              <a:rPr lang="en-AU" sz="3600" dirty="0"/>
              <a:t>		DV:</a:t>
            </a:r>
          </a:p>
          <a:p>
            <a:pPr marL="0" indent="0">
              <a:buNone/>
            </a:pPr>
            <a:r>
              <a:rPr lang="en-AU" sz="3600" dirty="0"/>
              <a:t>		CV: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3979FC4-2645-59A8-2725-ADA55B461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5117-2774-A65F-F838-2113D16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CCA4D-9BE7-733A-B487-505CD0B2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00" y="685748"/>
            <a:ext cx="2578832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2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Variables in tables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616B36-1776-0AE7-96C9-2245A5EB3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264248"/>
              </p:ext>
            </p:extLst>
          </p:nvPr>
        </p:nvGraphicFramePr>
        <p:xfrm>
          <a:off x="899592" y="2276872"/>
          <a:ext cx="6984776" cy="3963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92388">
                  <a:extLst>
                    <a:ext uri="{9D8B030D-6E8A-4147-A177-3AD203B41FA5}">
                      <a16:colId xmlns:a16="http://schemas.microsoft.com/office/drawing/2014/main" val="2876802993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3559774122"/>
                    </a:ext>
                  </a:extLst>
                </a:gridCol>
              </a:tblGrid>
              <a:tr h="648071"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Independent Variable (units)</a:t>
                      </a:r>
                    </a:p>
                    <a:p>
                      <a:r>
                        <a:rPr lang="en-AU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eg</a:t>
                      </a:r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tire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Dependent variable (units)</a:t>
                      </a:r>
                    </a:p>
                    <a:p>
                      <a:r>
                        <a:rPr lang="en-AU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eg</a:t>
                      </a:r>
                      <a:r>
                        <a:rPr lang="en-AU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 distance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607097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56276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471566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502798"/>
                  </a:ext>
                </a:extLst>
              </a:tr>
              <a:tr h="648071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9029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89206-5479-715B-DB6F-AEC8AB4B0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704A19-5934-7392-BB4D-5DEFD64E1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BF84109-3340-6EEE-85B8-E39BCA1B2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7F9FC-2107-B298-636B-2EC98B83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206E-4F2B-B224-5479-A65AADAD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58" y="723011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Variables in graphs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CBDE7-4287-7D17-A753-5069F3F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58E003-6218-3D50-38DC-ABF354D55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278"/>
          <a:stretch/>
        </p:blipFill>
        <p:spPr>
          <a:xfrm>
            <a:off x="680958" y="2468275"/>
            <a:ext cx="5070625" cy="334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33B7F7-2E08-9E25-C96A-115D6C83292F}"/>
              </a:ext>
            </a:extLst>
          </p:cNvPr>
          <p:cNvSpPr/>
          <p:nvPr/>
        </p:nvSpPr>
        <p:spPr>
          <a:xfrm>
            <a:off x="3687957" y="2297371"/>
            <a:ext cx="2868652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10FEA-ADB0-B678-569B-D4168410FFBA}"/>
              </a:ext>
            </a:extLst>
          </p:cNvPr>
          <p:cNvSpPr txBox="1"/>
          <p:nvPr/>
        </p:nvSpPr>
        <p:spPr>
          <a:xfrm>
            <a:off x="4355976" y="50851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(units)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4B758-E0CC-9525-5F22-B04EE2694F9E}"/>
              </a:ext>
            </a:extLst>
          </p:cNvPr>
          <p:cNvSpPr txBox="1"/>
          <p:nvPr/>
        </p:nvSpPr>
        <p:spPr>
          <a:xfrm rot="16200000">
            <a:off x="723928" y="2156834"/>
            <a:ext cx="9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(units)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62924-7380-0941-B231-C3FFD92449CB}"/>
              </a:ext>
            </a:extLst>
          </p:cNvPr>
          <p:cNvSpPr txBox="1"/>
          <p:nvPr/>
        </p:nvSpPr>
        <p:spPr>
          <a:xfrm>
            <a:off x="2958920" y="2149969"/>
            <a:ext cx="239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915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04554-B360-8BA9-BC10-37168923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31337A-0248-3554-471C-BBB3A154A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0278D1D-6CD3-454D-3AF4-D43F0949E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8CC3D-0FE2-138F-6089-14EB6FFFB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635C7-1450-3DBE-3FDC-9907294CD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786A-BE1E-9046-3433-60EDDD5F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Identify the independent, dependent and controlled variables in an experiment</a:t>
            </a:r>
          </a:p>
          <a:p>
            <a:r>
              <a:rPr lang="en-AU" sz="3200" dirty="0"/>
              <a:t>Relate variables to table and graph layouts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0D2F-47BA-FA90-F5E2-40F5F031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10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Don’t forget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reading scales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19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08993"/>
            <a:ext cx="7848872" cy="2636031"/>
          </a:xfrm>
        </p:spPr>
        <p:txBody>
          <a:bodyPr anchor="b">
            <a:normAutofit/>
          </a:bodyPr>
          <a:lstStyle/>
          <a:p>
            <a:pPr algn="l"/>
            <a:br>
              <a:rPr lang="en-AU" sz="8000" dirty="0"/>
            </a:br>
            <a:endParaRPr lang="en-AU" sz="8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54990-C56F-44A6-502C-615CE4B4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06" y="522501"/>
            <a:ext cx="8364437" cy="1457070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A3756B4-7E8F-25CB-E9A6-9E0DCA844B65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4000" dirty="0"/>
              <a:t>equipment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4000" dirty="0"/>
              <a:t>laboratory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4000" dirty="0"/>
              <a:t>experiment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4000" dirty="0"/>
              <a:t>thermometer</a:t>
            </a: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AU" sz="4000" dirty="0"/>
              <a:t>chemical</a:t>
            </a:r>
          </a:p>
          <a:p>
            <a:pPr algn="l"/>
            <a:endParaRPr lang="en-AU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endParaRPr lang="en-A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ABABA2-B0BE-DD12-41E2-A995C3242035}"/>
              </a:ext>
            </a:extLst>
          </p:cNvPr>
          <p:cNvSpPr txBox="1">
            <a:spLocks/>
          </p:cNvSpPr>
          <p:nvPr/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/>
              <a:t>6. Bunsen burner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4000"/>
              <a:t>7. observation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4000"/>
              <a:t>8. inference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4000"/>
              <a:t>9. variable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4000"/>
              <a:t>10. safety</a:t>
            </a:r>
            <a:endParaRPr lang="en-AU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81FC12-1B36-0210-88EB-FA4011984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115518"/>
            <a:ext cx="1329089" cy="8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fair tests, measure and control variables</a:t>
            </a:r>
            <a:endParaRPr lang="en-AU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sz="3200" dirty="0"/>
              <a:t>Identify the independent, dependent and controlled variables in an experiment</a:t>
            </a:r>
          </a:p>
          <a:p>
            <a:r>
              <a:rPr lang="en-AU" sz="3200" dirty="0"/>
              <a:t>Relate variables to table and graph layouts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8:57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ABFA6-350E-482C-3E64-28F2A60C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21" y="425413"/>
            <a:ext cx="7519586" cy="886943"/>
          </a:xfrm>
        </p:spPr>
        <p:txBody>
          <a:bodyPr anchor="b">
            <a:normAutofit/>
          </a:bodyPr>
          <a:lstStyle/>
          <a:p>
            <a:r>
              <a:rPr lang="en-AU" sz="470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B4BC-9849-8DFC-386A-F55EC7BC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23298"/>
            <a:ext cx="7848872" cy="46699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3600" dirty="0"/>
              <a:t>A </a:t>
            </a:r>
            <a:r>
              <a:rPr lang="en-AU" sz="3600" b="1" dirty="0"/>
              <a:t>variable</a:t>
            </a:r>
            <a:r>
              <a:rPr lang="en-AU" sz="3600" dirty="0"/>
              <a:t> is anything that </a:t>
            </a:r>
            <a:r>
              <a:rPr lang="en-AU" sz="3600" b="1" dirty="0"/>
              <a:t>can change </a:t>
            </a:r>
            <a:r>
              <a:rPr lang="en-AU" sz="3600" dirty="0"/>
              <a:t>and affect your results </a:t>
            </a:r>
            <a:r>
              <a:rPr lang="en-AU" sz="3600" b="1" dirty="0"/>
              <a:t>in an experiment</a:t>
            </a:r>
            <a:r>
              <a:rPr lang="en-AU" sz="3600" dirty="0"/>
              <a:t>.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b="1" dirty="0"/>
              <a:t>Independent</a:t>
            </a:r>
            <a:r>
              <a:rPr lang="en-AU" sz="3600" dirty="0"/>
              <a:t>: </a:t>
            </a:r>
            <a:r>
              <a:rPr lang="en-AU" sz="3600" b="1" dirty="0"/>
              <a:t>Changed</a:t>
            </a:r>
            <a:r>
              <a:rPr lang="en-AU" sz="3600" dirty="0"/>
              <a:t> on purpose</a:t>
            </a:r>
          </a:p>
          <a:p>
            <a:pPr marL="0" indent="0">
              <a:buNone/>
            </a:pPr>
            <a:r>
              <a:rPr lang="en-AU" sz="3600" b="1" dirty="0"/>
              <a:t>Dependent</a:t>
            </a:r>
            <a:r>
              <a:rPr lang="en-AU" sz="3600" dirty="0"/>
              <a:t>: </a:t>
            </a:r>
            <a:r>
              <a:rPr lang="en-AU" sz="3600" b="1" dirty="0"/>
              <a:t>Measured</a:t>
            </a:r>
            <a:r>
              <a:rPr lang="en-AU" sz="3600" dirty="0"/>
              <a:t> as the result</a:t>
            </a:r>
          </a:p>
          <a:p>
            <a:pPr marL="0" indent="0">
              <a:buNone/>
            </a:pPr>
            <a:r>
              <a:rPr lang="en-AU" sz="3600" b="1" dirty="0"/>
              <a:t>Controlled</a:t>
            </a:r>
            <a:r>
              <a:rPr lang="en-AU" sz="3600" dirty="0"/>
              <a:t>: Kept </a:t>
            </a:r>
            <a:r>
              <a:rPr lang="en-AU" sz="3600" b="1" dirty="0"/>
              <a:t>the same</a:t>
            </a:r>
            <a:r>
              <a:rPr lang="en-AU" sz="3600" dirty="0"/>
              <a:t> for a fair 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8B63-032C-062A-1065-0EDA1E7E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0004" y="162525"/>
            <a:ext cx="1982155" cy="88694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537C95-3251-4D80-9A25-72CC78D44ACB}" type="datetime1">
              <a:rPr lang="en-US" sz="3200" smtClean="0">
                <a:solidFill>
                  <a:schemeClr val="tx1"/>
                </a:solidFill>
              </a:rPr>
              <a:t>2/21/2024</a:t>
            </a:fld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2AF2D-4541-675E-6F83-49D1EC15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543" y="179606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C2210-E3F6-BBDB-D9E6-22C262C7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“Tire ski jump” 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D0DE7-A124-C86E-E5B1-686889BF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4" y="260648"/>
            <a:ext cx="3416775" cy="205157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787C-0E62-8474-D246-B3F9DFB6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" y="2384686"/>
            <a:ext cx="4736064" cy="3415954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363B-F917-A0B6-F3E5-496B5A02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560" y="1916832"/>
            <a:ext cx="4047928" cy="4381190"/>
          </a:xfrm>
        </p:spPr>
        <p:txBody>
          <a:bodyPr>
            <a:normAutofit/>
          </a:bodyPr>
          <a:lstStyle/>
          <a:p>
            <a:r>
              <a:rPr lang="en-AU" sz="3600" dirty="0"/>
              <a:t>Brainstorm all the variables</a:t>
            </a:r>
          </a:p>
          <a:p>
            <a:r>
              <a:rPr lang="en-AU" sz="3600" dirty="0"/>
              <a:t>Independent?</a:t>
            </a:r>
          </a:p>
          <a:p>
            <a:r>
              <a:rPr lang="en-AU" sz="3600" dirty="0"/>
              <a:t>Dependent?</a:t>
            </a:r>
          </a:p>
          <a:p>
            <a:r>
              <a:rPr lang="en-AU" sz="3600" dirty="0"/>
              <a:t>Controlled?</a:t>
            </a:r>
          </a:p>
          <a:p>
            <a:r>
              <a:rPr lang="en-AU" sz="3600" dirty="0"/>
              <a:t>Were they all controlled?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E46A2-91CD-0BFC-F84C-AFFB857B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685F4-FD9D-4415-9FA1-D4B64F4B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14" y="241292"/>
            <a:ext cx="3460929" cy="22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6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E30DB-AB50-2C42-E33D-0C0B7841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Write the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E0F9E-683D-365D-90F4-BC0178AA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3" y="733488"/>
            <a:ext cx="3416775" cy="2135484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E249-6444-C16C-68A3-5A2F0350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358" y="171802"/>
            <a:ext cx="1752198" cy="114566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82109-8C84-1108-F10C-A1C51ACA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1" y="2996952"/>
            <a:ext cx="8409878" cy="330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1. Do larger </a:t>
            </a:r>
            <a:r>
              <a:rPr lang="en-AU" sz="3600" dirty="0" err="1"/>
              <a:t>iceblocks</a:t>
            </a:r>
            <a:r>
              <a:rPr lang="en-AU" sz="3600" dirty="0"/>
              <a:t> melt slower?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		IV:</a:t>
            </a:r>
          </a:p>
          <a:p>
            <a:pPr marL="0" indent="0">
              <a:buNone/>
            </a:pPr>
            <a:r>
              <a:rPr lang="en-AU" sz="3600" dirty="0"/>
              <a:t>		DV:</a:t>
            </a:r>
          </a:p>
          <a:p>
            <a:pPr marL="0" indent="0">
              <a:buNone/>
            </a:pPr>
            <a:r>
              <a:rPr lang="en-AU" sz="3600" dirty="0"/>
              <a:t>		CV: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A1714-A14D-7E60-62EC-762BA2A0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81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48881-2637-11D7-0EB8-DDEFF413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451B2C-CE87-0AF1-698F-17B14071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02A3E-0AA4-0BB3-D49F-BF21AF31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Write the variables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C30D0-A563-6B4A-29A2-5E00D2EB2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E421B-18F7-1940-EC1A-CA9583645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58" y="171802"/>
            <a:ext cx="1752198" cy="114566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DAAE-A189-F1A0-C49D-D60E2C41E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924944"/>
            <a:ext cx="8409879" cy="32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2. Do ice baths improve athlete’s recovery?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		IV:</a:t>
            </a:r>
          </a:p>
          <a:p>
            <a:pPr marL="0" indent="0">
              <a:buNone/>
            </a:pPr>
            <a:r>
              <a:rPr lang="en-AU" sz="3600" dirty="0"/>
              <a:t>		DV:</a:t>
            </a:r>
          </a:p>
          <a:p>
            <a:pPr marL="0" indent="0">
              <a:buNone/>
            </a:pPr>
            <a:r>
              <a:rPr lang="en-AU" sz="3600" dirty="0"/>
              <a:t>		CV: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A2AE522-265F-051A-CB2C-21C576B43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5E7E5-A561-A6F7-4D7C-6CD4DF46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3A8C6-6B6D-EC96-239A-538DC9A1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" y="358026"/>
            <a:ext cx="3347864" cy="2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8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00BEE-C38E-5B0E-54F7-3D8A4E5B3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5496C7-2AB5-BE94-98F8-FF73DDF42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7824-E30B-C7AB-9A05-DE826D3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470" y="486184"/>
            <a:ext cx="4047928" cy="1325563"/>
          </a:xfrm>
        </p:spPr>
        <p:txBody>
          <a:bodyPr>
            <a:normAutofit/>
          </a:bodyPr>
          <a:lstStyle/>
          <a:p>
            <a:r>
              <a:rPr lang="en-AU" dirty="0"/>
              <a:t>Write the variables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08AFA-7B86-9041-C8D7-943C7130D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E87D6-D137-475D-A07E-A953CFE6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358" y="171802"/>
            <a:ext cx="1752198" cy="1145668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5EF4-4733-FA78-35B4-70961C0F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924944"/>
            <a:ext cx="8409879" cy="32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3. Do plants grow better in brighter light?</a:t>
            </a:r>
          </a:p>
          <a:p>
            <a:pPr marL="0" indent="0">
              <a:buNone/>
            </a:pPr>
            <a:endParaRPr lang="en-AU" sz="3600" dirty="0"/>
          </a:p>
          <a:p>
            <a:pPr marL="0" indent="0">
              <a:buNone/>
            </a:pPr>
            <a:r>
              <a:rPr lang="en-AU" sz="3600" dirty="0"/>
              <a:t>		IV:</a:t>
            </a:r>
          </a:p>
          <a:p>
            <a:pPr marL="0" indent="0">
              <a:buNone/>
            </a:pPr>
            <a:r>
              <a:rPr lang="en-AU" sz="3600" dirty="0"/>
              <a:t>		DV:</a:t>
            </a:r>
          </a:p>
          <a:p>
            <a:pPr marL="0" indent="0">
              <a:buNone/>
            </a:pPr>
            <a:r>
              <a:rPr lang="en-AU" sz="3600" dirty="0"/>
              <a:t>		CV: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30BA1F6A-F455-50FC-AB99-E77E883B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154762" y="162676"/>
            <a:ext cx="3062575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64BA-A2AC-5DB3-8872-244195C8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8:57 AM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72FFDA-8FB3-6655-96C7-C4C27645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6" y="531638"/>
            <a:ext cx="2725862" cy="181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902</TotalTime>
  <Words>319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Cavolini</vt:lpstr>
      <vt:lpstr>Office Theme</vt:lpstr>
      <vt:lpstr>  Experiment Design: Variables </vt:lpstr>
      <vt:lpstr> </vt:lpstr>
      <vt:lpstr>Learning Intentions</vt:lpstr>
      <vt:lpstr>Success criteria</vt:lpstr>
      <vt:lpstr>Variables</vt:lpstr>
      <vt:lpstr>“Tire ski jump” experiment</vt:lpstr>
      <vt:lpstr>Write the variables</vt:lpstr>
      <vt:lpstr>Write the variables</vt:lpstr>
      <vt:lpstr>Write the variables</vt:lpstr>
      <vt:lpstr>Write the variables</vt:lpstr>
      <vt:lpstr>Write the variables</vt:lpstr>
      <vt:lpstr>Variables in tables</vt:lpstr>
      <vt:lpstr>Variables in graphs</vt:lpstr>
      <vt:lpstr>Success criteria</vt:lpstr>
      <vt:lpstr>Don’t forget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43</cp:revision>
  <cp:lastPrinted>2024-02-16T00:26:49Z</cp:lastPrinted>
  <dcterms:created xsi:type="dcterms:W3CDTF">2014-12-08T02:11:45Z</dcterms:created>
  <dcterms:modified xsi:type="dcterms:W3CDTF">2024-02-21T00:58:09Z</dcterms:modified>
</cp:coreProperties>
</file>