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309" r:id="rId3"/>
    <p:sldId id="275" r:id="rId4"/>
    <p:sldId id="292" r:id="rId5"/>
    <p:sldId id="312" r:id="rId6"/>
    <p:sldId id="311" r:id="rId7"/>
    <p:sldId id="313" r:id="rId8"/>
    <p:sldId id="314" r:id="rId9"/>
    <p:sldId id="295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8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9:25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9:25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9:25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9:25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9:25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9:25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9:25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br>
              <a:rPr lang="en-AU" sz="6600" dirty="0"/>
            </a:br>
            <a:r>
              <a:rPr lang="en-AU" sz="6600" dirty="0"/>
              <a:t>Investigation Task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22/02/2024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08993"/>
            <a:ext cx="7848872" cy="2636031"/>
          </a:xfrm>
        </p:spPr>
        <p:txBody>
          <a:bodyPr anchor="b">
            <a:normAutofit/>
          </a:bodyPr>
          <a:lstStyle/>
          <a:p>
            <a:pPr algn="l"/>
            <a:br>
              <a:rPr lang="en-AU" sz="8000" dirty="0"/>
            </a:br>
            <a:endParaRPr lang="en-AU" sz="80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A3756B4-7E8F-25CB-E9A6-9E0DCA844B65}"/>
              </a:ext>
            </a:extLst>
          </p:cNvPr>
          <p:cNvSpPr txBox="1">
            <a:spLocks/>
          </p:cNvSpPr>
          <p:nvPr/>
        </p:nvSpPr>
        <p:spPr>
          <a:xfrm>
            <a:off x="481330" y="1454272"/>
            <a:ext cx="8178790" cy="472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2800" dirty="0"/>
              <a:t>Draw a scientific diagram of a test tube.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2800" dirty="0"/>
              <a:t>When you light a Bunsen burner, should the air hole be open or closed?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2800" dirty="0"/>
              <a:t>You observed a puddle of clear liquid on the bench. Write an inference and a prediction to go with this observation.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2800" dirty="0"/>
              <a:t>Caption this diagram: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ABABA2-B0BE-DD12-41E2-A995C3242035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4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1FC12-1B36-0210-88EB-FA401198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812" y="115518"/>
            <a:ext cx="2436638" cy="1513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3595B-4DD4-71A2-CAF5-522BDF18AF08}"/>
              </a:ext>
            </a:extLst>
          </p:cNvPr>
          <p:cNvSpPr txBox="1"/>
          <p:nvPr/>
        </p:nvSpPr>
        <p:spPr>
          <a:xfrm>
            <a:off x="683568" y="47667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Review: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9827C-6752-AB91-7D34-9A7928AA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629" y="3751769"/>
            <a:ext cx="3471242" cy="23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effectLst/>
                <a:ea typeface="Times New Roman" panose="02020603050405020304" pitchFamily="18" charset="0"/>
              </a:rPr>
              <a:t>Collaboratively and individually plan and conduct a range of investigation types, including fieldwork and experiments, ensuring safety and ethical guidelines are followed  </a:t>
            </a:r>
          </a:p>
          <a:p>
            <a:pPr marL="0" indent="0">
              <a:buNone/>
            </a:pPr>
            <a:endParaRPr lang="en-AU" sz="1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9:25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sz="3200" dirty="0"/>
              <a:t>Calculate averages from repeat trials</a:t>
            </a:r>
          </a:p>
          <a:p>
            <a:r>
              <a:rPr lang="en-AU" sz="3200" dirty="0"/>
              <a:t>Graph your results</a:t>
            </a:r>
          </a:p>
          <a:p>
            <a:r>
              <a:rPr lang="en-AU" sz="3200" dirty="0"/>
              <a:t>Start (finish) your discussion </a:t>
            </a:r>
          </a:p>
          <a:p>
            <a:pPr marL="0" indent="0">
              <a:buNone/>
            </a:pPr>
            <a:r>
              <a:rPr lang="en-AU" sz="3200" dirty="0"/>
              <a:t>(if your whole group finishes today you can do an experiment tomorrow).</a:t>
            </a:r>
          </a:p>
          <a:p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9:25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5692-77CA-7168-539B-E34E04F8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19CA-719C-692F-4EE7-242B40EBD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451C-9FB2-0594-A0DC-90DF3B32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9:25 AM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8A1C7-F22B-3026-E07A-2FF95E2D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" t="26679"/>
          <a:stretch/>
        </p:blipFill>
        <p:spPr>
          <a:xfrm>
            <a:off x="87522" y="1136565"/>
            <a:ext cx="8968956" cy="50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1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9C945-2BEF-F23A-ABBA-D8E45F28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700"/>
              <a:t>Calculating averages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8947-E879-47B7-C387-71B650AE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FDAC-C398-5802-E962-3DC33FD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9:25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45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ABCF81-01DB-5EC1-6F3E-DC843F9BE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541115"/>
              </p:ext>
            </p:extLst>
          </p:nvPr>
        </p:nvGraphicFramePr>
        <p:xfrm>
          <a:off x="2051719" y="136517"/>
          <a:ext cx="5040561" cy="6584959"/>
        </p:xfrm>
        <a:graphic>
          <a:graphicData uri="http://schemas.openxmlformats.org/drawingml/2006/table">
            <a:tbl>
              <a:tblPr firstRow="1" firstCol="1" bandRow="1"/>
              <a:tblGrid>
                <a:gridCol w="387557">
                  <a:extLst>
                    <a:ext uri="{9D8B030D-6E8A-4147-A177-3AD203B41FA5}">
                      <a16:colId xmlns:a16="http://schemas.microsoft.com/office/drawing/2014/main" val="2872362045"/>
                    </a:ext>
                  </a:extLst>
                </a:gridCol>
                <a:gridCol w="387557">
                  <a:extLst>
                    <a:ext uri="{9D8B030D-6E8A-4147-A177-3AD203B41FA5}">
                      <a16:colId xmlns:a16="http://schemas.microsoft.com/office/drawing/2014/main" val="1205103939"/>
                    </a:ext>
                  </a:extLst>
                </a:gridCol>
                <a:gridCol w="388717">
                  <a:extLst>
                    <a:ext uri="{9D8B030D-6E8A-4147-A177-3AD203B41FA5}">
                      <a16:colId xmlns:a16="http://schemas.microsoft.com/office/drawing/2014/main" val="665953225"/>
                    </a:ext>
                  </a:extLst>
                </a:gridCol>
                <a:gridCol w="388717">
                  <a:extLst>
                    <a:ext uri="{9D8B030D-6E8A-4147-A177-3AD203B41FA5}">
                      <a16:colId xmlns:a16="http://schemas.microsoft.com/office/drawing/2014/main" val="2570357402"/>
                    </a:ext>
                  </a:extLst>
                </a:gridCol>
                <a:gridCol w="387557">
                  <a:extLst>
                    <a:ext uri="{9D8B030D-6E8A-4147-A177-3AD203B41FA5}">
                      <a16:colId xmlns:a16="http://schemas.microsoft.com/office/drawing/2014/main" val="2657070614"/>
                    </a:ext>
                  </a:extLst>
                </a:gridCol>
                <a:gridCol w="387557">
                  <a:extLst>
                    <a:ext uri="{9D8B030D-6E8A-4147-A177-3AD203B41FA5}">
                      <a16:colId xmlns:a16="http://schemas.microsoft.com/office/drawing/2014/main" val="1671926055"/>
                    </a:ext>
                  </a:extLst>
                </a:gridCol>
                <a:gridCol w="387557">
                  <a:extLst>
                    <a:ext uri="{9D8B030D-6E8A-4147-A177-3AD203B41FA5}">
                      <a16:colId xmlns:a16="http://schemas.microsoft.com/office/drawing/2014/main" val="238564253"/>
                    </a:ext>
                  </a:extLst>
                </a:gridCol>
                <a:gridCol w="387557">
                  <a:extLst>
                    <a:ext uri="{9D8B030D-6E8A-4147-A177-3AD203B41FA5}">
                      <a16:colId xmlns:a16="http://schemas.microsoft.com/office/drawing/2014/main" val="1769135561"/>
                    </a:ext>
                  </a:extLst>
                </a:gridCol>
                <a:gridCol w="387557">
                  <a:extLst>
                    <a:ext uri="{9D8B030D-6E8A-4147-A177-3AD203B41FA5}">
                      <a16:colId xmlns:a16="http://schemas.microsoft.com/office/drawing/2014/main" val="1293243265"/>
                    </a:ext>
                  </a:extLst>
                </a:gridCol>
                <a:gridCol w="387557">
                  <a:extLst>
                    <a:ext uri="{9D8B030D-6E8A-4147-A177-3AD203B41FA5}">
                      <a16:colId xmlns:a16="http://schemas.microsoft.com/office/drawing/2014/main" val="2310637848"/>
                    </a:ext>
                  </a:extLst>
                </a:gridCol>
                <a:gridCol w="387557">
                  <a:extLst>
                    <a:ext uri="{9D8B030D-6E8A-4147-A177-3AD203B41FA5}">
                      <a16:colId xmlns:a16="http://schemas.microsoft.com/office/drawing/2014/main" val="557364252"/>
                    </a:ext>
                  </a:extLst>
                </a:gridCol>
                <a:gridCol w="387557">
                  <a:extLst>
                    <a:ext uri="{9D8B030D-6E8A-4147-A177-3AD203B41FA5}">
                      <a16:colId xmlns:a16="http://schemas.microsoft.com/office/drawing/2014/main" val="344761111"/>
                    </a:ext>
                  </a:extLst>
                </a:gridCol>
                <a:gridCol w="387557">
                  <a:extLst>
                    <a:ext uri="{9D8B030D-6E8A-4147-A177-3AD203B41FA5}">
                      <a16:colId xmlns:a16="http://schemas.microsoft.com/office/drawing/2014/main" val="3862235803"/>
                    </a:ext>
                  </a:extLst>
                </a:gridCol>
              </a:tblGrid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8445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693126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080997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439926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109163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65950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369338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473195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240706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615822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049637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408854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640533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308540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060744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62441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5266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621699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51183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249485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90852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510151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703529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139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179094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895409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176984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04148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96108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563726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72628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20300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085194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139642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54394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790948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60207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54265"/>
                  </a:ext>
                </a:extLst>
              </a:tr>
              <a:tr h="156970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566510"/>
                  </a:ext>
                </a:extLst>
              </a:tr>
              <a:tr h="171549"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A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82" marR="346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12456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4465-D498-B7D1-0542-E7A1FFC8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9:33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838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36B3-28DC-359B-B390-A4EE50A1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4F83-7C86-8158-1E6A-D788FD33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AE46-36D7-1B9A-D35B-ACE9E477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9:34 AM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7D939-2478-DD40-5448-982EA0C2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76" y="0"/>
            <a:ext cx="4929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Don’t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Analysing graphs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26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9:25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1033</TotalTime>
  <Words>660</Words>
  <Application>Microsoft Office PowerPoint</Application>
  <PresentationFormat>On-screen Show (4:3)</PresentationFormat>
  <Paragraphs>547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 Investigation Task </vt:lpstr>
      <vt:lpstr> </vt:lpstr>
      <vt:lpstr>Learning Intentions</vt:lpstr>
      <vt:lpstr>Success criteria</vt:lpstr>
      <vt:lpstr>PowerPoint Presentation</vt:lpstr>
      <vt:lpstr>Calculating averages</vt:lpstr>
      <vt:lpstr>PowerPoint Presentation</vt:lpstr>
      <vt:lpstr>PowerPoint Presentation</vt:lpstr>
      <vt:lpstr>Don’t forget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48</cp:revision>
  <cp:lastPrinted>2024-02-16T00:26:49Z</cp:lastPrinted>
  <dcterms:created xsi:type="dcterms:W3CDTF">2014-12-08T02:11:45Z</dcterms:created>
  <dcterms:modified xsi:type="dcterms:W3CDTF">2024-02-22T01:38:55Z</dcterms:modified>
</cp:coreProperties>
</file>