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9"/>
  </p:notesMasterIdLst>
  <p:sldIdLst>
    <p:sldId id="256" r:id="rId2"/>
    <p:sldId id="309" r:id="rId3"/>
    <p:sldId id="275" r:id="rId4"/>
    <p:sldId id="292" r:id="rId5"/>
    <p:sldId id="311" r:id="rId6"/>
    <p:sldId id="312" r:id="rId7"/>
    <p:sldId id="310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92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29/02/2024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7:14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7:14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7:14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7:14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7:14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7:14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7:14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7:14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7:14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jpeg"/><Relationship Id="rId3" Type="http://schemas.openxmlformats.org/officeDocument/2006/relationships/video" Target="https://www.youtube.com/embed/iKaAKp6mvjI?feature=oembed" TargetMode="External"/><Relationship Id="rId7" Type="http://schemas.openxmlformats.org/officeDocument/2006/relationships/video" Target="https://www.youtube.com/embed/jgMBIo82c44?feature=oembed" TargetMode="External"/><Relationship Id="rId12" Type="http://schemas.openxmlformats.org/officeDocument/2006/relationships/image" Target="../media/image5.jpeg"/><Relationship Id="rId2" Type="http://schemas.openxmlformats.org/officeDocument/2006/relationships/video" Target="https://www.youtube.com/embed/1WGLaCwrFHQ?feature=oembed" TargetMode="External"/><Relationship Id="rId16" Type="http://schemas.openxmlformats.org/officeDocument/2006/relationships/image" Target="../media/image9.png"/><Relationship Id="rId1" Type="http://schemas.openxmlformats.org/officeDocument/2006/relationships/video" Target="https://www.youtube.com/embed/jlqqZZ7q4-s?feature=oembed" TargetMode="External"/><Relationship Id="rId6" Type="http://schemas.openxmlformats.org/officeDocument/2006/relationships/video" Target="https://www.youtube.com/embed/4Tq3DidMn2Y?feature=oembed" TargetMode="External"/><Relationship Id="rId11" Type="http://schemas.openxmlformats.org/officeDocument/2006/relationships/image" Target="../media/image4.jpeg"/><Relationship Id="rId5" Type="http://schemas.openxmlformats.org/officeDocument/2006/relationships/video" Target="https://www.youtube.com/embed/1on5H_kqlFs?feature=oembed" TargetMode="Externa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video" Target="https://www.youtube.com/embed/bfi3iipTQo0?feature=oembed" TargetMode="Externa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br>
              <a:rPr lang="en-AU" sz="6600" dirty="0"/>
            </a:br>
            <a:r>
              <a:rPr lang="en-AU" sz="6600" dirty="0"/>
              <a:t>Biology: Life Processes 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29/02/2024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08993"/>
            <a:ext cx="7848872" cy="2636031"/>
          </a:xfrm>
        </p:spPr>
        <p:txBody>
          <a:bodyPr anchor="b">
            <a:normAutofit/>
          </a:bodyPr>
          <a:lstStyle/>
          <a:p>
            <a:pPr algn="l"/>
            <a:br>
              <a:rPr lang="en-AU" sz="8000" dirty="0"/>
            </a:br>
            <a:endParaRPr lang="en-AU" sz="80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A3756B4-7E8F-25CB-E9A6-9E0DCA844B65}"/>
              </a:ext>
            </a:extLst>
          </p:cNvPr>
          <p:cNvSpPr txBox="1">
            <a:spLocks/>
          </p:cNvSpPr>
          <p:nvPr/>
        </p:nvSpPr>
        <p:spPr>
          <a:xfrm>
            <a:off x="481330" y="1454272"/>
            <a:ext cx="8178790" cy="472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2800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sz="2800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sz="2800" dirty="0"/>
          </a:p>
          <a:p>
            <a:pPr algn="l"/>
            <a:endParaRPr lang="en-AU" sz="2800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ABABA2-B0BE-DD12-41E2-A995C3242035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3595B-4DD4-71A2-CAF5-522BDF18AF08}"/>
              </a:ext>
            </a:extLst>
          </p:cNvPr>
          <p:cNvSpPr txBox="1"/>
          <p:nvPr/>
        </p:nvSpPr>
        <p:spPr>
          <a:xfrm>
            <a:off x="683568" y="47667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Preview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3C0E3-AD8E-680D-6362-F98A3C5D3C11}"/>
              </a:ext>
            </a:extLst>
          </p:cNvPr>
          <p:cNvSpPr txBox="1"/>
          <p:nvPr/>
        </p:nvSpPr>
        <p:spPr>
          <a:xfrm>
            <a:off x="755576" y="1307670"/>
            <a:ext cx="7776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There are differences within and between groups of organisms; classification helps organise this diversity.</a:t>
            </a:r>
            <a:endParaRPr lang="en-A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B52E99-67C2-C7EA-0195-AD29A1B6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49" y="2138666"/>
            <a:ext cx="9144000" cy="34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dirty="0"/>
              <a:t>All living things undergo essential life processes.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7:14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sz="3200" dirty="0"/>
              <a:t>List processes that all living things undergo (MRS GREN)</a:t>
            </a:r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7:14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4CA28-D85F-6BD7-D031-AEB927CB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Living things are called </a:t>
            </a:r>
            <a:r>
              <a:rPr lang="en-AU" sz="4200" b="1" dirty="0"/>
              <a:t>organisms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860A-587C-0A9F-A7D9-1FA2BC5B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65" y="1700815"/>
            <a:ext cx="8544716" cy="45432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400" dirty="0"/>
              <a:t>All </a:t>
            </a:r>
            <a:r>
              <a:rPr lang="en-AU" sz="2400" b="1" dirty="0"/>
              <a:t>living things</a:t>
            </a:r>
            <a:r>
              <a:rPr lang="en-AU" sz="2400" dirty="0"/>
              <a:t>, including cells, undergo essential </a:t>
            </a:r>
            <a:r>
              <a:rPr lang="en-AU" sz="2400" b="1" dirty="0"/>
              <a:t>life processes</a:t>
            </a:r>
            <a:r>
              <a:rPr lang="en-AU" sz="2400" dirty="0"/>
              <a:t>: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accent4">
                    <a:lumMod val="75000"/>
                  </a:schemeClr>
                </a:solidFill>
              </a:rPr>
              <a:t>M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accent4">
                    <a:lumMod val="75000"/>
                  </a:schemeClr>
                </a:solidFill>
              </a:rPr>
              <a:t>R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accent4">
                    <a:lumMod val="75000"/>
                  </a:schemeClr>
                </a:solidFill>
              </a:rPr>
              <a:t>G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accent4">
                    <a:lumMod val="75000"/>
                  </a:schemeClr>
                </a:solidFill>
              </a:rPr>
              <a:t>R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accent4">
                    <a:lumMod val="75000"/>
                  </a:schemeClr>
                </a:solidFill>
              </a:rPr>
              <a:t>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15E2-19EB-80A9-F0ED-65F15791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495C5C-8B47-4907-BF97-65D38329D419}" type="datetime1">
              <a:rPr lang="en-AU" smtClean="0"/>
              <a:t>29/02/2024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1BC55-0F8C-32C3-7303-23AE01387936}"/>
              </a:ext>
            </a:extLst>
          </p:cNvPr>
          <p:cNvSpPr txBox="1"/>
          <p:nvPr/>
        </p:nvSpPr>
        <p:spPr>
          <a:xfrm>
            <a:off x="683569" y="2508070"/>
            <a:ext cx="7632848" cy="388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 err="1"/>
              <a:t>ovement</a:t>
            </a:r>
            <a:endParaRPr lang="en-AU" sz="3000" dirty="0"/>
          </a:p>
          <a:p>
            <a:r>
              <a:rPr lang="en-AU" sz="3000" dirty="0" err="1"/>
              <a:t>espiration</a:t>
            </a:r>
            <a:endParaRPr lang="en-AU" sz="3000" dirty="0"/>
          </a:p>
          <a:p>
            <a:r>
              <a:rPr lang="en-AU" sz="3000" dirty="0" err="1"/>
              <a:t>ensitivity</a:t>
            </a:r>
            <a:endParaRPr lang="en-AU" sz="3000" dirty="0"/>
          </a:p>
          <a:p>
            <a:r>
              <a:rPr lang="en-AU" sz="3000" dirty="0" err="1"/>
              <a:t>rowth</a:t>
            </a:r>
            <a:endParaRPr lang="en-AU" sz="3000" dirty="0"/>
          </a:p>
          <a:p>
            <a:r>
              <a:rPr lang="en-AU" sz="3000" dirty="0" err="1"/>
              <a:t>eproduction</a:t>
            </a:r>
            <a:endParaRPr lang="en-AU" sz="3000" dirty="0"/>
          </a:p>
          <a:p>
            <a:r>
              <a:rPr lang="en-AU" sz="3000" dirty="0" err="1"/>
              <a:t>xcretion</a:t>
            </a:r>
            <a:endParaRPr lang="en-AU" sz="3000" dirty="0"/>
          </a:p>
          <a:p>
            <a:r>
              <a:rPr lang="en-AU" sz="3000" dirty="0" err="1"/>
              <a:t>utrition</a:t>
            </a:r>
            <a:endParaRPr lang="en-AU" sz="3000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Online Media 5" title="Time elapsed climbing vines">
            <a:hlinkClick r:id="" action="ppaction://media"/>
            <a:extLst>
              <a:ext uri="{FF2B5EF4-FFF2-40B4-BE49-F238E27FC236}">
                <a16:creationId xmlns:a16="http://schemas.microsoft.com/office/drawing/2014/main" id="{D37D1621-2CF1-808C-6F65-B4BE8DBC8B0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265880" y="43123"/>
            <a:ext cx="8820990" cy="6615743"/>
          </a:xfrm>
          <a:prstGeom prst="rect">
            <a:avLst/>
          </a:prstGeom>
        </p:spPr>
      </p:pic>
      <p:pic>
        <p:nvPicPr>
          <p:cNvPr id="7" name="Online Media 6" title="Watch a Plant Breathing">
            <a:hlinkClick r:id="" action="ppaction://media"/>
            <a:extLst>
              <a:ext uri="{FF2B5EF4-FFF2-40B4-BE49-F238E27FC236}">
                <a16:creationId xmlns:a16="http://schemas.microsoft.com/office/drawing/2014/main" id="{DB10679D-F564-3F75-0D2C-A60AA94F52B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0"/>
          <a:stretch>
            <a:fillRect/>
          </a:stretch>
        </p:blipFill>
        <p:spPr>
          <a:xfrm>
            <a:off x="-83975" y="816173"/>
            <a:ext cx="9227974" cy="5209960"/>
          </a:xfrm>
          <a:prstGeom prst="rect">
            <a:avLst/>
          </a:prstGeom>
        </p:spPr>
      </p:pic>
      <p:pic>
        <p:nvPicPr>
          <p:cNvPr id="8" name="Online Media 7" title="Sensitive plants respond when touched">
            <a:hlinkClick r:id="" action="ppaction://media"/>
            <a:extLst>
              <a:ext uri="{FF2B5EF4-FFF2-40B4-BE49-F238E27FC236}">
                <a16:creationId xmlns:a16="http://schemas.microsoft.com/office/drawing/2014/main" id="{0CD4A202-31E8-FB2E-672C-ED73ABB7C99B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87397" y="113281"/>
            <a:ext cx="8820990" cy="6615743"/>
          </a:xfrm>
          <a:prstGeom prst="rect">
            <a:avLst/>
          </a:prstGeom>
        </p:spPr>
      </p:pic>
      <p:pic>
        <p:nvPicPr>
          <p:cNvPr id="10" name="Online Media 9" title="Radish Time-Lapse - 68 days | Soil cross section">
            <a:hlinkClick r:id="" action="ppaction://media"/>
            <a:extLst>
              <a:ext uri="{FF2B5EF4-FFF2-40B4-BE49-F238E27FC236}">
                <a16:creationId xmlns:a16="http://schemas.microsoft.com/office/drawing/2014/main" id="{911814EE-A659-6D40-A19C-AC13BA2FE86A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2"/>
          <a:stretch>
            <a:fillRect/>
          </a:stretch>
        </p:blipFill>
        <p:spPr>
          <a:xfrm>
            <a:off x="-35004" y="300344"/>
            <a:ext cx="9227974" cy="5209960"/>
          </a:xfrm>
          <a:prstGeom prst="rect">
            <a:avLst/>
          </a:prstGeom>
        </p:spPr>
      </p:pic>
      <p:pic>
        <p:nvPicPr>
          <p:cNvPr id="19" name="Online Media 18" title="Lotus Flower Blooming Time Lapse Fast Motion - Instrumental Music">
            <a:hlinkClick r:id="" action="ppaction://media"/>
            <a:extLst>
              <a:ext uri="{FF2B5EF4-FFF2-40B4-BE49-F238E27FC236}">
                <a16:creationId xmlns:a16="http://schemas.microsoft.com/office/drawing/2014/main" id="{10F86F85-6D41-9618-03CF-6D2A4ED4DAB6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3"/>
          <a:stretch>
            <a:fillRect/>
          </a:stretch>
        </p:blipFill>
        <p:spPr>
          <a:xfrm>
            <a:off x="185998" y="842517"/>
            <a:ext cx="9012389" cy="5088245"/>
          </a:xfrm>
          <a:prstGeom prst="rect">
            <a:avLst/>
          </a:prstGeom>
        </p:spPr>
      </p:pic>
      <p:pic>
        <p:nvPicPr>
          <p:cNvPr id="20" name="Online Media 19" title="Visualizing Photosynthesis Class 10 | How Photosynthesis Take Place in Plants | #ExperimentShorts">
            <a:hlinkClick r:id="" action="ppaction://media"/>
            <a:extLst>
              <a:ext uri="{FF2B5EF4-FFF2-40B4-BE49-F238E27FC236}">
                <a16:creationId xmlns:a16="http://schemas.microsoft.com/office/drawing/2014/main" id="{A7C14052-8300-1EED-9389-2869297C49C7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4"/>
          <a:stretch>
            <a:fillRect/>
          </a:stretch>
        </p:blipFill>
        <p:spPr>
          <a:xfrm>
            <a:off x="2458025" y="36793"/>
            <a:ext cx="3871913" cy="6858000"/>
          </a:xfrm>
          <a:prstGeom prst="rect">
            <a:avLst/>
          </a:prstGeom>
        </p:spPr>
      </p:pic>
      <p:pic>
        <p:nvPicPr>
          <p:cNvPr id="21" name="Online Media 20" title="Pitcher plant eating insect">
            <a:hlinkClick r:id="" action="ppaction://media"/>
            <a:extLst>
              <a:ext uri="{FF2B5EF4-FFF2-40B4-BE49-F238E27FC236}">
                <a16:creationId xmlns:a16="http://schemas.microsoft.com/office/drawing/2014/main" id="{1104C084-9095-E51D-E72F-20FF79928696}"/>
              </a:ext>
            </a:extLst>
          </p:cNvPr>
          <p:cNvPicPr>
            <a:picLocks noRot="1" noChangeAspect="1"/>
          </p:cNvPicPr>
          <p:nvPr>
            <a:videoFile r:link="rId7"/>
          </p:nvPr>
        </p:nvPicPr>
        <p:blipFill>
          <a:blip r:embed="rId15"/>
          <a:stretch>
            <a:fillRect/>
          </a:stretch>
        </p:blipFill>
        <p:spPr>
          <a:xfrm>
            <a:off x="2508601" y="96948"/>
            <a:ext cx="3871913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37A4C8-0CBB-D613-83FF-C60EB13142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92280" y="23157"/>
            <a:ext cx="1901561" cy="12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40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57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7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91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3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8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0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29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0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3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13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3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44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video>
              <p:cMediaNode vol="80000">
                <p:cTn id="145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video>
              <p:cMediaNode vol="80000">
                <p:cTn id="146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2451B-8A30-7B9B-36A8-D323956B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700"/>
              <a:t>Using MRS GREN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B616-1B53-1B8D-DFB4-60BB9C8B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3600" dirty="0"/>
              <a:t>Is fire alive?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endParaRPr lang="en-AU" sz="2100" dirty="0"/>
          </a:p>
          <a:p>
            <a:pPr marL="0" indent="0">
              <a:buNone/>
            </a:pPr>
            <a:r>
              <a:rPr lang="en-AU" dirty="0"/>
              <a:t>So living things must MRS GREN and contain </a:t>
            </a:r>
            <a:r>
              <a:rPr lang="en-AU" sz="3600" b="1" dirty="0">
                <a:solidFill>
                  <a:schemeClr val="accent4">
                    <a:lumMod val="75000"/>
                  </a:schemeClr>
                </a:solidFill>
              </a:rPr>
              <a:t>cells</a:t>
            </a:r>
            <a:r>
              <a:rPr lang="en-AU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BFEF-1FA9-0857-9522-8230D7BC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8:09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9510A-566D-844A-C09F-75299CD1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7320"/>
            <a:ext cx="4093162" cy="12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9E767-9F9D-F827-B258-BA1888E8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7DC887-33E6-FD1A-1597-AF2992A6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73EC605-8A12-1354-ACA8-F62B019B1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91CA1-ECAC-C9C3-0B26-9DD552A5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4C313-B2B8-4C1B-9695-598543AF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D6EC-EC46-50F9-EF39-E80530C7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sz="3200" dirty="0"/>
              <a:t>List processes that all living things undergo (MRS GREN)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D8E9-E382-C7FC-7F46-CB560BAB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7:27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2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1126</TotalTime>
  <Words>118</Words>
  <Application>Microsoft Office PowerPoint</Application>
  <PresentationFormat>On-screen Show (4:3)</PresentationFormat>
  <Paragraphs>42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 Biology: Life Processes  </vt:lpstr>
      <vt:lpstr> </vt:lpstr>
      <vt:lpstr>Learning Intentions</vt:lpstr>
      <vt:lpstr>Success criteria</vt:lpstr>
      <vt:lpstr>Living things are called organisms</vt:lpstr>
      <vt:lpstr>Using MRS GREN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53</cp:revision>
  <cp:lastPrinted>2024-02-16T00:26:49Z</cp:lastPrinted>
  <dcterms:created xsi:type="dcterms:W3CDTF">2014-12-08T02:11:45Z</dcterms:created>
  <dcterms:modified xsi:type="dcterms:W3CDTF">2024-02-29T12:15:34Z</dcterms:modified>
</cp:coreProperties>
</file>