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1"/>
  </p:notesMasterIdLst>
  <p:sldIdLst>
    <p:sldId id="256" r:id="rId2"/>
    <p:sldId id="275" r:id="rId3"/>
    <p:sldId id="325" r:id="rId4"/>
    <p:sldId id="292" r:id="rId5"/>
    <p:sldId id="329" r:id="rId6"/>
    <p:sldId id="330" r:id="rId7"/>
    <p:sldId id="327" r:id="rId8"/>
    <p:sldId id="328" r:id="rId9"/>
    <p:sldId id="331" r:id="rId10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9" autoAdjust="0"/>
    <p:restoredTop sz="94660"/>
  </p:normalViewPr>
  <p:slideViewPr>
    <p:cSldViewPr>
      <p:cViewPr varScale="1">
        <p:scale>
          <a:sx n="78" d="100"/>
          <a:sy n="78" d="100"/>
        </p:scale>
        <p:origin x="146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12/03/2024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6:52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6:52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6:52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6:52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6:52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6:52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6:52 PM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6:52 PM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6:52 PM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6:52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6:52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6:52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fT0D_KqUlI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188" y="1844824"/>
            <a:ext cx="7848872" cy="263603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6600" dirty="0"/>
            </a:br>
            <a:br>
              <a:rPr lang="en-AU" sz="6600" dirty="0"/>
            </a:br>
            <a:r>
              <a:rPr lang="en-AU" sz="6600" dirty="0"/>
              <a:t>Classification Groups </a:t>
            </a:r>
            <a:br>
              <a:rPr lang="en-AU" sz="8000" dirty="0"/>
            </a:br>
            <a:endParaRPr lang="en-AU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13182" y="24608"/>
            <a:ext cx="2075242" cy="496708"/>
          </a:xfrm>
        </p:spPr>
        <p:txBody>
          <a:bodyPr/>
          <a:lstStyle/>
          <a:p>
            <a:fld id="{3B32D4A2-8688-4782-ABE6-7A7223AA7781}" type="datetime1">
              <a:rPr lang="en-AU" sz="2800" b="1" smtClean="0">
                <a:solidFill>
                  <a:schemeClr val="tx1"/>
                </a:solidFill>
              </a:rPr>
              <a:t>12/03/2024</a:t>
            </a:fld>
            <a:endParaRPr lang="en-A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2D8A-4DEC-D6AE-F389-9131465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484784"/>
            <a:ext cx="8096432" cy="4285081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AU" sz="3200" dirty="0"/>
              <a:t>Which kingdom do kangaroos belong to?</a:t>
            </a:r>
          </a:p>
          <a:p>
            <a:pPr marL="514350" indent="-514350">
              <a:buAutoNum type="arabicPeriod"/>
            </a:pPr>
            <a:r>
              <a:rPr lang="en-AU" sz="3200" dirty="0"/>
              <a:t>What is the scientific name for lions?</a:t>
            </a:r>
          </a:p>
          <a:p>
            <a:pPr marL="514350" indent="-514350">
              <a:buAutoNum type="arabicPeriod"/>
            </a:pPr>
            <a:r>
              <a:rPr lang="en-AU" sz="3200" dirty="0"/>
              <a:t>What do the phylum </a:t>
            </a:r>
            <a:r>
              <a:rPr lang="en-AU" sz="3200" dirty="0" err="1"/>
              <a:t>chordata</a:t>
            </a:r>
            <a:r>
              <a:rPr lang="en-AU" sz="3200" dirty="0"/>
              <a:t> have in common?</a:t>
            </a:r>
          </a:p>
          <a:p>
            <a:pPr marL="514350" indent="-514350">
              <a:buAutoNum type="arabicPeriod"/>
            </a:pPr>
            <a:r>
              <a:rPr lang="en-AU" sz="3200" dirty="0"/>
              <a:t>What is a dichotomous key?</a:t>
            </a:r>
          </a:p>
          <a:p>
            <a:pPr marL="514350" indent="-514350">
              <a:buAutoNum type="arabicPeriod"/>
            </a:pPr>
            <a:endParaRPr lang="en-AU" sz="3200" dirty="0"/>
          </a:p>
          <a:p>
            <a:pPr marL="514350" indent="-514350">
              <a:buAutoNum type="arabicPeriod"/>
            </a:pPr>
            <a:endParaRPr lang="en-AU" sz="3200" dirty="0"/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9EB-CE40-B56F-D607-B8A5676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6:52 PM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9A0E3A-6848-797F-9CEE-3B473FC7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D417B9-F7FC-E9D1-8C54-6E33F06F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176" y="178672"/>
            <a:ext cx="1992848" cy="123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a typeface="Times New Roman" panose="02020603050405020304" pitchFamily="18" charset="0"/>
              </a:rPr>
              <a:t>G</a:t>
            </a:r>
            <a:r>
              <a:rPr lang="en-AU" sz="3200" dirty="0">
                <a:effectLst/>
                <a:ea typeface="Times New Roman" panose="02020603050405020304" pitchFamily="18" charset="0"/>
              </a:rPr>
              <a:t>rouping a variety of organisms on the basis of similarities and differences in particular features 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6:52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Describe features of arthropods, and their subgroups (insects, arachnids, crustaceans and </a:t>
            </a:r>
            <a:r>
              <a:rPr lang="en-AU" sz="3200" dirty="0" err="1"/>
              <a:t>myrapods</a:t>
            </a:r>
            <a:r>
              <a:rPr lang="en-AU" sz="3200" dirty="0"/>
              <a:t>).</a:t>
            </a:r>
          </a:p>
          <a:p>
            <a:pPr marL="0" indent="0">
              <a:buNone/>
            </a:pPr>
            <a:r>
              <a:rPr lang="en-AU" sz="3200" dirty="0"/>
              <a:t>Give examples of insects, arachnids, crustaceans and </a:t>
            </a:r>
            <a:r>
              <a:rPr lang="en-AU" sz="3200" dirty="0" err="1"/>
              <a:t>myrapods</a:t>
            </a:r>
            <a:r>
              <a:rPr lang="en-AU" sz="3200" dirty="0"/>
              <a:t>.</a:t>
            </a:r>
          </a:p>
          <a:p>
            <a:pPr marL="0" indent="0">
              <a:buNone/>
            </a:pPr>
            <a:endParaRPr lang="en-AU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6:52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43B00-EBB7-AE27-CB65-B0D6DD42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AU" sz="5400" dirty="0"/>
              <a:t>Arthropods          </a:t>
            </a:r>
            <a:r>
              <a:rPr lang="en-AU" sz="4000" dirty="0"/>
              <a:t>12/03/2024</a:t>
            </a:r>
            <a:endParaRPr lang="en-A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2B5E-1795-6D6C-E2A8-5260EA9F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560322"/>
            <a:ext cx="7611110" cy="3581858"/>
          </a:xfrm>
        </p:spPr>
        <p:txBody>
          <a:bodyPr anchor="ctr">
            <a:normAutofit/>
          </a:bodyPr>
          <a:lstStyle/>
          <a:p>
            <a:r>
              <a:rPr lang="en-AU" sz="3600" dirty="0"/>
              <a:t>Arthropods have an exoskeleton and jointed legs.</a:t>
            </a:r>
          </a:p>
          <a:p>
            <a:r>
              <a:rPr lang="en-AU" sz="3600" dirty="0"/>
              <a:t>They can live on land or in water</a:t>
            </a:r>
          </a:p>
          <a:p>
            <a:r>
              <a:rPr lang="en-AU" sz="3600" dirty="0"/>
              <a:t>Arthropods include insects, arachnids, crustaceans and </a:t>
            </a:r>
            <a:r>
              <a:rPr lang="en-AU" sz="3600" dirty="0" err="1"/>
              <a:t>myrapods</a:t>
            </a:r>
            <a:r>
              <a:rPr lang="en-AU" sz="3600" dirty="0"/>
              <a:t>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5D0CA-A7AA-0FBB-0964-0745D3AD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7:03 PM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ACF0A-B884-DEF0-952D-68964F5D0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725" y="135800"/>
            <a:ext cx="1902117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9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2B42-9C67-BDB7-AD8C-B9FFFAFE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Online Media 4" title="All About Arthropods">
            <a:hlinkClick r:id="" action="ppaction://media"/>
            <a:extLst>
              <a:ext uri="{FF2B5EF4-FFF2-40B4-BE49-F238E27FC236}">
                <a16:creationId xmlns:a16="http://schemas.microsoft.com/office/drawing/2014/main" id="{CF0B74EE-B8F8-BB7A-E715-9E622F0511A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7504" y="148223"/>
            <a:ext cx="8872143" cy="500896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E949-6AD9-E210-54E4-18FE4C72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7:07 PM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63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5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481C7-DA76-6FFC-7B52-32CBA022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6" y="175800"/>
            <a:ext cx="9578344" cy="1506684"/>
          </a:xfrm>
        </p:spPr>
        <p:txBody>
          <a:bodyPr anchor="b">
            <a:normAutofit/>
          </a:bodyPr>
          <a:lstStyle/>
          <a:p>
            <a:r>
              <a:rPr lang="en-AU" sz="5400" dirty="0"/>
              <a:t>Groups of arthropods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87CD-7CD3-445F-1641-1815CB645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599509"/>
            <a:ext cx="8590909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3600" dirty="0"/>
              <a:t>Insects: 6 legs, 3 body parts</a:t>
            </a:r>
          </a:p>
          <a:p>
            <a:pPr marL="0" indent="0">
              <a:buNone/>
            </a:pPr>
            <a:r>
              <a:rPr lang="en-AU" sz="3600" dirty="0"/>
              <a:t>Arachnids: 8 legs, 2 body parts</a:t>
            </a:r>
          </a:p>
          <a:p>
            <a:pPr marL="0" indent="0">
              <a:buNone/>
            </a:pPr>
            <a:r>
              <a:rPr lang="en-AU" sz="3600" dirty="0"/>
              <a:t>Crustaceans: at least 10 legs, 2 body parts</a:t>
            </a:r>
          </a:p>
          <a:p>
            <a:pPr marL="0" indent="0">
              <a:buNone/>
            </a:pPr>
            <a:r>
              <a:rPr lang="en-AU" sz="3600" dirty="0" err="1"/>
              <a:t>Myrapods</a:t>
            </a:r>
            <a:r>
              <a:rPr lang="en-AU" sz="3600" dirty="0"/>
              <a:t>: many legs and body segments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5FC90-EEBA-98AB-F28F-69B64ACD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6:52 PM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18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83327F-04C8-529B-667A-1B02AD48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AA6EB4-C037-4DB7-0937-2B1FBF312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8F1EB-F653-BAE8-2FB9-FF986B88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6" y="175800"/>
            <a:ext cx="8503305" cy="1506684"/>
          </a:xfrm>
        </p:spPr>
        <p:txBody>
          <a:bodyPr anchor="b">
            <a:normAutofit/>
          </a:bodyPr>
          <a:lstStyle/>
          <a:p>
            <a:r>
              <a:rPr lang="en-AU" sz="5400" dirty="0"/>
              <a:t>Activity 1: Specimen analysis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0F999D-FCCF-7E14-EF8E-5B455626E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6CE432-85D0-7A28-5FC0-2D79CC763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7E0B28-F865-82CC-0A9D-E6A188740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66A8993-9F19-EC69-F9F5-78B4E1353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0E51-E2E2-736F-0A81-0F570187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4000" dirty="0">
                <a:solidFill>
                  <a:srgbClr val="FF0000"/>
                </a:solidFill>
              </a:rPr>
              <a:t>Do not shake or tip the jars!</a:t>
            </a:r>
          </a:p>
          <a:p>
            <a:pPr marL="0" indent="0">
              <a:buNone/>
            </a:pPr>
            <a:r>
              <a:rPr lang="en-AU" sz="4000" dirty="0"/>
              <a:t>Draw and describe each animal you study (in particular, describe the number of legs and body parts)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24ACD-2E47-AE4C-3CD7-D23027EF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6:52 PM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69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Describe features of arthropods, and their subgroups (insects, arachnids, crustaceans and </a:t>
            </a:r>
            <a:r>
              <a:rPr lang="en-AU" sz="3200" dirty="0" err="1"/>
              <a:t>myrapods</a:t>
            </a:r>
            <a:r>
              <a:rPr lang="en-AU" sz="3200" dirty="0"/>
              <a:t>).</a:t>
            </a:r>
          </a:p>
          <a:p>
            <a:pPr marL="0" indent="0">
              <a:buNone/>
            </a:pPr>
            <a:r>
              <a:rPr lang="en-AU" sz="3200" dirty="0"/>
              <a:t>Give examples of insects, arachnids, crustaceans and </a:t>
            </a:r>
            <a:r>
              <a:rPr lang="en-AU" sz="3200" dirty="0" err="1"/>
              <a:t>myrapods</a:t>
            </a:r>
            <a:r>
              <a:rPr lang="en-AU" sz="3200" dirty="0"/>
              <a:t>.</a:t>
            </a:r>
          </a:p>
          <a:p>
            <a:pPr marL="0" indent="0">
              <a:buNone/>
            </a:pPr>
            <a:endParaRPr lang="en-AU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7:15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0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1326</TotalTime>
  <Words>222</Words>
  <Application>Microsoft Office PowerPoint</Application>
  <PresentationFormat>On-screen Show (4:3)</PresentationFormat>
  <Paragraphs>38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  Classification Groups  </vt:lpstr>
      <vt:lpstr>Review</vt:lpstr>
      <vt:lpstr>Learning Intentions</vt:lpstr>
      <vt:lpstr>Success criteria</vt:lpstr>
      <vt:lpstr>Arthropods          12/03/2024</vt:lpstr>
      <vt:lpstr>PowerPoint Presentation</vt:lpstr>
      <vt:lpstr>Groups of arthropods</vt:lpstr>
      <vt:lpstr>Activity 1: Specimen analysis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Kristy Johnson</cp:lastModifiedBy>
  <cp:revision>63</cp:revision>
  <cp:lastPrinted>2024-02-16T00:26:49Z</cp:lastPrinted>
  <dcterms:created xsi:type="dcterms:W3CDTF">2014-12-08T02:11:45Z</dcterms:created>
  <dcterms:modified xsi:type="dcterms:W3CDTF">2024-03-12T11:16:15Z</dcterms:modified>
</cp:coreProperties>
</file>