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3"/>
  </p:notesMasterIdLst>
  <p:sldIdLst>
    <p:sldId id="256" r:id="rId2"/>
    <p:sldId id="332" r:id="rId3"/>
    <p:sldId id="325" r:id="rId4"/>
    <p:sldId id="292" r:id="rId5"/>
    <p:sldId id="333" r:id="rId6"/>
    <p:sldId id="328" r:id="rId7"/>
    <p:sldId id="329" r:id="rId8"/>
    <p:sldId id="330" r:id="rId9"/>
    <p:sldId id="331" r:id="rId10"/>
    <p:sldId id="335" r:id="rId11"/>
    <p:sldId id="334" r:id="rId12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9" autoAdjust="0"/>
    <p:restoredTop sz="94660"/>
  </p:normalViewPr>
  <p:slideViewPr>
    <p:cSldViewPr>
      <p:cViewPr varScale="1">
        <p:scale>
          <a:sx n="62" d="100"/>
          <a:sy n="62" d="100"/>
        </p:scale>
        <p:origin x="504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17/04/2024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10:42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10:42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10:42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10:42 AM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10:42 AM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10:42 AM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10:42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10:42 AM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10:42 AM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sz="7800" dirty="0"/>
              <a:t>Physical properties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17/04/2024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38F95-B0FA-104A-5138-F0D22597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 dirty="0"/>
              <a:t>Activity 2: </a:t>
            </a:r>
            <a:r>
              <a:rPr lang="en-US" sz="3500" dirty="0" err="1"/>
              <a:t>Oobleck</a:t>
            </a:r>
            <a:endParaRPr lang="en-AU" sz="3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9DF4-878C-1EBB-B341-CDEF3A6C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1:41 PM</a:t>
            </a:fld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D7D685-8475-93A4-4CF5-3799FD75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dirty="0"/>
              <a:t>Step 1: 110mL of water in a 500 or 600mL beaker.</a:t>
            </a:r>
          </a:p>
          <a:p>
            <a:pPr marL="0" indent="0">
              <a:buNone/>
            </a:pPr>
            <a:r>
              <a:rPr lang="en-AU" dirty="0"/>
              <a:t>Step 2: Add 5 drops of green food colouring</a:t>
            </a:r>
          </a:p>
          <a:p>
            <a:pPr marL="0" indent="0">
              <a:buNone/>
            </a:pPr>
            <a:r>
              <a:rPr lang="en-AU" dirty="0"/>
              <a:t>Step 3: Slowly add 1/3 cup of cornflour, stirring constantly with a PLASTIC stirring rod. Stop adding if it gets too thick before you have added it all.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Observe as many physical properties as you can.</a:t>
            </a:r>
          </a:p>
          <a:p>
            <a:pPr marL="0" indent="0">
              <a:buNone/>
            </a:pPr>
            <a:r>
              <a:rPr lang="en-AU" dirty="0"/>
              <a:t>Clean up and pack up.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B9D3E-1EF0-3633-38B7-8A637A5A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30" y="1412776"/>
            <a:ext cx="795023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4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A0D8-4D49-4D2C-D297-3C86FCF8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75EA-1D05-7A5D-2F3A-89419C422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8321A-F700-A853-4137-66FBABDC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1:41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439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760231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3EE9-F858-1B26-23F5-259A06A7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628801"/>
            <a:ext cx="7560840" cy="4141064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AU" dirty="0"/>
              <a:t>What do we mean by “property” in chemistry?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Explain the difference between a physical and a chemical property.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List 5 physical properties.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How could you measure transparency?</a:t>
            </a:r>
          </a:p>
          <a:p>
            <a:pPr marL="457200" indent="-457200">
              <a:buFont typeface="+mj-lt"/>
              <a:buAutoNum type="arabicPeriod"/>
            </a:pPr>
            <a:r>
              <a:rPr lang="en-AU" dirty="0"/>
              <a:t>How could you measure melting point?</a:t>
            </a:r>
          </a:p>
          <a:p>
            <a:pPr marL="457200" indent="-457200">
              <a:buFont typeface="+mj-lt"/>
              <a:buAutoNum type="arabicPeriod"/>
            </a:pPr>
            <a:endParaRPr lang="en-AU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10:50 AM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A0662-CA96-BD33-C227-8D3748A74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62090"/>
            <a:ext cx="4828450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3200" dirty="0">
                <a:effectLst/>
                <a:ea typeface="Times New Roman" panose="02020603050405020304" pitchFamily="18" charset="0"/>
              </a:rPr>
              <a:t>Mixtures, including solutions, contain a combination of pure substances that can be separated using a range of techniques.</a:t>
            </a: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10:42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Observe physical properties, such as melting point.</a:t>
            </a:r>
          </a:p>
          <a:p>
            <a:pPr marL="0" indent="0">
              <a:buNone/>
            </a:pPr>
            <a:r>
              <a:rPr lang="en-US" sz="3200" dirty="0"/>
              <a:t>Investigate physical properties of </a:t>
            </a:r>
            <a:r>
              <a:rPr lang="en-US" sz="3200" dirty="0" err="1"/>
              <a:t>oobleck</a:t>
            </a:r>
            <a:r>
              <a:rPr lang="en-US" sz="32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10:42 AM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Observe physical properties, such as melting point.</a:t>
            </a:r>
          </a:p>
          <a:p>
            <a:pPr marL="0" indent="0">
              <a:buNone/>
            </a:pPr>
            <a:r>
              <a:rPr lang="en-US" sz="3200" dirty="0"/>
              <a:t>Investigate physical properties of </a:t>
            </a:r>
            <a:r>
              <a:rPr lang="en-US" sz="3200" dirty="0" err="1"/>
              <a:t>oobleck</a:t>
            </a:r>
            <a:r>
              <a:rPr lang="en-US" sz="3200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1:40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246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902FD-C1EC-3EF6-415B-9FC41C5B2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4000" b="1" dirty="0"/>
              <a:t>Properties of matter</a:t>
            </a:r>
            <a:endParaRPr lang="en-AU" sz="4000" b="1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E1DBE-C1B1-2614-AF50-C607DEDF5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25" y="2060848"/>
            <a:ext cx="8088647" cy="411611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i="0" dirty="0">
                <a:effectLst/>
                <a:ea typeface="Meiryo" panose="020B0604030504040204" pitchFamily="34" charset="-128"/>
              </a:rPr>
              <a:t>A property is a characteristic or feature of an object that distinguishes one substance from another.</a:t>
            </a:r>
          </a:p>
          <a:p>
            <a:pPr marL="0" indent="0" fontAlgn="base">
              <a:buNone/>
            </a:pPr>
            <a:r>
              <a:rPr lang="en-US" sz="3200" i="0" dirty="0">
                <a:effectLst/>
                <a:ea typeface="Meiryo" panose="020B0604030504040204" pitchFamily="34" charset="-128"/>
              </a:rPr>
              <a:t>A physical property can be measured or observed without changing the identity of the substance.</a:t>
            </a:r>
          </a:p>
          <a:p>
            <a:pPr marL="0" indent="0">
              <a:buNone/>
            </a:pPr>
            <a:endParaRPr lang="en-AU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D64D4-49A4-5A48-F513-9E3113040C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22" b="12399"/>
          <a:stretch/>
        </p:blipFill>
        <p:spPr>
          <a:xfrm>
            <a:off x="6747828" y="260648"/>
            <a:ext cx="2133600" cy="1656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2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855704-1B60-FE31-4FF4-B0F79DACE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Physical properties include: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A5969-2B86-8339-C565-E0999F8F5CFE}"/>
              </a:ext>
            </a:extLst>
          </p:cNvPr>
          <p:cNvSpPr>
            <a:spLocks/>
          </p:cNvSpPr>
          <p:nvPr/>
        </p:nvSpPr>
        <p:spPr>
          <a:xfrm>
            <a:off x="1146593" y="1926266"/>
            <a:ext cx="3278847" cy="389811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colour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texture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hardness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odour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physical state</a:t>
            </a:r>
          </a:p>
          <a:p>
            <a:pPr defTabSz="384048">
              <a:spcAft>
                <a:spcPts val="600"/>
              </a:spcAft>
            </a:pPr>
            <a:r>
              <a:rPr lang="en-AU" sz="3200" kern="1200" dirty="0">
                <a:solidFill>
                  <a:schemeClr val="tx1"/>
                </a:solidFill>
              </a:rPr>
              <a:t>malleability</a:t>
            </a:r>
          </a:p>
          <a:p>
            <a:pPr defTabSz="384048">
              <a:spcAft>
                <a:spcPts val="600"/>
              </a:spcAft>
            </a:pPr>
            <a:r>
              <a:rPr lang="en-AU" sz="3200" dirty="0"/>
              <a:t>elasticity</a:t>
            </a:r>
          </a:p>
          <a:p>
            <a:pPr defTabSz="384048">
              <a:spcAft>
                <a:spcPts val="600"/>
              </a:spcAft>
            </a:pPr>
            <a:endParaRPr lang="en-AU" sz="3200" dirty="0">
              <a:latin typeface="+mj-lt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DC025B-2C32-A0F8-F0BA-BDB4BCC44A56}"/>
              </a:ext>
            </a:extLst>
          </p:cNvPr>
          <p:cNvSpPr>
            <a:spLocks/>
          </p:cNvSpPr>
          <p:nvPr/>
        </p:nvSpPr>
        <p:spPr>
          <a:xfrm>
            <a:off x="4352150" y="1926266"/>
            <a:ext cx="4540330" cy="4675702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electrical conductivity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magnetism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density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volatility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transparency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solubility</a:t>
            </a:r>
          </a:p>
          <a:p>
            <a:pPr defTabSz="384048">
              <a:spcAft>
                <a:spcPts val="600"/>
              </a:spcAft>
            </a:pPr>
            <a:r>
              <a:rPr lang="en-AU" sz="3500" kern="1200" dirty="0">
                <a:solidFill>
                  <a:schemeClr val="tx1"/>
                </a:solidFill>
              </a:rPr>
              <a:t>melting and boiling point</a:t>
            </a:r>
          </a:p>
          <a:p>
            <a:pPr defTabSz="384048">
              <a:spcAft>
                <a:spcPts val="600"/>
              </a:spcAft>
            </a:pPr>
            <a:r>
              <a:rPr lang="en-AU" sz="3200" dirty="0"/>
              <a:t>taste</a:t>
            </a:r>
          </a:p>
          <a:p>
            <a:pPr defTabSz="384048">
              <a:spcAft>
                <a:spcPts val="600"/>
              </a:spcAft>
            </a:pPr>
            <a:endParaRPr lang="en-AU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A49C1-CFB5-0DD8-D792-F214519F80B8}"/>
              </a:ext>
            </a:extLst>
          </p:cNvPr>
          <p:cNvSpPr>
            <a:spLocks/>
          </p:cNvSpPr>
          <p:nvPr/>
        </p:nvSpPr>
        <p:spPr>
          <a:xfrm>
            <a:off x="1146593" y="5975728"/>
            <a:ext cx="1735860" cy="308062"/>
          </a:xfrm>
          <a:prstGeom prst="rect">
            <a:avLst/>
          </a:prstGeom>
        </p:spPr>
        <p:txBody>
          <a:bodyPr/>
          <a:lstStyle/>
          <a:p>
            <a:pPr defTabSz="384048">
              <a:spcAft>
                <a:spcPts val="600"/>
              </a:spcAft>
            </a:pPr>
            <a:fld id="{D7CA68DB-E884-4203-997E-7A47E173372C}" type="datetime12">
              <a:rPr lang="en-AU" sz="151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384048">
                <a:spcAft>
                  <a:spcPts val="600"/>
                </a:spcAft>
              </a:pPr>
              <a:t>10:42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334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438F95-B0FA-104A-5138-F0D22597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 dirty="0"/>
              <a:t>Activity: Melting point</a:t>
            </a:r>
            <a:endParaRPr lang="en-AU" sz="35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49DF4-878C-1EBB-B341-CDEF3A6C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10:42 AM</a:t>
            </a:fld>
            <a:endParaRPr lang="en-AU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2050" name="Picture 2" descr="Bunsen Burner Set Up Bunsen Burner Day - asapmaid">
            <a:extLst>
              <a:ext uri="{FF2B5EF4-FFF2-40B4-BE49-F238E27FC236}">
                <a16:creationId xmlns:a16="http://schemas.microsoft.com/office/drawing/2014/main" id="{CD47C85B-BB38-C333-EB29-909AEA2D6C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4" t="9563" r="6407" b="5078"/>
          <a:stretch/>
        </p:blipFill>
        <p:spPr bwMode="auto">
          <a:xfrm>
            <a:off x="719400" y="1153388"/>
            <a:ext cx="7408765" cy="520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879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EB58-89F2-F234-DCE4-B98F25B3D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Melting point of chocolate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C387069-A6BF-A36D-230B-2D0EE8F9F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577649"/>
              </p:ext>
            </p:extLst>
          </p:nvPr>
        </p:nvGraphicFramePr>
        <p:xfrm>
          <a:off x="628650" y="1825624"/>
          <a:ext cx="7759774" cy="33315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879887">
                  <a:extLst>
                    <a:ext uri="{9D8B030D-6E8A-4147-A177-3AD203B41FA5}">
                      <a16:colId xmlns:a16="http://schemas.microsoft.com/office/drawing/2014/main" val="2442535341"/>
                    </a:ext>
                  </a:extLst>
                </a:gridCol>
                <a:gridCol w="3879887">
                  <a:extLst>
                    <a:ext uri="{9D8B030D-6E8A-4147-A177-3AD203B41FA5}">
                      <a16:colId xmlns:a16="http://schemas.microsoft.com/office/drawing/2014/main" val="797918512"/>
                    </a:ext>
                  </a:extLst>
                </a:gridCol>
              </a:tblGrid>
              <a:tr h="8328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Type of chocolate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Melting point (</a:t>
                      </a:r>
                      <a:r>
                        <a:rPr lang="en-US" sz="2800" baseline="30000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o</a:t>
                      </a:r>
                      <a:r>
                        <a:rPr lang="en-US" sz="2800" dirty="0" err="1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C</a:t>
                      </a:r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)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3516273"/>
                  </a:ext>
                </a:extLst>
              </a:tr>
              <a:tr h="8328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White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28049"/>
                  </a:ext>
                </a:extLst>
              </a:tr>
              <a:tr h="8328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Milk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916369"/>
                  </a:ext>
                </a:extLst>
              </a:tr>
              <a:tr h="832892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Dark</a:t>
                      </a:r>
                      <a:endParaRPr lang="en-AU" sz="2800" dirty="0">
                        <a:solidFill>
                          <a:schemeClr val="tx1"/>
                        </a:solidFill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U" sz="2800" dirty="0">
                        <a:latin typeface="Cavolini" panose="03000502040302020204" pitchFamily="66" charset="0"/>
                        <a:cs typeface="Cavolini" panose="03000502040302020204" pitchFamily="66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1849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9F434-9A7C-D41C-2A6E-DC3B6BC2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10:42 AM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225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1794</TotalTime>
  <Words>268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Cavolini</vt:lpstr>
      <vt:lpstr>Office Theme</vt:lpstr>
      <vt:lpstr> Physical properties </vt:lpstr>
      <vt:lpstr>Review</vt:lpstr>
      <vt:lpstr>Learning Intentions</vt:lpstr>
      <vt:lpstr>Success criteria</vt:lpstr>
      <vt:lpstr>Success criteria</vt:lpstr>
      <vt:lpstr>Properties of matter</vt:lpstr>
      <vt:lpstr>Physical properties include:</vt:lpstr>
      <vt:lpstr>Activity: Melting point</vt:lpstr>
      <vt:lpstr>Melting point of chocolate</vt:lpstr>
      <vt:lpstr>Activity 2: Oobleck</vt:lpstr>
      <vt:lpstr>PowerPoint Presentation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JOHNSON Kristy [Narrogin Senior High School]</cp:lastModifiedBy>
  <cp:revision>77</cp:revision>
  <cp:lastPrinted>2024-02-16T00:26:49Z</cp:lastPrinted>
  <dcterms:created xsi:type="dcterms:W3CDTF">2014-12-08T02:11:45Z</dcterms:created>
  <dcterms:modified xsi:type="dcterms:W3CDTF">2024-04-17T05:49:44Z</dcterms:modified>
</cp:coreProperties>
</file>