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1"/>
  </p:notesMasterIdLst>
  <p:sldIdLst>
    <p:sldId id="256" r:id="rId2"/>
    <p:sldId id="332" r:id="rId3"/>
    <p:sldId id="325" r:id="rId4"/>
    <p:sldId id="292" r:id="rId5"/>
    <p:sldId id="336" r:id="rId6"/>
    <p:sldId id="343" r:id="rId7"/>
    <p:sldId id="345" r:id="rId8"/>
    <p:sldId id="337" r:id="rId9"/>
    <p:sldId id="346" r:id="rId10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78" d="100"/>
          <a:sy n="78" d="100"/>
        </p:scale>
        <p:origin x="92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28/04/2024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4:15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4:15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4:15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4:15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4:15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4:15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4:15 PM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4:15 PM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4:15 PM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4:15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4:15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4:15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mwC2-cqGFU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/>
          </a:bodyPr>
          <a:lstStyle/>
          <a:p>
            <a:pPr algn="l"/>
            <a:br>
              <a:rPr lang="en-AU" sz="7800" dirty="0"/>
            </a:br>
            <a:r>
              <a:rPr lang="en-AU" sz="7800" dirty="0"/>
              <a:t>Density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28/04/2024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760231"/>
          </a:xfrm>
        </p:spPr>
        <p:txBody>
          <a:bodyPr anchor="ctr">
            <a:normAutofit fontScale="90000"/>
          </a:bodyPr>
          <a:lstStyle/>
          <a:p>
            <a:r>
              <a:rPr lang="en-US" sz="6300" dirty="0"/>
              <a:t>Review</a:t>
            </a:r>
            <a:endParaRPr lang="en-AU" sz="6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4:15 PM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5046B-D6FA-4B89-0A07-A98B75EE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29" y="1506371"/>
            <a:ext cx="8034020" cy="50298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List as many physical properties as you can.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the difference between physical and chemical properties.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why different substances have different melting and boiling points.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 two examples of chemical properties.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two differences between evaporation and boiling.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81FAA-AFC5-15AA-E3F3-6C0A582FC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741" y="36874"/>
            <a:ext cx="2316681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  <a:ea typeface="Times New Roman" panose="02020603050405020304" pitchFamily="18" charset="0"/>
              </a:rPr>
              <a:t>Mixtures, including solutions, contain a combination of pure substances that can be separated using a range of techniques.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4:15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Define density as a physical property.</a:t>
            </a:r>
          </a:p>
          <a:p>
            <a:pPr marL="0" indent="0">
              <a:buNone/>
            </a:pPr>
            <a:r>
              <a:rPr lang="en-US" sz="3200" dirty="0"/>
              <a:t>Explain that density is a factor of mass and volume.</a:t>
            </a:r>
          </a:p>
          <a:p>
            <a:pPr marL="0" indent="0">
              <a:buNone/>
            </a:pPr>
            <a:r>
              <a:rPr lang="en-US" sz="3200" dirty="0"/>
              <a:t>Describe two ways to measure volume</a:t>
            </a:r>
          </a:p>
          <a:p>
            <a:pPr marL="0" indent="0">
              <a:buNone/>
            </a:pPr>
            <a:r>
              <a:rPr lang="en-US" sz="3200" dirty="0"/>
              <a:t>Calculate density for different objects.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4:15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2B570-2575-33DB-F5D3-5875448A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723011"/>
            <a:ext cx="6120449" cy="833781"/>
          </a:xfrm>
        </p:spPr>
        <p:txBody>
          <a:bodyPr anchor="ctr">
            <a:normAutofit fontScale="90000"/>
          </a:bodyPr>
          <a:lstStyle/>
          <a:p>
            <a:r>
              <a:rPr lang="en-US" sz="6300" dirty="0"/>
              <a:t>D</a:t>
            </a:r>
            <a:r>
              <a:rPr lang="en-AU" sz="6300" dirty="0" err="1"/>
              <a:t>ensity</a:t>
            </a:r>
            <a:endParaRPr lang="en-AU" sz="6300" dirty="0"/>
          </a:p>
        </p:txBody>
      </p:sp>
      <p:pic>
        <p:nvPicPr>
          <p:cNvPr id="7" name="Online Media 6" title="What is Density?">
            <a:hlinkClick r:id="" action="ppaction://media"/>
            <a:extLst>
              <a:ext uri="{FF2B5EF4-FFF2-40B4-BE49-F238E27FC236}">
                <a16:creationId xmlns:a16="http://schemas.microsoft.com/office/drawing/2014/main" id="{7A5F9C4C-B678-5D51-0D5D-C05B30D098B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58172" y="1412776"/>
            <a:ext cx="8027655" cy="453130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07F6F-787B-4C8A-12B2-07E04F9D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4:15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1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2B570-2575-33DB-F5D3-5875448A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723011"/>
            <a:ext cx="7488832" cy="833781"/>
          </a:xfrm>
        </p:spPr>
        <p:txBody>
          <a:bodyPr anchor="ctr">
            <a:normAutofit fontScale="90000"/>
          </a:bodyPr>
          <a:lstStyle/>
          <a:p>
            <a:r>
              <a:rPr lang="en-US" sz="6300" dirty="0"/>
              <a:t>D</a:t>
            </a:r>
            <a:r>
              <a:rPr lang="en-AU" sz="6300" dirty="0" err="1"/>
              <a:t>ensity</a:t>
            </a:r>
            <a:r>
              <a:rPr lang="en-AU" sz="6300" dirty="0"/>
              <a:t>         </a:t>
            </a:r>
            <a:fld id="{A4E4EB2D-6B78-48E3-A9BE-38186C4EDD59}" type="datetime1">
              <a:rPr lang="en-AU" smtClean="0"/>
              <a:t>28/04/2024</a:t>
            </a:fld>
            <a:endParaRPr lang="en-AU" sz="6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07F6F-787B-4C8A-12B2-07E04F9D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4:48 PM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71DAE3-FF10-8D49-5AE8-CAA6C5A4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Density is how much “stuff” an object contains in the space it takes up or how heavy it is for its size.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Density    =      mass  </a:t>
            </a:r>
          </a:p>
          <a:p>
            <a:pPr marL="0" indent="0">
              <a:buNone/>
            </a:pPr>
            <a:r>
              <a:rPr lang="en-US" b="1" dirty="0"/>
              <a:t>                   		  volume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5781E-103A-77D5-5BC7-EDA1BF12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265" y="59191"/>
            <a:ext cx="1902117" cy="12436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D25017-FA61-D0F4-6EE8-D09B63297F7B}"/>
              </a:ext>
            </a:extLst>
          </p:cNvPr>
          <p:cNvCxnSpPr/>
          <p:nvPr/>
        </p:nvCxnSpPr>
        <p:spPr>
          <a:xfrm>
            <a:off x="3521348" y="3194360"/>
            <a:ext cx="122413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7A4F3F-817E-093A-F483-E743D42D2C54}"/>
              </a:ext>
            </a:extLst>
          </p:cNvPr>
          <p:cNvSpPr txBox="1"/>
          <p:nvPr/>
        </p:nvSpPr>
        <p:spPr>
          <a:xfrm>
            <a:off x="5472533" y="2692437"/>
            <a:ext cx="207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(in kg)</a:t>
            </a:r>
            <a:endParaRPr lang="en-AU" sz="2800" dirty="0">
              <a:solidFill>
                <a:schemeClr val="accent4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494D75-3168-6D3D-2C67-84657ED1E4AE}"/>
              </a:ext>
            </a:extLst>
          </p:cNvPr>
          <p:cNvSpPr txBox="1"/>
          <p:nvPr/>
        </p:nvSpPr>
        <p:spPr>
          <a:xfrm>
            <a:off x="5271243" y="3545228"/>
            <a:ext cx="207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(in L)</a:t>
            </a:r>
            <a:endParaRPr lang="en-AU" sz="2800" dirty="0">
              <a:solidFill>
                <a:schemeClr val="accent4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9C9A53-9E9F-CA8F-ACF6-A4390C8C296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745484" y="2954047"/>
            <a:ext cx="727049" cy="3669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AC124B-E9BC-B8BF-6962-1AD3B6DF037C}"/>
              </a:ext>
            </a:extLst>
          </p:cNvPr>
          <p:cNvCxnSpPr>
            <a:cxnSpLocks/>
          </p:cNvCxnSpPr>
          <p:nvPr/>
        </p:nvCxnSpPr>
        <p:spPr>
          <a:xfrm flipH="1" flipV="1">
            <a:off x="4769617" y="3605462"/>
            <a:ext cx="520651" cy="384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9A5DFB-BD31-7A19-A3D8-04230212D74D}"/>
              </a:ext>
            </a:extLst>
          </p:cNvPr>
          <p:cNvSpPr txBox="1"/>
          <p:nvPr/>
        </p:nvSpPr>
        <p:spPr>
          <a:xfrm>
            <a:off x="521504" y="3739684"/>
            <a:ext cx="207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(in kg/L)</a:t>
            </a:r>
            <a:endParaRPr lang="en-AU" sz="2800" dirty="0">
              <a:solidFill>
                <a:schemeClr val="accent4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55BB99-6376-869E-7302-005C28742D47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559084" y="3194360"/>
            <a:ext cx="564644" cy="5453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9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A9553-3518-05C8-3F6D-D6D310DE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57200"/>
            <a:ext cx="818223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700"/>
              <a:t>Measuring volume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1850683"/>
            <a:ext cx="2468880" cy="18288"/>
          </a:xfrm>
          <a:custGeom>
            <a:avLst/>
            <a:gdLst>
              <a:gd name="connsiteX0" fmla="*/ 0 w 2468880"/>
              <a:gd name="connsiteY0" fmla="*/ 0 h 18288"/>
              <a:gd name="connsiteX1" fmla="*/ 592531 w 2468880"/>
              <a:gd name="connsiteY1" fmla="*/ 0 h 18288"/>
              <a:gd name="connsiteX2" fmla="*/ 1160374 w 2468880"/>
              <a:gd name="connsiteY2" fmla="*/ 0 h 18288"/>
              <a:gd name="connsiteX3" fmla="*/ 1728216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02282 w 2468880"/>
              <a:gd name="connsiteY6" fmla="*/ 18288 h 18288"/>
              <a:gd name="connsiteX7" fmla="*/ 1209751 w 2468880"/>
              <a:gd name="connsiteY7" fmla="*/ 18288 h 18288"/>
              <a:gd name="connsiteX8" fmla="*/ 641909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8288" fill="none" extrusionOk="0">
                <a:moveTo>
                  <a:pt x="0" y="0"/>
                </a:moveTo>
                <a:cubicBezTo>
                  <a:pt x="171523" y="-1510"/>
                  <a:pt x="416079" y="20036"/>
                  <a:pt x="592531" y="0"/>
                </a:cubicBezTo>
                <a:cubicBezTo>
                  <a:pt x="768983" y="-20036"/>
                  <a:pt x="878305" y="13110"/>
                  <a:pt x="1160374" y="0"/>
                </a:cubicBezTo>
                <a:cubicBezTo>
                  <a:pt x="1442443" y="-13110"/>
                  <a:pt x="1612108" y="24695"/>
                  <a:pt x="1728216" y="0"/>
                </a:cubicBezTo>
                <a:cubicBezTo>
                  <a:pt x="1844324" y="-24695"/>
                  <a:pt x="2271040" y="20667"/>
                  <a:pt x="2468880" y="0"/>
                </a:cubicBezTo>
                <a:cubicBezTo>
                  <a:pt x="2468302" y="4771"/>
                  <a:pt x="2469633" y="12323"/>
                  <a:pt x="2468880" y="18288"/>
                </a:cubicBezTo>
                <a:cubicBezTo>
                  <a:pt x="2229297" y="-14659"/>
                  <a:pt x="2066775" y="30253"/>
                  <a:pt x="1802282" y="18288"/>
                </a:cubicBezTo>
                <a:cubicBezTo>
                  <a:pt x="1537789" y="6323"/>
                  <a:pt x="1379930" y="22266"/>
                  <a:pt x="1209751" y="18288"/>
                </a:cubicBezTo>
                <a:cubicBezTo>
                  <a:pt x="1039572" y="14310"/>
                  <a:pt x="837025" y="12850"/>
                  <a:pt x="641909" y="18288"/>
                </a:cubicBezTo>
                <a:cubicBezTo>
                  <a:pt x="446793" y="23726"/>
                  <a:pt x="170561" y="18472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468880" h="18288" stroke="0" extrusionOk="0">
                <a:moveTo>
                  <a:pt x="0" y="0"/>
                </a:moveTo>
                <a:cubicBezTo>
                  <a:pt x="190931" y="24910"/>
                  <a:pt x="333688" y="11559"/>
                  <a:pt x="567842" y="0"/>
                </a:cubicBezTo>
                <a:cubicBezTo>
                  <a:pt x="801996" y="-11559"/>
                  <a:pt x="939971" y="-5677"/>
                  <a:pt x="1234440" y="0"/>
                </a:cubicBezTo>
                <a:cubicBezTo>
                  <a:pt x="1528909" y="5677"/>
                  <a:pt x="1658539" y="5184"/>
                  <a:pt x="1777594" y="0"/>
                </a:cubicBezTo>
                <a:cubicBezTo>
                  <a:pt x="1896649" y="-5184"/>
                  <a:pt x="2186164" y="23915"/>
                  <a:pt x="2468880" y="0"/>
                </a:cubicBezTo>
                <a:cubicBezTo>
                  <a:pt x="2468266" y="8857"/>
                  <a:pt x="2469384" y="13619"/>
                  <a:pt x="2468880" y="18288"/>
                </a:cubicBezTo>
                <a:cubicBezTo>
                  <a:pt x="2271330" y="36599"/>
                  <a:pt x="2001027" y="31554"/>
                  <a:pt x="1876349" y="18288"/>
                </a:cubicBezTo>
                <a:cubicBezTo>
                  <a:pt x="1751671" y="5022"/>
                  <a:pt x="1364652" y="15063"/>
                  <a:pt x="1209751" y="18288"/>
                </a:cubicBezTo>
                <a:cubicBezTo>
                  <a:pt x="1054850" y="21513"/>
                  <a:pt x="748438" y="20074"/>
                  <a:pt x="617220" y="18288"/>
                </a:cubicBezTo>
                <a:cubicBezTo>
                  <a:pt x="486002" y="16502"/>
                  <a:pt x="237432" y="27200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BEE6AE-E537-349E-B6D2-6DB49B009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0713" y="2114568"/>
            <a:ext cx="4732205" cy="422349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79100-E9C7-4832-86A5-58ECC4557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00" t="-844" b="-1"/>
          <a:stretch/>
        </p:blipFill>
        <p:spPr>
          <a:xfrm>
            <a:off x="2043179" y="2567375"/>
            <a:ext cx="2307534" cy="33015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A2C72-A16C-16E4-ABC8-9B5D8575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 smtClean="0"/>
              <a:pPr defTabSz="914400">
                <a:spcAft>
                  <a:spcPts val="600"/>
                </a:spcAft>
              </a:pPr>
              <a:t>5:01 PM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06F264-1C95-4878-0B08-F54E6D0F84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1" r="52880" b="-1"/>
          <a:stretch/>
        </p:blipFill>
        <p:spPr>
          <a:xfrm>
            <a:off x="620311" y="2628803"/>
            <a:ext cx="1982145" cy="32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9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8C426-E5F4-3EBF-FC6F-C29B673D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83" y="30386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 dirty="0"/>
              <a:t>A</a:t>
            </a:r>
            <a:r>
              <a:rPr lang="en-AU" sz="4200" dirty="0" err="1"/>
              <a:t>ctivity</a:t>
            </a:r>
            <a:r>
              <a:rPr lang="en-AU" sz="4200" dirty="0"/>
              <a:t>: Measuring density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397D4E3-53C3-977E-ED66-7371703D9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248235"/>
              </p:ext>
            </p:extLst>
          </p:nvPr>
        </p:nvGraphicFramePr>
        <p:xfrm>
          <a:off x="628650" y="1825624"/>
          <a:ext cx="8032024" cy="3979635"/>
        </p:xfrm>
        <a:graphic>
          <a:graphicData uri="http://schemas.openxmlformats.org/drawingml/2006/table">
            <a:tbl>
              <a:tblPr firstRow="1">
                <a:tableStyleId>{8A107856-5554-42FB-B03E-39F5DBC370BA}</a:tableStyleId>
              </a:tblPr>
              <a:tblGrid>
                <a:gridCol w="2008006">
                  <a:extLst>
                    <a:ext uri="{9D8B030D-6E8A-4147-A177-3AD203B41FA5}">
                      <a16:colId xmlns:a16="http://schemas.microsoft.com/office/drawing/2014/main" val="408111937"/>
                    </a:ext>
                  </a:extLst>
                </a:gridCol>
                <a:gridCol w="2008006">
                  <a:extLst>
                    <a:ext uri="{9D8B030D-6E8A-4147-A177-3AD203B41FA5}">
                      <a16:colId xmlns:a16="http://schemas.microsoft.com/office/drawing/2014/main" val="3203343204"/>
                    </a:ext>
                  </a:extLst>
                </a:gridCol>
                <a:gridCol w="2008006">
                  <a:extLst>
                    <a:ext uri="{9D8B030D-6E8A-4147-A177-3AD203B41FA5}">
                      <a16:colId xmlns:a16="http://schemas.microsoft.com/office/drawing/2014/main" val="3493492925"/>
                    </a:ext>
                  </a:extLst>
                </a:gridCol>
                <a:gridCol w="2008006">
                  <a:extLst>
                    <a:ext uri="{9D8B030D-6E8A-4147-A177-3AD203B41FA5}">
                      <a16:colId xmlns:a16="http://schemas.microsoft.com/office/drawing/2014/main" val="4244002260"/>
                    </a:ext>
                  </a:extLst>
                </a:gridCol>
              </a:tblGrid>
              <a:tr h="7959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Object</a:t>
                      </a:r>
                      <a:endParaRPr lang="en-AU" sz="320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Mass</a:t>
                      </a:r>
                      <a:endParaRPr lang="en-AU" sz="320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Volume</a:t>
                      </a:r>
                      <a:endParaRPr lang="en-AU" sz="320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Density</a:t>
                      </a:r>
                      <a:endParaRPr lang="en-AU" sz="320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464606"/>
                  </a:ext>
                </a:extLst>
              </a:tr>
              <a:tr h="79592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75757"/>
                  </a:ext>
                </a:extLst>
              </a:tr>
              <a:tr h="79592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240238"/>
                  </a:ext>
                </a:extLst>
              </a:tr>
              <a:tr h="79592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43555"/>
                  </a:ext>
                </a:extLst>
              </a:tr>
              <a:tr h="79592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57963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4244-9CFC-E48B-59C4-A2E84188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4:15 PM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091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Define density as a physical property.</a:t>
            </a:r>
          </a:p>
          <a:p>
            <a:pPr marL="0" indent="0">
              <a:buNone/>
            </a:pPr>
            <a:r>
              <a:rPr lang="en-US" sz="3200" dirty="0"/>
              <a:t>Explain that density is a factor of mass and volume.</a:t>
            </a:r>
          </a:p>
          <a:p>
            <a:pPr marL="0" indent="0">
              <a:buNone/>
            </a:pPr>
            <a:r>
              <a:rPr lang="en-US" sz="3200" dirty="0"/>
              <a:t>Describe two ways to measure volume</a:t>
            </a:r>
          </a:p>
          <a:p>
            <a:pPr marL="0" indent="0">
              <a:buNone/>
            </a:pPr>
            <a:r>
              <a:rPr lang="en-US" sz="3200" dirty="0"/>
              <a:t>Calculate density for different objects.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4:59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6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2387</TotalTime>
  <Words>211</Words>
  <Application>Microsoft Office PowerPoint</Application>
  <PresentationFormat>On-screen Show (4:3)</PresentationFormat>
  <Paragraphs>43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Cavolini</vt:lpstr>
      <vt:lpstr>Times New Roman</vt:lpstr>
      <vt:lpstr>Office Theme</vt:lpstr>
      <vt:lpstr> Density </vt:lpstr>
      <vt:lpstr>Review</vt:lpstr>
      <vt:lpstr>Learning Intentions</vt:lpstr>
      <vt:lpstr>Success criteria</vt:lpstr>
      <vt:lpstr>Density</vt:lpstr>
      <vt:lpstr>Density         28/04/2024</vt:lpstr>
      <vt:lpstr>Measuring volume</vt:lpstr>
      <vt:lpstr>Activity: Measuring density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Kristy Johnson</cp:lastModifiedBy>
  <cp:revision>87</cp:revision>
  <cp:lastPrinted>2024-02-16T00:26:49Z</cp:lastPrinted>
  <dcterms:created xsi:type="dcterms:W3CDTF">2014-12-08T02:11:45Z</dcterms:created>
  <dcterms:modified xsi:type="dcterms:W3CDTF">2024-04-28T09:02:44Z</dcterms:modified>
</cp:coreProperties>
</file>