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2" r:id="rId1"/>
  </p:sldMasterIdLst>
  <p:notesMasterIdLst>
    <p:notesMasterId r:id="rId10"/>
  </p:notesMasterIdLst>
  <p:sldIdLst>
    <p:sldId id="256" r:id="rId2"/>
    <p:sldId id="277" r:id="rId3"/>
    <p:sldId id="275" r:id="rId4"/>
    <p:sldId id="292" r:id="rId5"/>
    <p:sldId id="278" r:id="rId6"/>
    <p:sldId id="296" r:id="rId7"/>
    <p:sldId id="295" r:id="rId8"/>
    <p:sldId id="29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108" d="100"/>
          <a:sy n="108" d="100"/>
        </p:scale>
        <p:origin x="150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8:55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8:55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8:55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8:55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8:55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8:55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8:55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8:55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8:55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6923558" cy="3542045"/>
          </a:xfrm>
        </p:spPr>
        <p:txBody>
          <a:bodyPr anchor="b">
            <a:normAutofit/>
          </a:bodyPr>
          <a:lstStyle/>
          <a:p>
            <a:pPr algn="l"/>
            <a:r>
              <a:rPr lang="en-AU" sz="8000" dirty="0"/>
              <a:t>Investigating</a:t>
            </a:r>
            <a:br>
              <a:rPr lang="en-AU" sz="8000" dirty="0"/>
            </a:br>
            <a:endParaRPr lang="en-AU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75DB7-A886-D2CC-F9E3-2B672EBC1860}"/>
              </a:ext>
            </a:extLst>
          </p:cNvPr>
          <p:cNvSpPr txBox="1"/>
          <p:nvPr/>
        </p:nvSpPr>
        <p:spPr>
          <a:xfrm>
            <a:off x="6804248" y="16404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3B32D4A2-8688-4782-ABE6-7A7223AA7781}" type="datetime1">
              <a:rPr kumimoji="0" lang="en-AU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21/02/2024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7C24-0288-FF02-D677-F762D59E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83" y="638141"/>
            <a:ext cx="7687765" cy="698618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C9FA9-4A36-0088-9CCF-DC385BD9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8:55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57EBD-3315-29A2-E231-5C5A778BB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5" b="16588"/>
          <a:stretch/>
        </p:blipFill>
        <p:spPr>
          <a:xfrm>
            <a:off x="6277588" y="702918"/>
            <a:ext cx="2317518" cy="14388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D2AA-5AF2-0C67-EEB1-43A908937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94" y="1416403"/>
            <a:ext cx="8046212" cy="3981302"/>
          </a:xfrm>
        </p:spPr>
        <p:txBody>
          <a:bodyPr anchor="t">
            <a:normAutofit/>
          </a:bodyPr>
          <a:lstStyle/>
          <a:p>
            <a:pPr marL="514350" indent="-514350">
              <a:buAutoNum type="arabicPeriod"/>
            </a:pPr>
            <a:r>
              <a:rPr lang="en-AU" sz="3200" dirty="0"/>
              <a:t>How can we tell if the gas tap is off?</a:t>
            </a:r>
          </a:p>
          <a:p>
            <a:pPr marL="514350" indent="-514350">
              <a:buAutoNum type="arabicPeriod"/>
            </a:pPr>
            <a:r>
              <a:rPr lang="en-AU" sz="3200" dirty="0"/>
              <a:t>Write one rule about Bunsen burner safety.</a:t>
            </a:r>
          </a:p>
          <a:p>
            <a:pPr marL="514350" indent="-514350">
              <a:buAutoNum type="arabicPeriod"/>
            </a:pPr>
            <a:r>
              <a:rPr lang="en-AU" sz="3200" dirty="0"/>
              <a:t>Draw this as a scientific diagram</a:t>
            </a:r>
          </a:p>
          <a:p>
            <a:pPr marL="514350" indent="-514350">
              <a:buAutoNum type="arabicPeriod"/>
            </a:pPr>
            <a:endParaRPr lang="en-AU" sz="3200" dirty="0"/>
          </a:p>
          <a:p>
            <a:pPr marL="0" indent="0">
              <a:buNone/>
            </a:pPr>
            <a:r>
              <a:rPr lang="en-AU" sz="3200" dirty="0">
                <a:solidFill>
                  <a:srgbClr val="00B050"/>
                </a:solidFill>
              </a:rPr>
              <a:t>                               </a:t>
            </a:r>
            <a:endParaRPr lang="en-AU" sz="32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00CB6-B543-B4C9-CC0C-8C14DF7257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28" r="23096" b="32128"/>
          <a:stretch/>
        </p:blipFill>
        <p:spPr>
          <a:xfrm>
            <a:off x="2987824" y="3045719"/>
            <a:ext cx="2593564" cy="30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3E149-43A2-C5C5-7542-BB20454F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2D8A-4DEC-D6AE-F389-91314654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2492897"/>
            <a:ext cx="7399732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lang="en-AU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onduct experiments, ensuring safety and ethical guidelines are followed </a:t>
            </a:r>
            <a:endParaRPr lang="en-AU" sz="6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39EB-CE40-B56F-D607-B8A56761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8:55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0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AU" dirty="0"/>
              <a:t>Safely light a Bunsen burner</a:t>
            </a:r>
          </a:p>
          <a:p>
            <a:r>
              <a:rPr lang="en-AU" dirty="0"/>
              <a:t>Investigate different colour flames</a:t>
            </a:r>
          </a:p>
          <a:p>
            <a:r>
              <a:rPr lang="en-AU" dirty="0"/>
              <a:t>Describe the Safety Flame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8:55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4B3641-D768-52B0-2368-C340D4CB2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978"/>
          <a:stretch/>
        </p:blipFill>
        <p:spPr>
          <a:xfrm>
            <a:off x="370212" y="2672206"/>
            <a:ext cx="3384376" cy="380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B12B0C-8F7F-3973-07FA-4350B0F9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AU" sz="4200" dirty="0"/>
              <a:t>Lighting a </a:t>
            </a:r>
            <a:r>
              <a:rPr lang="en-AU" sz="4200"/>
              <a:t>Bunsen burner</a:t>
            </a:r>
            <a:endParaRPr lang="en-AU" sz="42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AD1B6-8A46-C55C-658A-1E67EC61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8:55 AM</a:t>
            </a:fld>
            <a:endParaRPr lang="en-AU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3D7DC4-2470-4A7B-31AD-B96728FFE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53859"/>
              </p:ext>
            </p:extLst>
          </p:nvPr>
        </p:nvGraphicFramePr>
        <p:xfrm>
          <a:off x="483326" y="335709"/>
          <a:ext cx="8181471" cy="589180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727157">
                  <a:extLst>
                    <a:ext uri="{9D8B030D-6E8A-4147-A177-3AD203B41FA5}">
                      <a16:colId xmlns:a16="http://schemas.microsoft.com/office/drawing/2014/main" val="2836994078"/>
                    </a:ext>
                  </a:extLst>
                </a:gridCol>
                <a:gridCol w="2727157">
                  <a:extLst>
                    <a:ext uri="{9D8B030D-6E8A-4147-A177-3AD203B41FA5}">
                      <a16:colId xmlns:a16="http://schemas.microsoft.com/office/drawing/2014/main" val="3490171267"/>
                    </a:ext>
                  </a:extLst>
                </a:gridCol>
                <a:gridCol w="2727157">
                  <a:extLst>
                    <a:ext uri="{9D8B030D-6E8A-4147-A177-3AD203B41FA5}">
                      <a16:colId xmlns:a16="http://schemas.microsoft.com/office/drawing/2014/main" val="3898316618"/>
                    </a:ext>
                  </a:extLst>
                </a:gridCol>
              </a:tblGrid>
              <a:tr h="1472951">
                <a:tc>
                  <a:txBody>
                    <a:bodyPr/>
                    <a:lstStyle/>
                    <a:p>
                      <a:r>
                        <a:rPr lang="en-AU" sz="4000" dirty="0">
                          <a:latin typeface="Cavolini" panose="020B0502040204020203" pitchFamily="66" charset="0"/>
                          <a:cs typeface="Cavolini" panose="020B0502040204020203" pitchFamily="66" charset="0"/>
                        </a:rPr>
                        <a:t>Airhole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4000" dirty="0">
                          <a:latin typeface="Cavolini" panose="020B0502040204020203" pitchFamily="66" charset="0"/>
                          <a:cs typeface="Cavolini" panose="020B0502040204020203" pitchFamily="66" charset="0"/>
                        </a:rPr>
                        <a:t>Flame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dirty="0">
                          <a:latin typeface="Cavolini" panose="020B0502040204020203" pitchFamily="66" charset="0"/>
                          <a:cs typeface="Cavolini" panose="020B0502040204020203" pitchFamily="66" charset="0"/>
                        </a:rPr>
                        <a:t>Other 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881091"/>
                  </a:ext>
                </a:extLst>
              </a:tr>
              <a:tr h="1472951">
                <a:tc>
                  <a:txBody>
                    <a:bodyPr/>
                    <a:lstStyle/>
                    <a:p>
                      <a:r>
                        <a:rPr lang="en-AU" sz="4000" dirty="0">
                          <a:latin typeface="Cavolini" panose="020B0502040204020203" pitchFamily="66" charset="0"/>
                          <a:cs typeface="Cavolini" panose="020B0502040204020203" pitchFamily="66" charset="0"/>
                        </a:rPr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4000" dirty="0">
                        <a:latin typeface="Cavolini" panose="020B0502040204020203" pitchFamily="66" charset="0"/>
                        <a:cs typeface="Cavolini" panose="020B050204020402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4000" dirty="0">
                        <a:latin typeface="Cavolini" panose="020B0502040204020203" pitchFamily="66" charset="0"/>
                        <a:cs typeface="Cavolini" panose="020B050204020402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809030"/>
                  </a:ext>
                </a:extLst>
              </a:tr>
              <a:tr h="1472951">
                <a:tc>
                  <a:txBody>
                    <a:bodyPr/>
                    <a:lstStyle/>
                    <a:p>
                      <a:r>
                        <a:rPr lang="en-AU" sz="4000" dirty="0">
                          <a:latin typeface="Cavolini" panose="020B0502040204020203" pitchFamily="66" charset="0"/>
                          <a:cs typeface="Cavolini" panose="020B0502040204020203" pitchFamily="66" charset="0"/>
                        </a:rPr>
                        <a:t>Half 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4000">
                        <a:latin typeface="Cavolini" panose="020B0502040204020203" pitchFamily="66" charset="0"/>
                        <a:cs typeface="Cavolini" panose="020B050204020402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4000" dirty="0">
                        <a:latin typeface="Cavolini" panose="020B0502040204020203" pitchFamily="66" charset="0"/>
                        <a:cs typeface="Cavolini" panose="020B050204020402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856504"/>
                  </a:ext>
                </a:extLst>
              </a:tr>
              <a:tr h="1472951">
                <a:tc>
                  <a:txBody>
                    <a:bodyPr/>
                    <a:lstStyle/>
                    <a:p>
                      <a:r>
                        <a:rPr lang="en-AU" sz="4000" dirty="0">
                          <a:latin typeface="Cavolini" panose="020B0502040204020203" pitchFamily="66" charset="0"/>
                          <a:cs typeface="Cavolini" panose="020B0502040204020203" pitchFamily="66" charset="0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4000">
                        <a:latin typeface="Cavolini" panose="020B0502040204020203" pitchFamily="66" charset="0"/>
                        <a:cs typeface="Cavolini" panose="020B050204020402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4000" dirty="0">
                        <a:latin typeface="Cavolini" panose="020B0502040204020203" pitchFamily="66" charset="0"/>
                        <a:cs typeface="Cavolini" panose="020B050204020402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86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10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12B0C-8F7F-3973-07FA-4350B0F9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AU" sz="4200" dirty="0"/>
              <a:t>Investigating the flame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AD1B6-8A46-C55C-658A-1E67EC61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8:55 AM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AA7DE-2425-C9F5-E513-A7E6D7A86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04013"/>
            <a:ext cx="7886700" cy="3472949"/>
          </a:xfrm>
        </p:spPr>
        <p:txBody>
          <a:bodyPr>
            <a:normAutofit/>
          </a:bodyPr>
          <a:lstStyle/>
          <a:p>
            <a:r>
              <a:rPr lang="en-AU" sz="4000" dirty="0"/>
              <a:t>Part A: Hot or Cold</a:t>
            </a:r>
          </a:p>
          <a:p>
            <a:r>
              <a:rPr lang="en-AU" sz="4000" dirty="0"/>
              <a:t>Part B: Clean or dirty</a:t>
            </a:r>
          </a:p>
        </p:txBody>
      </p:sp>
    </p:spTree>
    <p:extLst>
      <p:ext uri="{BB962C8B-B14F-4D97-AF65-F5344CB8AC3E}">
        <p14:creationId xmlns:p14="http://schemas.microsoft.com/office/powerpoint/2010/main" val="358699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D24E1-8EB4-2AA5-7D46-1F5EED64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/>
              <a:t>Diaries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B8C8-4860-AAA7-78AC-959E7D687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7280478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/>
              <a:t>Homework sheet – laboratory equipment</a:t>
            </a:r>
          </a:p>
          <a:p>
            <a:pPr marL="0" indent="0">
              <a:buNone/>
            </a:pPr>
            <a:r>
              <a:rPr lang="en-AU" sz="3200" dirty="0"/>
              <a:t>Due </a:t>
            </a:r>
            <a:r>
              <a:rPr lang="en-AU" sz="3200" b="1" dirty="0"/>
              <a:t>Monday 12 Feb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9CEE7-6872-CF3C-27B3-3B1774CC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8:55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2F258-CFB4-C8DA-6A3E-6D524D6FA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44" b="21524"/>
          <a:stretch/>
        </p:blipFill>
        <p:spPr>
          <a:xfrm>
            <a:off x="5442446" y="705498"/>
            <a:ext cx="2966151" cy="171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6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AU" dirty="0"/>
              <a:t>Work together to solve problems</a:t>
            </a:r>
          </a:p>
          <a:p>
            <a:r>
              <a:rPr lang="en-AU" dirty="0"/>
              <a:t>Record information in tables</a:t>
            </a:r>
          </a:p>
          <a:p>
            <a:r>
              <a:rPr lang="en-AU" dirty="0"/>
              <a:t>Explain your reasoning to others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8:55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44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572</TotalTime>
  <Words>121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Cavolini</vt:lpstr>
      <vt:lpstr>Office Theme</vt:lpstr>
      <vt:lpstr>Investigating </vt:lpstr>
      <vt:lpstr>Review</vt:lpstr>
      <vt:lpstr>Learning Intentions</vt:lpstr>
      <vt:lpstr>Success criteria</vt:lpstr>
      <vt:lpstr>Lighting a Bunsen burner</vt:lpstr>
      <vt:lpstr>Investigating the flame</vt:lpstr>
      <vt:lpstr>Diaries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29</cp:revision>
  <dcterms:created xsi:type="dcterms:W3CDTF">2014-12-08T02:11:45Z</dcterms:created>
  <dcterms:modified xsi:type="dcterms:W3CDTF">2024-02-21T00:55:25Z</dcterms:modified>
</cp:coreProperties>
</file>