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2" r:id="rId1"/>
  </p:sldMasterIdLst>
  <p:notesMasterIdLst>
    <p:notesMasterId r:id="rId15"/>
  </p:notesMasterIdLst>
  <p:sldIdLst>
    <p:sldId id="256" r:id="rId2"/>
    <p:sldId id="277" r:id="rId3"/>
    <p:sldId id="275" r:id="rId4"/>
    <p:sldId id="292" r:id="rId5"/>
    <p:sldId id="278" r:id="rId6"/>
    <p:sldId id="313" r:id="rId7"/>
    <p:sldId id="316" r:id="rId8"/>
    <p:sldId id="315" r:id="rId9"/>
    <p:sldId id="312" r:id="rId10"/>
    <p:sldId id="317" r:id="rId11"/>
    <p:sldId id="319" r:id="rId12"/>
    <p:sldId id="318" r:id="rId13"/>
    <p:sldId id="295" r:id="rId14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8:56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8:56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8:56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en-AU" sz="8000" dirty="0"/>
              <a:t>Presenting data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3DD56-1F66-C9E3-F1C6-4D68C6EE34BA}"/>
              </a:ext>
            </a:extLst>
          </p:cNvPr>
          <p:cNvSpPr txBox="1"/>
          <p:nvPr/>
        </p:nvSpPr>
        <p:spPr>
          <a:xfrm>
            <a:off x="6804248" y="10005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32D4A2-8688-4782-ABE6-7A7223AA7781}" type="datetime1">
              <a:rPr kumimoji="0" lang="en-AU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21/02/2024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21AC-5AEF-7978-1C92-EA34AA52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D9D7246-AD5C-B2BC-4B6F-F634B0607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628143"/>
              </p:ext>
            </p:extLst>
          </p:nvPr>
        </p:nvGraphicFramePr>
        <p:xfrm>
          <a:off x="1547664" y="980728"/>
          <a:ext cx="6408710" cy="47525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0871">
                  <a:extLst>
                    <a:ext uri="{9D8B030D-6E8A-4147-A177-3AD203B41FA5}">
                      <a16:colId xmlns:a16="http://schemas.microsoft.com/office/drawing/2014/main" val="3942989310"/>
                    </a:ext>
                  </a:extLst>
                </a:gridCol>
                <a:gridCol w="640871">
                  <a:extLst>
                    <a:ext uri="{9D8B030D-6E8A-4147-A177-3AD203B41FA5}">
                      <a16:colId xmlns:a16="http://schemas.microsoft.com/office/drawing/2014/main" val="3446139862"/>
                    </a:ext>
                  </a:extLst>
                </a:gridCol>
                <a:gridCol w="640871">
                  <a:extLst>
                    <a:ext uri="{9D8B030D-6E8A-4147-A177-3AD203B41FA5}">
                      <a16:colId xmlns:a16="http://schemas.microsoft.com/office/drawing/2014/main" val="852468862"/>
                    </a:ext>
                  </a:extLst>
                </a:gridCol>
                <a:gridCol w="640871">
                  <a:extLst>
                    <a:ext uri="{9D8B030D-6E8A-4147-A177-3AD203B41FA5}">
                      <a16:colId xmlns:a16="http://schemas.microsoft.com/office/drawing/2014/main" val="2165679162"/>
                    </a:ext>
                  </a:extLst>
                </a:gridCol>
                <a:gridCol w="640871">
                  <a:extLst>
                    <a:ext uri="{9D8B030D-6E8A-4147-A177-3AD203B41FA5}">
                      <a16:colId xmlns:a16="http://schemas.microsoft.com/office/drawing/2014/main" val="287408961"/>
                    </a:ext>
                  </a:extLst>
                </a:gridCol>
                <a:gridCol w="640871">
                  <a:extLst>
                    <a:ext uri="{9D8B030D-6E8A-4147-A177-3AD203B41FA5}">
                      <a16:colId xmlns:a16="http://schemas.microsoft.com/office/drawing/2014/main" val="2862492306"/>
                    </a:ext>
                  </a:extLst>
                </a:gridCol>
                <a:gridCol w="640871">
                  <a:extLst>
                    <a:ext uri="{9D8B030D-6E8A-4147-A177-3AD203B41FA5}">
                      <a16:colId xmlns:a16="http://schemas.microsoft.com/office/drawing/2014/main" val="2940273933"/>
                    </a:ext>
                  </a:extLst>
                </a:gridCol>
                <a:gridCol w="640871">
                  <a:extLst>
                    <a:ext uri="{9D8B030D-6E8A-4147-A177-3AD203B41FA5}">
                      <a16:colId xmlns:a16="http://schemas.microsoft.com/office/drawing/2014/main" val="626387630"/>
                    </a:ext>
                  </a:extLst>
                </a:gridCol>
                <a:gridCol w="640871">
                  <a:extLst>
                    <a:ext uri="{9D8B030D-6E8A-4147-A177-3AD203B41FA5}">
                      <a16:colId xmlns:a16="http://schemas.microsoft.com/office/drawing/2014/main" val="1369704724"/>
                    </a:ext>
                  </a:extLst>
                </a:gridCol>
                <a:gridCol w="640871">
                  <a:extLst>
                    <a:ext uri="{9D8B030D-6E8A-4147-A177-3AD203B41FA5}">
                      <a16:colId xmlns:a16="http://schemas.microsoft.com/office/drawing/2014/main" val="4005307890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31726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019185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64057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69695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944474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14359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034527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892195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29469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61866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CAF5-6401-6889-28EC-859EF095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75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031A-35C9-1FCC-308A-4302E65E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Choosing your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A33D-95C7-01A9-3055-A4230B5A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Biggest – smallest value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Count how many squares or measure how big in cm you want your graph to be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Round up to the nearest 2, 5, 10 etc to make </a:t>
            </a:r>
            <a:r>
              <a:rPr lang="en-AU"/>
              <a:t>it easier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84721-84D8-5774-BBDD-D97F6078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sp>
        <p:nvSpPr>
          <p:cNvPr id="5" name="Division Sign 4">
            <a:extLst>
              <a:ext uri="{FF2B5EF4-FFF2-40B4-BE49-F238E27FC236}">
                <a16:creationId xmlns:a16="http://schemas.microsoft.com/office/drawing/2014/main" id="{326595CF-6B63-6AAF-261C-05B545AC2029}"/>
              </a:ext>
            </a:extLst>
          </p:cNvPr>
          <p:cNvSpPr/>
          <p:nvPr/>
        </p:nvSpPr>
        <p:spPr>
          <a:xfrm>
            <a:off x="1636931" y="2276872"/>
            <a:ext cx="792088" cy="576064"/>
          </a:xfrm>
          <a:prstGeom prst="mathDivid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50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dirty="0"/>
              <a:t>Classify data as numerical (quantitative) or non-numerical (qualitative)</a:t>
            </a:r>
          </a:p>
          <a:p>
            <a:r>
              <a:rPr lang="en-AU" dirty="0"/>
              <a:t>Classify numerical data as continuous, grouped or discrete (non-continuous)</a:t>
            </a:r>
          </a:p>
          <a:p>
            <a:r>
              <a:rPr lang="en-AU" dirty="0"/>
              <a:t>Select the right type of graph for the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8:56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9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endParaRPr lang="en-AU" sz="6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reading scales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Monday 19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8:56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8:56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53DE68-72CC-4176-F45E-CBBEB5EA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97" y="1469760"/>
            <a:ext cx="7886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Write two safety rules for the laboratory.</a:t>
            </a:r>
          </a:p>
          <a:p>
            <a:pPr marL="514350" indent="-514350">
              <a:buAutoNum type="arabicPeriod"/>
            </a:pPr>
            <a:r>
              <a:rPr lang="en-AU" dirty="0"/>
              <a:t>Name these pieces of equipment:</a:t>
            </a:r>
          </a:p>
          <a:p>
            <a:pPr marL="514350" indent="-514350">
              <a:buAutoNum type="arabicPeriod"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0F4C4-2B03-01CB-5CAC-0A78D467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03" y="116632"/>
            <a:ext cx="2316681" cy="14387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9EA928-6428-D47E-E506-5456FC135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51" r="3811" b="50000"/>
          <a:stretch/>
        </p:blipFill>
        <p:spPr>
          <a:xfrm>
            <a:off x="2005909" y="2597128"/>
            <a:ext cx="43924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492897"/>
            <a:ext cx="7399732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Construct and use a range of representations, including graphs, keys and models to represent and analyse patterns or relationships</a:t>
            </a:r>
            <a:endParaRPr lang="en-AU" sz="8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8:56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r>
              <a:rPr lang="en-AU" dirty="0"/>
              <a:t>Classify data as numerical (quantitative) or non-numerical (qualitative)</a:t>
            </a:r>
          </a:p>
          <a:p>
            <a:r>
              <a:rPr lang="en-AU" dirty="0"/>
              <a:t>Classify numerical data as continuous, grouped or discrete (non-continuous)</a:t>
            </a:r>
          </a:p>
          <a:p>
            <a:r>
              <a:rPr lang="en-AU" dirty="0"/>
              <a:t>Select the right type of graph for the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8:56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12B0C-8F7F-3973-07FA-4350B0F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34" y="809898"/>
            <a:ext cx="8428225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Types of data				 </a:t>
            </a:r>
            <a:fld id="{3CF97443-543C-4FCC-A1BC-F2C0D69082FB}" type="datetime1">
              <a:rPr lang="en-AU" sz="2400" smtClean="0"/>
              <a:t>21/02/2024</a:t>
            </a:fld>
            <a:endParaRPr lang="en-AU" sz="4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D1B6-8A46-C55C-658A-1E67EC61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8:56 AM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1BDA6-7E57-18F8-B746-2C94EDF5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23157"/>
            <a:ext cx="1901561" cy="124235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59FBAE-22D0-A948-6285-77154281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14476" cy="4351338"/>
          </a:xfrm>
        </p:spPr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dirty="0"/>
              <a:t>Qualitative, </a:t>
            </a:r>
            <a:r>
              <a:rPr lang="en-AU" dirty="0" err="1"/>
              <a:t>eg</a:t>
            </a:r>
            <a:r>
              <a:rPr lang="en-AU" dirty="0"/>
              <a:t> colour, type of car, favourite song</a:t>
            </a:r>
          </a:p>
          <a:p>
            <a:r>
              <a:rPr lang="en-AU" dirty="0"/>
              <a:t>Quantitative, </a:t>
            </a:r>
            <a:r>
              <a:rPr lang="en-AU" dirty="0" err="1"/>
              <a:t>eg</a:t>
            </a:r>
            <a:r>
              <a:rPr lang="en-AU" dirty="0"/>
              <a:t> numbers or measurements</a:t>
            </a:r>
          </a:p>
          <a:p>
            <a:pPr marL="0" indent="0">
              <a:buNone/>
            </a:pPr>
            <a:r>
              <a:rPr lang="en-AU" dirty="0"/>
              <a:t>	- discrete, </a:t>
            </a:r>
            <a:r>
              <a:rPr lang="en-AU" dirty="0" err="1"/>
              <a:t>eg</a:t>
            </a:r>
            <a:r>
              <a:rPr lang="en-AU" dirty="0"/>
              <a:t> number of students, number of cars</a:t>
            </a:r>
          </a:p>
          <a:p>
            <a:pPr marL="0" indent="0">
              <a:buNone/>
            </a:pPr>
            <a:r>
              <a:rPr lang="en-AU" dirty="0"/>
              <a:t>	- grouped, </a:t>
            </a:r>
            <a:r>
              <a:rPr lang="en-AU" dirty="0" err="1"/>
              <a:t>eg</a:t>
            </a:r>
            <a:r>
              <a:rPr lang="en-AU" dirty="0"/>
              <a:t> ages, days or months</a:t>
            </a:r>
          </a:p>
          <a:p>
            <a:pPr marL="0" indent="0">
              <a:buNone/>
            </a:pPr>
            <a:r>
              <a:rPr lang="en-AU" dirty="0"/>
              <a:t>	- continuous, </a:t>
            </a:r>
            <a:r>
              <a:rPr lang="en-AU" dirty="0" err="1"/>
              <a:t>eg</a:t>
            </a:r>
            <a:r>
              <a:rPr lang="en-AU" dirty="0"/>
              <a:t> time, height, mass</a:t>
            </a:r>
          </a:p>
          <a:p>
            <a:pPr marL="0" indent="0">
              <a:buNone/>
            </a:pPr>
            <a:r>
              <a:rPr lang="en-A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2810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C150-B7D5-7109-C06F-F6446996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967A-170C-9278-4D75-4814667A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0A4C-F93C-BE80-B3A5-9645FC14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9FB16-6810-C95A-D8C8-70701B2D1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" t="5324" r="50000" b="73541"/>
          <a:stretch/>
        </p:blipFill>
        <p:spPr>
          <a:xfrm>
            <a:off x="628650" y="1853483"/>
            <a:ext cx="7039694" cy="41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4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C150-B7D5-7109-C06F-F6446996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967A-170C-9278-4D75-4814667A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0A4C-F93C-BE80-B3A5-9645FC14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9FB16-6810-C95A-D8C8-70701B2D1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84" t="6951" r="2415" b="73721"/>
          <a:stretch/>
        </p:blipFill>
        <p:spPr>
          <a:xfrm>
            <a:off x="1115616" y="1834812"/>
            <a:ext cx="6669381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C150-B7D5-7109-C06F-F6446996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967A-170C-9278-4D75-4814667A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90A4C-F93C-BE80-B3A5-9645FC14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8:56 AM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9FB16-6810-C95A-D8C8-70701B2D1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9" t="56301" r="52883" b="20599"/>
          <a:stretch/>
        </p:blipFill>
        <p:spPr>
          <a:xfrm>
            <a:off x="1547663" y="1709677"/>
            <a:ext cx="5888695" cy="446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5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7D375-FCC8-05E9-D0A7-0E1D3119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r>
              <a:rPr lang="en-AU" sz="3500"/>
              <a:t>Suffocating candles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59F1C30-D75E-12E2-AA8D-D29A2E31D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E29E5-8928-E90C-D339-F1DE8A787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5" r="25099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6D1D0-46C3-4769-8A9E-B789084C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170" y="6492240"/>
            <a:ext cx="22438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8:56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97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691</TotalTime>
  <Words>245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Presenting data </vt:lpstr>
      <vt:lpstr>Review: </vt:lpstr>
      <vt:lpstr>Learning Intentions</vt:lpstr>
      <vt:lpstr>Success criteria</vt:lpstr>
      <vt:lpstr>Types of data     21/02/2024</vt:lpstr>
      <vt:lpstr>Types of graphs</vt:lpstr>
      <vt:lpstr>Types of graphs</vt:lpstr>
      <vt:lpstr>Types of graphs</vt:lpstr>
      <vt:lpstr>Suffocating candles</vt:lpstr>
      <vt:lpstr>PowerPoint Presentation</vt:lpstr>
      <vt:lpstr>Choosing your scale</vt:lpstr>
      <vt:lpstr>Success criteria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36</cp:revision>
  <cp:lastPrinted>2024-02-09T00:52:38Z</cp:lastPrinted>
  <dcterms:created xsi:type="dcterms:W3CDTF">2014-12-08T02:11:45Z</dcterms:created>
  <dcterms:modified xsi:type="dcterms:W3CDTF">2024-02-21T00:57:20Z</dcterms:modified>
</cp:coreProperties>
</file>