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03" r:id="rId2"/>
    <p:sldId id="404" r:id="rId3"/>
    <p:sldId id="405" r:id="rId4"/>
    <p:sldId id="256" r:id="rId5"/>
    <p:sldId id="263" r:id="rId6"/>
    <p:sldId id="344" r:id="rId7"/>
    <p:sldId id="406" r:id="rId8"/>
    <p:sldId id="407" r:id="rId9"/>
    <p:sldId id="408" r:id="rId10"/>
    <p:sldId id="409" r:id="rId11"/>
    <p:sldId id="410" r:id="rId12"/>
    <p:sldId id="375" r:id="rId13"/>
    <p:sldId id="399" r:id="rId14"/>
    <p:sldId id="411" r:id="rId15"/>
    <p:sldId id="351" r:id="rId16"/>
    <p:sldId id="352" r:id="rId17"/>
    <p:sldId id="3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880" autoAdjust="0"/>
  </p:normalViewPr>
  <p:slideViewPr>
    <p:cSldViewPr snapToGrid="0">
      <p:cViewPr varScale="1">
        <p:scale>
          <a:sx n="83" d="100"/>
          <a:sy n="83" d="100"/>
        </p:scale>
        <p:origin x="4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27/06/2019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27/06/2019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27/06/2019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27/06/2019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27/06/2019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27/06/2019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27/06/2019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27/06/2019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27/06/2019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27/06/2019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27/06/2019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27/06/2019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27/06/2019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s://www.fi.edu/sites/default/files/General_EduRes_Heart_RedBloodCells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83" y="1003240"/>
            <a:ext cx="10515600" cy="4833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The human body contains about 50 trillion cells and more than 200 different types of cells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r>
              <a:rPr lang="en-AU" dirty="0" smtClean="0"/>
              <a:t>List four different types of cell within the human body.</a:t>
            </a:r>
          </a:p>
          <a:p>
            <a:pPr marL="0" indent="0">
              <a:buNone/>
            </a:pPr>
            <a:r>
              <a:rPr lang="en-AU" dirty="0" smtClean="0"/>
              <a:t>(Do not erase these)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Cells also have specialised structures to help </a:t>
            </a:r>
            <a:br>
              <a:rPr lang="en-AU" dirty="0" smtClean="0"/>
            </a:br>
            <a:r>
              <a:rPr lang="en-AU" dirty="0" smtClean="0"/>
              <a:t>them carry out a certain function.</a:t>
            </a:r>
          </a:p>
          <a:p>
            <a:pPr marL="0" indent="0">
              <a:buNone/>
            </a:pPr>
            <a:r>
              <a:rPr lang="en-AU" dirty="0" smtClean="0"/>
              <a:t>For each of the cells you listed above, explain</a:t>
            </a:r>
            <a:br>
              <a:rPr lang="en-AU" dirty="0" smtClean="0"/>
            </a:br>
            <a:r>
              <a:rPr lang="en-AU" dirty="0" smtClean="0"/>
              <a:t>how they are specialised to carry out their </a:t>
            </a:r>
            <a:br>
              <a:rPr lang="en-AU" dirty="0" smtClean="0"/>
            </a:br>
            <a:r>
              <a:rPr lang="en-AU" dirty="0" smtClean="0"/>
              <a:t>roles.</a:t>
            </a:r>
            <a:endParaRPr lang="en-AU" dirty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866" y="2480088"/>
            <a:ext cx="5202896" cy="43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0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613" y="212335"/>
            <a:ext cx="3867150" cy="21431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59467"/>
            <a:ext cx="7970808" cy="55010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Root H</a:t>
            </a:r>
            <a:r>
              <a:rPr lang="en-US" b="1" dirty="0" smtClean="0"/>
              <a:t>airs</a:t>
            </a:r>
          </a:p>
          <a:p>
            <a:r>
              <a:rPr lang="en-US" dirty="0"/>
              <a:t>Water comes into plants from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soil </a:t>
            </a:r>
            <a:r>
              <a:rPr lang="en-US" dirty="0"/>
              <a:t>through </a:t>
            </a:r>
            <a:r>
              <a:rPr lang="en-US" dirty="0" smtClean="0"/>
              <a:t>their roots.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ells </a:t>
            </a:r>
            <a:r>
              <a:rPr lang="en-US" dirty="0"/>
              <a:t>on the outer surface of the roots of plants have extensions called root hairs. </a:t>
            </a:r>
          </a:p>
          <a:p>
            <a:r>
              <a:rPr lang="en-US" dirty="0"/>
              <a:t>These root hairs increase the surface area of the </a:t>
            </a:r>
            <a:br>
              <a:rPr lang="en-US" dirty="0"/>
            </a:br>
            <a:r>
              <a:rPr lang="en-US" dirty="0"/>
              <a:t>root by a large amount.</a:t>
            </a:r>
          </a:p>
          <a:p>
            <a:r>
              <a:rPr lang="en-US" dirty="0"/>
              <a:t>An increased surface area means that there is more root surface in contact with the soil, so the more water the plant can take in.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64406"/>
              </p:ext>
            </p:extLst>
          </p:nvPr>
        </p:nvGraphicFramePr>
        <p:xfrm>
          <a:off x="9273113" y="226301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Why would only the cells on the outer surface</a:t>
                      </a:r>
                      <a:r>
                        <a:rPr lang="en-AU" baseline="0" dirty="0" smtClean="0"/>
                        <a:t> of roots have root hairs?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34247"/>
              </p:ext>
            </p:extLst>
          </p:nvPr>
        </p:nvGraphicFramePr>
        <p:xfrm>
          <a:off x="9263339" y="2765189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Why</a:t>
                      </a:r>
                      <a:r>
                        <a:rPr lang="en-AU" baseline="0" dirty="0" smtClean="0"/>
                        <a:t> does increased surface area benefit the plant?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63812"/>
              </p:ext>
            </p:extLst>
          </p:nvPr>
        </p:nvGraphicFramePr>
        <p:xfrm>
          <a:off x="9256471" y="1638941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role of root hairs?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99" y="4180400"/>
            <a:ext cx="3879985" cy="260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7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3715"/>
            <a:ext cx="8350370" cy="5443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Structural </a:t>
            </a:r>
            <a:r>
              <a:rPr lang="en-US" b="1" dirty="0"/>
              <a:t>C</a:t>
            </a:r>
            <a:r>
              <a:rPr lang="en-US" b="1" dirty="0" smtClean="0"/>
              <a:t>ells</a:t>
            </a: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/>
              <a:t>cell walls act as the skeleton of plants.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plants grow they become bigger and heavier. Then their skeleton needs to get stronger.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cell walls of many cell types, especially the water-conducting cells in the plant stem, become thicker and stronger, providing more support.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wood of tree trunks is mostly cells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walls that are so thick that the cell has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died</a:t>
            </a:r>
            <a:r>
              <a:rPr lang="en-US" dirty="0"/>
              <a:t>. The living part of a tree trunk is just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below </a:t>
            </a:r>
            <a:r>
              <a:rPr lang="en-US" dirty="0"/>
              <a:t>the bark.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011851"/>
              </p:ext>
            </p:extLst>
          </p:nvPr>
        </p:nvGraphicFramePr>
        <p:xfrm>
          <a:off x="6288370" y="186044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do cell walls benefit plants?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98435"/>
              </p:ext>
            </p:extLst>
          </p:nvPr>
        </p:nvGraphicFramePr>
        <p:xfrm>
          <a:off x="9263339" y="229015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True</a:t>
                      </a:r>
                      <a:r>
                        <a:rPr lang="en-AU" baseline="0" dirty="0" smtClean="0"/>
                        <a:t> or False: The bark of a tree is just dead plant cells.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580279"/>
              </p:ext>
            </p:extLst>
          </p:nvPr>
        </p:nvGraphicFramePr>
        <p:xfrm>
          <a:off x="9273732" y="1575675"/>
          <a:ext cx="27736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Think, Pair,</a:t>
                      </a:r>
                      <a:r>
                        <a:rPr lang="en-AU" baseline="0" dirty="0" smtClean="0"/>
                        <a:t> Share:</a:t>
                      </a:r>
                    </a:p>
                    <a:p>
                      <a:r>
                        <a:rPr lang="en-AU" baseline="0" dirty="0" smtClean="0"/>
                        <a:t>Will removing the bark from a tree cause it damage? Why/why not?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67" y="3700104"/>
            <a:ext cx="4514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201954" y="1121963"/>
            <a:ext cx="10641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Collect and complete a graphic organiser using the information on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310750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354003" y="982208"/>
          <a:ext cx="2715466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5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type of </a:t>
                      </a:r>
                      <a:r>
                        <a:rPr lang="en-AU" baseline="0" dirty="0" smtClean="0"/>
                        <a:t>cell is this?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377007" y="1895978"/>
          <a:ext cx="2665468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5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adaptations does it have?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379881" y="3031791"/>
          <a:ext cx="2662593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25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the function of the cell?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72045" y="503766"/>
            <a:ext cx="2553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Write this down on your worksheet.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452487" y="2714914"/>
            <a:ext cx="52793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B050"/>
                </a:solidFill>
              </a:rPr>
              <a:t>This is a root hair </a:t>
            </a:r>
            <a:r>
              <a:rPr lang="en-AU" sz="2800" dirty="0" smtClean="0">
                <a:solidFill>
                  <a:srgbClr val="00B050"/>
                </a:solidFill>
              </a:rPr>
              <a:t>cell.</a:t>
            </a:r>
            <a:endParaRPr lang="en-AU" sz="2800" dirty="0" smtClean="0">
              <a:solidFill>
                <a:srgbClr val="00B050"/>
              </a:solidFill>
            </a:endParaRPr>
          </a:p>
          <a:p>
            <a:endParaRPr lang="en-AU" sz="2800" dirty="0">
              <a:solidFill>
                <a:srgbClr val="00B050"/>
              </a:solidFill>
            </a:endParaRPr>
          </a:p>
          <a:p>
            <a:r>
              <a:rPr lang="en-AU" sz="2800" dirty="0" smtClean="0">
                <a:solidFill>
                  <a:srgbClr val="00B050"/>
                </a:solidFill>
              </a:rPr>
              <a:t>It increases the surface area </a:t>
            </a:r>
            <a:br>
              <a:rPr lang="en-AU" sz="2800" dirty="0" smtClean="0">
                <a:solidFill>
                  <a:srgbClr val="00B050"/>
                </a:solidFill>
              </a:rPr>
            </a:br>
            <a:r>
              <a:rPr lang="en-AU" sz="2800" dirty="0" smtClean="0">
                <a:solidFill>
                  <a:srgbClr val="00B050"/>
                </a:solidFill>
              </a:rPr>
              <a:t>of the roots of a plant.</a:t>
            </a:r>
          </a:p>
          <a:p>
            <a:endParaRPr lang="en-AU" sz="2800" dirty="0" smtClean="0">
              <a:solidFill>
                <a:srgbClr val="00B050"/>
              </a:solidFill>
            </a:endParaRPr>
          </a:p>
          <a:p>
            <a:r>
              <a:rPr lang="en-AU" sz="2800" dirty="0" smtClean="0">
                <a:solidFill>
                  <a:srgbClr val="00B050"/>
                </a:solidFill>
              </a:rPr>
              <a:t>This allows more water and nutrients to be absorbed into the roots of the plant.</a:t>
            </a:r>
            <a:endParaRPr lang="en-AU" sz="2800" dirty="0">
              <a:solidFill>
                <a:srgbClr val="00B05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826932"/>
            <a:ext cx="8433022" cy="5070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</a:pPr>
            <a:r>
              <a:rPr lang="en-AU" sz="2800" b="1" dirty="0">
                <a:latin typeface="+mn-lt"/>
              </a:rPr>
              <a:t>Identifying types of </a:t>
            </a:r>
            <a:r>
              <a:rPr lang="en-AU" sz="2800" b="1" dirty="0" smtClean="0">
                <a:latin typeface="+mn-lt"/>
              </a:rPr>
              <a:t>specialised plant cells</a:t>
            </a:r>
            <a:endParaRPr lang="en-AU" sz="2800" b="1" dirty="0">
              <a:latin typeface="+mn-lt"/>
            </a:endParaRPr>
          </a:p>
          <a:p>
            <a:pPr>
              <a:lnSpc>
                <a:spcPct val="125000"/>
              </a:lnSpc>
            </a:pPr>
            <a:endParaRPr lang="en-AU" sz="2400" dirty="0">
              <a:latin typeface="+mn-lt"/>
            </a:endParaRPr>
          </a:p>
          <a:p>
            <a:pPr>
              <a:lnSpc>
                <a:spcPct val="125000"/>
              </a:lnSpc>
            </a:pPr>
            <a:endParaRPr lang="en-AU" sz="2400" dirty="0">
              <a:latin typeface="+mn-lt"/>
            </a:endParaRPr>
          </a:p>
          <a:p>
            <a:pPr>
              <a:lnSpc>
                <a:spcPct val="125000"/>
              </a:lnSpc>
            </a:pPr>
            <a:endParaRPr lang="en-AU" sz="600" dirty="0">
              <a:latin typeface="+mn-lt"/>
            </a:endParaRPr>
          </a:p>
          <a:p>
            <a:pPr>
              <a:lnSpc>
                <a:spcPct val="125000"/>
              </a:lnSpc>
            </a:pPr>
            <a:endParaRPr lang="en-AU" sz="2800" b="1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37" y="1811098"/>
            <a:ext cx="38671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354003" y="982208"/>
          <a:ext cx="2715466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5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type of </a:t>
                      </a:r>
                      <a:r>
                        <a:rPr lang="en-AU" baseline="0" dirty="0" smtClean="0"/>
                        <a:t>cell is this?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377007" y="1895978"/>
          <a:ext cx="2665468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5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adaptations does it have?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379881" y="3031791"/>
          <a:ext cx="2662593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25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the function of the cell?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72045" y="503766"/>
            <a:ext cx="2553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Write this down on your worksheet.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153438" y="2082311"/>
            <a:ext cx="52793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B050"/>
                </a:solidFill>
              </a:rPr>
              <a:t>This is a </a:t>
            </a:r>
            <a:r>
              <a:rPr lang="en-AU" sz="2800" dirty="0" smtClean="0">
                <a:solidFill>
                  <a:srgbClr val="00B050"/>
                </a:solidFill>
              </a:rPr>
              <a:t>guard cell.</a:t>
            </a:r>
            <a:endParaRPr lang="en-AU" sz="2800" dirty="0" smtClean="0">
              <a:solidFill>
                <a:srgbClr val="00B050"/>
              </a:solidFill>
            </a:endParaRPr>
          </a:p>
          <a:p>
            <a:endParaRPr lang="en-AU" sz="2800" dirty="0">
              <a:solidFill>
                <a:srgbClr val="00B050"/>
              </a:solidFill>
            </a:endParaRPr>
          </a:p>
          <a:p>
            <a:r>
              <a:rPr lang="en-AU" sz="2800" dirty="0" smtClean="0">
                <a:solidFill>
                  <a:srgbClr val="00B050"/>
                </a:solidFill>
              </a:rPr>
              <a:t>Guard cells work in pairs to open and close stomata in the leaves of plants.</a:t>
            </a:r>
          </a:p>
          <a:p>
            <a:endParaRPr lang="en-AU" sz="2800" dirty="0" smtClean="0">
              <a:solidFill>
                <a:srgbClr val="00B050"/>
              </a:solidFill>
            </a:endParaRPr>
          </a:p>
          <a:p>
            <a:r>
              <a:rPr lang="en-AU" sz="2800" dirty="0" smtClean="0">
                <a:solidFill>
                  <a:srgbClr val="00B050"/>
                </a:solidFill>
              </a:rPr>
              <a:t>This allows </a:t>
            </a:r>
            <a:r>
              <a:rPr lang="en-AU" sz="2800" dirty="0" smtClean="0">
                <a:solidFill>
                  <a:srgbClr val="00B050"/>
                </a:solidFill>
              </a:rPr>
              <a:t>carbon dioxide to enter and oxygen to leave the plant.</a:t>
            </a:r>
          </a:p>
          <a:p>
            <a:r>
              <a:rPr lang="en-AU" sz="2800" dirty="0" smtClean="0">
                <a:solidFill>
                  <a:srgbClr val="00B050"/>
                </a:solidFill>
              </a:rPr>
              <a:t>It also assists in water retention.</a:t>
            </a:r>
            <a:endParaRPr lang="en-AU" sz="2800" dirty="0">
              <a:solidFill>
                <a:srgbClr val="00B05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826932"/>
            <a:ext cx="8433022" cy="5070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</a:pPr>
            <a:r>
              <a:rPr lang="en-AU" sz="2800" b="1" dirty="0">
                <a:latin typeface="+mn-lt"/>
              </a:rPr>
              <a:t>Identifying types of </a:t>
            </a:r>
            <a:r>
              <a:rPr lang="en-AU" sz="2800" b="1" dirty="0" smtClean="0">
                <a:latin typeface="+mn-lt"/>
              </a:rPr>
              <a:t>specialised plant cells</a:t>
            </a:r>
            <a:endParaRPr lang="en-AU" sz="2800" b="1" dirty="0">
              <a:latin typeface="+mn-lt"/>
            </a:endParaRPr>
          </a:p>
          <a:p>
            <a:pPr>
              <a:lnSpc>
                <a:spcPct val="125000"/>
              </a:lnSpc>
            </a:pPr>
            <a:endParaRPr lang="en-AU" sz="2400" dirty="0">
              <a:latin typeface="+mn-lt"/>
            </a:endParaRPr>
          </a:p>
          <a:p>
            <a:pPr>
              <a:lnSpc>
                <a:spcPct val="125000"/>
              </a:lnSpc>
            </a:pPr>
            <a:endParaRPr lang="en-AU" sz="2400" dirty="0">
              <a:latin typeface="+mn-lt"/>
            </a:endParaRPr>
          </a:p>
          <a:p>
            <a:pPr>
              <a:lnSpc>
                <a:spcPct val="125000"/>
              </a:lnSpc>
            </a:pPr>
            <a:endParaRPr lang="en-AU" sz="600" dirty="0">
              <a:latin typeface="+mn-lt"/>
            </a:endParaRPr>
          </a:p>
          <a:p>
            <a:pPr>
              <a:lnSpc>
                <a:spcPct val="125000"/>
              </a:lnSpc>
            </a:pPr>
            <a:endParaRPr lang="en-AU" sz="2800" b="1" dirty="0">
              <a:latin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8" y="1923146"/>
            <a:ext cx="3396112" cy="20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Knowing how organs work together in a system and how the systems interact with each other will help you understand how the body works.</a:t>
            </a:r>
          </a:p>
          <a:p>
            <a:endParaRPr lang="en-AU" sz="2800" dirty="0"/>
          </a:p>
          <a:p>
            <a:r>
              <a:rPr lang="en-AU" sz="2800" dirty="0" smtClean="0"/>
              <a:t>Understanding the structure and function of plant </a:t>
            </a:r>
            <a:r>
              <a:rPr lang="en-AU" sz="2800" dirty="0" smtClean="0"/>
              <a:t>cells </a:t>
            </a:r>
            <a:r>
              <a:rPr lang="en-AU" sz="2800" dirty="0" smtClean="0"/>
              <a:t>will help you understand how plants obtain their food and provide us with oxygen.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455497"/>
            <a:ext cx="12111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u="sng" dirty="0" smtClean="0"/>
              <a:t>Plant </a:t>
            </a:r>
            <a:r>
              <a:rPr lang="en-AU" sz="2800" b="1" u="sng" dirty="0" smtClean="0"/>
              <a:t>Cell</a:t>
            </a:r>
            <a:r>
              <a:rPr lang="en-AU" sz="2800" b="1" dirty="0"/>
              <a:t>	</a:t>
            </a:r>
            <a:r>
              <a:rPr lang="en-AU" sz="2800" b="1" dirty="0" smtClean="0"/>
              <a:t>	</a:t>
            </a:r>
            <a:r>
              <a:rPr lang="en-AU" sz="2800" b="1" u="sng" dirty="0" smtClean="0"/>
              <a:t>Function</a:t>
            </a:r>
            <a:endParaRPr lang="en-AU" sz="2800" dirty="0" smtClean="0"/>
          </a:p>
          <a:p>
            <a:r>
              <a:rPr lang="en-AU" sz="2800" dirty="0" smtClean="0"/>
              <a:t>1  </a:t>
            </a:r>
            <a:r>
              <a:rPr lang="en-AU" sz="2800" dirty="0" smtClean="0"/>
              <a:t>Root Hair</a:t>
            </a:r>
            <a:r>
              <a:rPr lang="en-AU" sz="2800" dirty="0" smtClean="0"/>
              <a:t>		</a:t>
            </a:r>
            <a:r>
              <a:rPr lang="en-AU" sz="2800" dirty="0" smtClean="0"/>
              <a:t>	A  Open and close stomata on leaves for gas exchange</a:t>
            </a:r>
            <a:endParaRPr lang="en-AU" sz="2800" dirty="0" smtClean="0"/>
          </a:p>
          <a:p>
            <a:r>
              <a:rPr lang="en-AU" sz="2800" dirty="0" smtClean="0"/>
              <a:t>2  </a:t>
            </a:r>
            <a:r>
              <a:rPr lang="en-AU" sz="2800" dirty="0" smtClean="0"/>
              <a:t>Guard Cell</a:t>
            </a:r>
            <a:r>
              <a:rPr lang="en-AU" sz="2800" dirty="0" smtClean="0"/>
              <a:t>		B  Absorbs </a:t>
            </a:r>
            <a:r>
              <a:rPr lang="en-AU" sz="2800" dirty="0" smtClean="0"/>
              <a:t>sunlight for photosynthesis</a:t>
            </a:r>
            <a:endParaRPr lang="en-AU" sz="2800" dirty="0"/>
          </a:p>
          <a:p>
            <a:r>
              <a:rPr lang="en-AU" sz="2800" dirty="0" smtClean="0"/>
              <a:t>3  </a:t>
            </a:r>
            <a:r>
              <a:rPr lang="en-AU" sz="2800" dirty="0" smtClean="0"/>
              <a:t>Chloroplast</a:t>
            </a:r>
            <a:r>
              <a:rPr lang="en-AU" sz="2800" dirty="0"/>
              <a:t>		</a:t>
            </a:r>
            <a:r>
              <a:rPr lang="en-AU" sz="2800" dirty="0" smtClean="0"/>
              <a:t>C  </a:t>
            </a:r>
            <a:r>
              <a:rPr lang="en-AU" sz="2800" dirty="0" smtClean="0"/>
              <a:t>Transports water to leaves, and food to roots of plant</a:t>
            </a:r>
            <a:endParaRPr lang="en-AU" sz="2800" dirty="0" smtClean="0"/>
          </a:p>
          <a:p>
            <a:r>
              <a:rPr lang="en-AU" sz="2800" dirty="0" smtClean="0"/>
              <a:t>4  Structural Cell</a:t>
            </a:r>
            <a:r>
              <a:rPr lang="en-AU" sz="2800" dirty="0" smtClean="0"/>
              <a:t>		D  </a:t>
            </a:r>
            <a:r>
              <a:rPr lang="en-AU" sz="2800" dirty="0" smtClean="0"/>
              <a:t>Provide support for the plant</a:t>
            </a:r>
          </a:p>
          <a:p>
            <a:r>
              <a:rPr lang="en-AU" sz="2800" dirty="0" smtClean="0"/>
              <a:t>5  Conducting Cell	           E   Increases surface area of roots to absorb water</a:t>
            </a:r>
            <a:endParaRPr lang="en-AU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1627845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-2" y="861748"/>
            <a:ext cx="10557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Why do plants contain different types of cells?</a:t>
            </a: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31083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7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1045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Complete the remaining sections of your graphic organiser using the information below.</a:t>
            </a:r>
            <a:endParaRPr lang="en-AU" sz="2800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63601"/>
              </p:ext>
            </p:extLst>
          </p:nvPr>
        </p:nvGraphicFramePr>
        <p:xfrm>
          <a:off x="1962989" y="1858352"/>
          <a:ext cx="8128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400" b="1" dirty="0" smtClean="0"/>
                        <a:t>Chloroplast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2400" dirty="0" smtClean="0"/>
                        <a:t>Contains chlorophyll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2400" dirty="0" smtClean="0"/>
                        <a:t>Absorbs sunlight to aid photosynthesis in the plant.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2400" dirty="0" smtClean="0"/>
                        <a:t>Photosynthesis allows plant to make their own food.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1" dirty="0" smtClean="0"/>
                        <a:t>Structural Cell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2400" dirty="0" smtClean="0"/>
                        <a:t>Strong, thick cells.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2400" dirty="0" smtClean="0"/>
                        <a:t>Harden</a:t>
                      </a:r>
                      <a:r>
                        <a:rPr lang="en-AU" sz="2400" baseline="0" dirty="0" smtClean="0"/>
                        <a:t> and provide support for a plant.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2400" baseline="0" dirty="0" smtClean="0"/>
                        <a:t>Bark on trees is dead structural cells.</a:t>
                      </a:r>
                      <a:r>
                        <a:rPr lang="en-AU" sz="2400" dirty="0" smtClean="0"/>
                        <a:t> 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AU" sz="2400" dirty="0" smtClean="0"/>
                        <a:t>                                    </a:t>
                      </a:r>
                      <a:r>
                        <a:rPr lang="en-AU" sz="2400" b="1" dirty="0" smtClean="0"/>
                        <a:t>Conducting Cell</a:t>
                      </a:r>
                    </a:p>
                    <a:p>
                      <a:pPr marL="2778125" indent="-357188" algn="l">
                        <a:buFont typeface="Arial" panose="020B0604020202020204" pitchFamily="34" charset="0"/>
                        <a:buChar char="•"/>
                      </a:pPr>
                      <a:r>
                        <a:rPr lang="en-AU" sz="2400" dirty="0" smtClean="0"/>
                        <a:t>Long,</a:t>
                      </a:r>
                      <a:r>
                        <a:rPr lang="en-AU" sz="2400" baseline="0" dirty="0" smtClean="0"/>
                        <a:t> tubular cells.</a:t>
                      </a:r>
                    </a:p>
                    <a:p>
                      <a:pPr marL="2778125" indent="-357188" algn="l">
                        <a:buFont typeface="Arial" panose="020B0604020202020204" pitchFamily="34" charset="0"/>
                        <a:buChar char="•"/>
                      </a:pPr>
                      <a:r>
                        <a:rPr lang="en-AU" sz="2400" baseline="0" dirty="0" smtClean="0"/>
                        <a:t>Transport water from the roots to </a:t>
                      </a:r>
                      <a:br>
                        <a:rPr lang="en-AU" sz="2400" baseline="0" dirty="0" smtClean="0"/>
                      </a:br>
                      <a:r>
                        <a:rPr lang="en-AU" sz="2400" baseline="0" dirty="0" smtClean="0"/>
                        <a:t>the leaves of a plant.</a:t>
                      </a:r>
                    </a:p>
                    <a:p>
                      <a:pPr marL="2778125" indent="-357188" algn="l">
                        <a:buFont typeface="Arial" panose="020B0604020202020204" pitchFamily="34" charset="0"/>
                        <a:buChar char="•"/>
                      </a:pPr>
                      <a:r>
                        <a:rPr lang="en-AU" sz="2400" baseline="0" dirty="0" smtClean="0"/>
                        <a:t>Transports food (glucose) from the </a:t>
                      </a:r>
                      <a:br>
                        <a:rPr lang="en-AU" sz="2400" baseline="0" dirty="0" smtClean="0"/>
                      </a:br>
                      <a:r>
                        <a:rPr lang="en-AU" sz="2400" baseline="0" dirty="0" smtClean="0"/>
                        <a:t>leaves to the roots of a plant.</a:t>
                      </a:r>
                      <a:endParaRPr lang="en-A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2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354003" y="982208"/>
          <a:ext cx="2715466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5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type of </a:t>
                      </a:r>
                      <a:r>
                        <a:rPr lang="en-AU" baseline="0" dirty="0" smtClean="0"/>
                        <a:t>cell is this?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0" y="826932"/>
            <a:ext cx="8433022" cy="5070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</a:pPr>
            <a:r>
              <a:rPr lang="en-AU" sz="2800" b="1" dirty="0">
                <a:latin typeface="+mn-lt"/>
              </a:rPr>
              <a:t>Identifying types of </a:t>
            </a:r>
            <a:r>
              <a:rPr lang="en-AU" sz="2800" b="1" dirty="0" smtClean="0">
                <a:latin typeface="+mn-lt"/>
              </a:rPr>
              <a:t>specialised cells</a:t>
            </a:r>
            <a:endParaRPr lang="en-AU" sz="2800" b="1" dirty="0">
              <a:latin typeface="+mn-lt"/>
            </a:endParaRPr>
          </a:p>
          <a:p>
            <a:pPr>
              <a:lnSpc>
                <a:spcPct val="125000"/>
              </a:lnSpc>
            </a:pPr>
            <a:endParaRPr lang="en-AU" sz="2400" dirty="0">
              <a:latin typeface="+mn-lt"/>
            </a:endParaRPr>
          </a:p>
          <a:p>
            <a:pPr>
              <a:lnSpc>
                <a:spcPct val="125000"/>
              </a:lnSpc>
            </a:pPr>
            <a:endParaRPr lang="en-AU" sz="2400" dirty="0">
              <a:latin typeface="+mn-lt"/>
            </a:endParaRPr>
          </a:p>
          <a:p>
            <a:pPr>
              <a:lnSpc>
                <a:spcPct val="125000"/>
              </a:lnSpc>
            </a:pPr>
            <a:endParaRPr lang="en-AU" sz="600" dirty="0">
              <a:latin typeface="+mn-lt"/>
            </a:endParaRPr>
          </a:p>
          <a:p>
            <a:pPr>
              <a:lnSpc>
                <a:spcPct val="125000"/>
              </a:lnSpc>
            </a:pPr>
            <a:endParaRPr lang="en-AU" sz="2800" b="1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377007" y="1895978"/>
          <a:ext cx="2665468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5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adaptations does it have?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8" y="2185957"/>
            <a:ext cx="2981730" cy="205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379881" y="3031791"/>
          <a:ext cx="2662593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25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the function of the cell?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9834" y="2134199"/>
            <a:ext cx="52793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B050"/>
                </a:solidFill>
              </a:rPr>
              <a:t>This is a red blood cell (erythrocyte).</a:t>
            </a:r>
          </a:p>
          <a:p>
            <a:endParaRPr lang="en-AU" sz="2800" dirty="0">
              <a:solidFill>
                <a:srgbClr val="00B050"/>
              </a:solidFill>
            </a:endParaRPr>
          </a:p>
          <a:p>
            <a:r>
              <a:rPr lang="en-AU" sz="2800" dirty="0" smtClean="0">
                <a:solidFill>
                  <a:srgbClr val="00B050"/>
                </a:solidFill>
              </a:rPr>
              <a:t>It has no nucleus and is biconcave in shape to help carry oxygen.</a:t>
            </a:r>
          </a:p>
          <a:p>
            <a:endParaRPr lang="en-AU" sz="2800" dirty="0">
              <a:solidFill>
                <a:srgbClr val="00B050"/>
              </a:solidFill>
            </a:endParaRPr>
          </a:p>
          <a:p>
            <a:r>
              <a:rPr lang="en-AU" sz="2800" dirty="0" smtClean="0">
                <a:solidFill>
                  <a:srgbClr val="00B050"/>
                </a:solidFill>
              </a:rPr>
              <a:t>Red blood cells carry oxygen around the body.</a:t>
            </a:r>
            <a:endParaRPr lang="en-AU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7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354003" y="982208"/>
          <a:ext cx="2715466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5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type of </a:t>
                      </a:r>
                      <a:r>
                        <a:rPr lang="en-AU" baseline="0" dirty="0" smtClean="0"/>
                        <a:t>cell is this?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0" y="826932"/>
            <a:ext cx="8433022" cy="5070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</a:pPr>
            <a:r>
              <a:rPr lang="en-AU" sz="2800" b="1" dirty="0">
                <a:latin typeface="+mn-lt"/>
              </a:rPr>
              <a:t>Identifying types of </a:t>
            </a:r>
            <a:r>
              <a:rPr lang="en-AU" sz="2800" b="1" dirty="0" smtClean="0">
                <a:latin typeface="+mn-lt"/>
              </a:rPr>
              <a:t>specialised cells</a:t>
            </a:r>
            <a:endParaRPr lang="en-AU" sz="2800" b="1" dirty="0">
              <a:latin typeface="+mn-lt"/>
            </a:endParaRPr>
          </a:p>
          <a:p>
            <a:pPr>
              <a:lnSpc>
                <a:spcPct val="125000"/>
              </a:lnSpc>
            </a:pPr>
            <a:endParaRPr lang="en-AU" sz="2400" dirty="0">
              <a:latin typeface="+mn-lt"/>
            </a:endParaRPr>
          </a:p>
          <a:p>
            <a:pPr>
              <a:lnSpc>
                <a:spcPct val="125000"/>
              </a:lnSpc>
            </a:pPr>
            <a:endParaRPr lang="en-AU" sz="2400" dirty="0">
              <a:latin typeface="+mn-lt"/>
            </a:endParaRPr>
          </a:p>
          <a:p>
            <a:pPr>
              <a:lnSpc>
                <a:spcPct val="125000"/>
              </a:lnSpc>
            </a:pPr>
            <a:endParaRPr lang="en-AU" sz="600" dirty="0">
              <a:latin typeface="+mn-lt"/>
            </a:endParaRPr>
          </a:p>
          <a:p>
            <a:pPr>
              <a:lnSpc>
                <a:spcPct val="125000"/>
              </a:lnSpc>
            </a:pPr>
            <a:endParaRPr lang="en-AU" sz="2800" b="1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377007" y="1895978"/>
          <a:ext cx="2665468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5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adaptations does it have?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379881" y="3031791"/>
          <a:ext cx="2662593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25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the function of the cell?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9834" y="2134199"/>
            <a:ext cx="52793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B050"/>
                </a:solidFill>
              </a:rPr>
              <a:t>This is a muscle cell (myocyte).</a:t>
            </a:r>
          </a:p>
          <a:p>
            <a:endParaRPr lang="en-AU" sz="2800" dirty="0">
              <a:solidFill>
                <a:srgbClr val="00B050"/>
              </a:solidFill>
            </a:endParaRPr>
          </a:p>
          <a:p>
            <a:r>
              <a:rPr lang="en-AU" sz="2800" dirty="0" smtClean="0">
                <a:solidFill>
                  <a:srgbClr val="00B050"/>
                </a:solidFill>
              </a:rPr>
              <a:t>It has many mitochondria to provide it with a large amount of energy. It also has a long, tubular shape to help it contract.</a:t>
            </a:r>
          </a:p>
          <a:p>
            <a:endParaRPr lang="en-AU" sz="2800" dirty="0">
              <a:solidFill>
                <a:srgbClr val="00B050"/>
              </a:solidFill>
            </a:endParaRPr>
          </a:p>
          <a:p>
            <a:r>
              <a:rPr lang="en-AU" sz="2800" dirty="0" smtClean="0">
                <a:solidFill>
                  <a:srgbClr val="00B050"/>
                </a:solidFill>
              </a:rPr>
              <a:t>Muscle cells help move the bones of the skeleton.</a:t>
            </a:r>
            <a:endParaRPr lang="en-AU" sz="2800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" y="1816666"/>
            <a:ext cx="3045590" cy="288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1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</a:ln>
        </p:spPr>
        <p:txBody>
          <a:bodyPr anchor="ctr"/>
          <a:lstStyle/>
          <a:p>
            <a:r>
              <a:rPr lang="en-AU" dirty="0" smtClean="0"/>
              <a:t>Specialised Plant Cells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86282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913612"/>
            <a:ext cx="9345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Identify and describe the function of specialised cells in plants.</a:t>
            </a:r>
            <a:endParaRPr lang="en-AU" sz="2800" dirty="0"/>
          </a:p>
        </p:txBody>
      </p:sp>
      <p:sp>
        <p:nvSpPr>
          <p:cNvPr id="18" name="Rectangle 17"/>
          <p:cNvSpPr/>
          <p:nvPr/>
        </p:nvSpPr>
        <p:spPr>
          <a:xfrm>
            <a:off x="484313" y="3161512"/>
            <a:ext cx="75657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AU" sz="2800" dirty="0" smtClean="0"/>
              <a:t>Plants have many parts that allow it to perform the 7 characteristics of living things.</a:t>
            </a:r>
          </a:p>
          <a:p>
            <a:pPr>
              <a:spcAft>
                <a:spcPts val="1200"/>
              </a:spcAft>
            </a:pPr>
            <a:endParaRPr lang="en-AU" sz="2800" dirty="0"/>
          </a:p>
          <a:p>
            <a:pPr>
              <a:spcAft>
                <a:spcPts val="1200"/>
              </a:spcAft>
            </a:pPr>
            <a:r>
              <a:rPr lang="en-AU" sz="2800" dirty="0" smtClean="0"/>
              <a:t>On your whiteboard, name as many parts of the plant shown on the right as you can.</a:t>
            </a:r>
            <a:endParaRPr lang="en-AU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493" y="1860033"/>
            <a:ext cx="3055034" cy="457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940" y="903427"/>
            <a:ext cx="801614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/>
              <a:t>Cells in Plants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Like humans and animals, p</a:t>
            </a:r>
            <a:r>
              <a:rPr lang="en-US" sz="2700" dirty="0" smtClean="0"/>
              <a:t>lants</a:t>
            </a:r>
            <a:r>
              <a:rPr lang="en-US" sz="2700" dirty="0" smtClean="0"/>
              <a:t> </a:t>
            </a:r>
            <a:r>
              <a:rPr lang="en-US" sz="2700" dirty="0"/>
              <a:t>contain cells of many </a:t>
            </a:r>
            <a:r>
              <a:rPr lang="en-US" sz="2700" dirty="0" smtClean="0"/>
              <a:t>shapes, structures, and </a:t>
            </a:r>
            <a:r>
              <a:rPr lang="en-US" sz="2700" dirty="0"/>
              <a:t>sizes. </a:t>
            </a:r>
            <a:endParaRPr lang="en-US" sz="27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/>
              <a:t>Each </a:t>
            </a:r>
            <a:r>
              <a:rPr lang="en-US" sz="2700" dirty="0"/>
              <a:t>type of cell is </a:t>
            </a:r>
            <a:r>
              <a:rPr lang="en-US" sz="2700" dirty="0"/>
              <a:t>specialised</a:t>
            </a:r>
            <a:r>
              <a:rPr lang="en-US" sz="2700" dirty="0"/>
              <a:t> to carry out a different function within the plant. </a:t>
            </a:r>
            <a:endParaRPr lang="en-AU" sz="27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50004"/>
              </p:ext>
            </p:extLst>
          </p:nvPr>
        </p:nvGraphicFramePr>
        <p:xfrm>
          <a:off x="9273113" y="226301"/>
          <a:ext cx="27736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True</a:t>
                      </a:r>
                      <a:r>
                        <a:rPr lang="en-AU" baseline="0" dirty="0" smtClean="0"/>
                        <a:t> or False:</a:t>
                      </a:r>
                    </a:p>
                    <a:p>
                      <a:r>
                        <a:rPr lang="en-AU" baseline="0" dirty="0" smtClean="0"/>
                        <a:t>Plants are multicellular organisms. Explain your answer.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009" y="3300412"/>
            <a:ext cx="3133725" cy="2695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82" y="3300412"/>
            <a:ext cx="3631900" cy="27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162" y="1681607"/>
            <a:ext cx="3396112" cy="208495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478"/>
            <a:ext cx="7085162" cy="5409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Guard C</a:t>
            </a:r>
            <a:r>
              <a:rPr lang="en-US" sz="3000" b="1" dirty="0" smtClean="0"/>
              <a:t>ells and Stomata </a:t>
            </a:r>
          </a:p>
          <a:p>
            <a:r>
              <a:rPr lang="en-US" sz="3000" dirty="0" smtClean="0"/>
              <a:t>Guard </a:t>
            </a:r>
            <a:r>
              <a:rPr lang="en-US" sz="3000" dirty="0"/>
              <a:t>cells are found on the leaves and stems of </a:t>
            </a:r>
            <a:r>
              <a:rPr lang="en-US" sz="3000" dirty="0" smtClean="0"/>
              <a:t>plants.</a:t>
            </a:r>
          </a:p>
          <a:p>
            <a:r>
              <a:rPr lang="en-US" sz="3000" dirty="0" smtClean="0"/>
              <a:t>Guard </a:t>
            </a:r>
            <a:r>
              <a:rPr lang="en-US" sz="3000" dirty="0"/>
              <a:t>cells work in pairs to open and close very tiny pores (or holes) in the leaves called </a:t>
            </a:r>
            <a:r>
              <a:rPr lang="en-US" sz="3000" b="1" dirty="0" smtClean="0"/>
              <a:t>stomata </a:t>
            </a:r>
            <a:r>
              <a:rPr lang="en-US" sz="3000" dirty="0" smtClean="0"/>
              <a:t>(stoma is singular). </a:t>
            </a:r>
          </a:p>
          <a:p>
            <a:r>
              <a:rPr lang="en-US" sz="3000" dirty="0" smtClean="0"/>
              <a:t>Gases </a:t>
            </a:r>
            <a:r>
              <a:rPr lang="en-US" sz="3000" dirty="0"/>
              <a:t>needed by the plant enter through open stomata and unwanted gases leave the same way. </a:t>
            </a:r>
            <a:endParaRPr lang="en-US" sz="3000" dirty="0" smtClean="0"/>
          </a:p>
          <a:p>
            <a:r>
              <a:rPr lang="en-US" sz="3000" dirty="0" smtClean="0"/>
              <a:t>Guard </a:t>
            </a:r>
            <a:r>
              <a:rPr lang="en-US" sz="3000" dirty="0"/>
              <a:t>cells </a:t>
            </a:r>
            <a:r>
              <a:rPr lang="en-US" sz="3000" dirty="0" smtClean="0"/>
              <a:t>also close </a:t>
            </a:r>
            <a:r>
              <a:rPr lang="en-US" sz="3000" dirty="0"/>
              <a:t>the stomata when plants need to reduce water loss.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835" y="3900013"/>
            <a:ext cx="4661321" cy="275352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88191"/>
              </p:ext>
            </p:extLst>
          </p:nvPr>
        </p:nvGraphicFramePr>
        <p:xfrm>
          <a:off x="9273113" y="226301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function</a:t>
                      </a:r>
                      <a:r>
                        <a:rPr lang="en-AU" baseline="0" dirty="0" smtClean="0"/>
                        <a:t> of guard cells?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985564"/>
              </p:ext>
            </p:extLst>
          </p:nvPr>
        </p:nvGraphicFramePr>
        <p:xfrm>
          <a:off x="9263339" y="1430967"/>
          <a:ext cx="27736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Explain what stomata</a:t>
                      </a:r>
                      <a:r>
                        <a:rPr lang="en-AU" baseline="0" dirty="0" smtClean="0"/>
                        <a:t> are.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99410"/>
              </p:ext>
            </p:extLst>
          </p:nvPr>
        </p:nvGraphicFramePr>
        <p:xfrm>
          <a:off x="5564373" y="148208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+mn-lt"/>
                        </a:rPr>
                        <a:t>Think, Pair,</a:t>
                      </a:r>
                      <a:r>
                        <a:rPr lang="en-AU" baseline="0" dirty="0" smtClean="0">
                          <a:latin typeface="+mn-lt"/>
                        </a:rPr>
                        <a:t> Share:</a:t>
                      </a:r>
                    </a:p>
                    <a:p>
                      <a:r>
                        <a:rPr lang="en-AU" baseline="0" dirty="0" smtClean="0">
                          <a:latin typeface="+mn-lt"/>
                        </a:rPr>
                        <a:t>Which gases do plants exchange?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95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7964"/>
            <a:ext cx="9017479" cy="5357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Photosynthetic Cells</a:t>
            </a:r>
          </a:p>
          <a:p>
            <a:r>
              <a:rPr lang="en-US" dirty="0" smtClean="0"/>
              <a:t>Cells </a:t>
            </a:r>
            <a:r>
              <a:rPr lang="en-US" dirty="0"/>
              <a:t>near the surface of the green parts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stems and leaves have large numbers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chloroplasts. </a:t>
            </a:r>
            <a:endParaRPr lang="en-US" dirty="0" smtClean="0"/>
          </a:p>
          <a:p>
            <a:r>
              <a:rPr lang="en-US" dirty="0" smtClean="0"/>
              <a:t>Chloroplasts contain the </a:t>
            </a:r>
            <a:r>
              <a:rPr lang="en-US" dirty="0"/>
              <a:t>green chemical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chlorophyll. </a:t>
            </a:r>
            <a:endParaRPr lang="en-US" dirty="0" smtClean="0"/>
          </a:p>
          <a:p>
            <a:r>
              <a:rPr lang="en-US" dirty="0" smtClean="0"/>
              <a:t>Chlorophyll traps </a:t>
            </a:r>
            <a:r>
              <a:rPr lang="en-US" dirty="0"/>
              <a:t>the Sun’s energy, which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plant </a:t>
            </a:r>
            <a:r>
              <a:rPr lang="en-US" dirty="0"/>
              <a:t>then uses in photosynthesis. </a:t>
            </a:r>
            <a:endParaRPr lang="en-US" dirty="0" smtClean="0"/>
          </a:p>
          <a:p>
            <a:r>
              <a:rPr lang="en-US" dirty="0" smtClean="0"/>
              <a:t>Plant </a:t>
            </a:r>
            <a:r>
              <a:rPr lang="en-US" dirty="0"/>
              <a:t>cells that are not exposed to sunlight,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such </a:t>
            </a:r>
            <a:r>
              <a:rPr lang="en-US" dirty="0"/>
              <a:t>as those in the roots, do not contain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chloroplasts </a:t>
            </a:r>
            <a:r>
              <a:rPr lang="en-US" dirty="0"/>
              <a:t>and are not green.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751507"/>
              </p:ext>
            </p:extLst>
          </p:nvPr>
        </p:nvGraphicFramePr>
        <p:xfrm>
          <a:off x="9250109" y="134285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Why do the cells near the surface of leaves contain chloroplasts?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058128"/>
              </p:ext>
            </p:extLst>
          </p:nvPr>
        </p:nvGraphicFramePr>
        <p:xfrm>
          <a:off x="9246086" y="1545987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</a:t>
                      </a:r>
                      <a:r>
                        <a:rPr lang="en-AU" baseline="0" dirty="0" smtClean="0"/>
                        <a:t> the function of chlorophyll?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273441"/>
              </p:ext>
            </p:extLst>
          </p:nvPr>
        </p:nvGraphicFramePr>
        <p:xfrm>
          <a:off x="9256479" y="2668363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parts of plants do not contain chloroplasts? Why not?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67" y="97615"/>
            <a:ext cx="2457450" cy="3429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6" t="9762" r="6692" b="7283"/>
          <a:stretch/>
        </p:blipFill>
        <p:spPr>
          <a:xfrm>
            <a:off x="7159919" y="3977229"/>
            <a:ext cx="3876136" cy="27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6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5473"/>
            <a:ext cx="8275608" cy="5952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Conducting C</a:t>
            </a:r>
            <a:r>
              <a:rPr lang="en-US" b="1" dirty="0" smtClean="0"/>
              <a:t>ells</a:t>
            </a:r>
          </a:p>
          <a:p>
            <a:r>
              <a:rPr lang="en-US" dirty="0" smtClean="0"/>
              <a:t>Plants </a:t>
            </a:r>
            <a:r>
              <a:rPr lang="en-US" dirty="0"/>
              <a:t>take in water from the soil through their </a:t>
            </a:r>
            <a:r>
              <a:rPr lang="en-US" dirty="0" smtClean="0"/>
              <a:t>roots. This water </a:t>
            </a:r>
            <a:r>
              <a:rPr lang="en-US" dirty="0"/>
              <a:t>is needed in the leaves for photosynthesis. </a:t>
            </a:r>
            <a:endParaRPr lang="en-US" dirty="0" smtClean="0"/>
          </a:p>
          <a:p>
            <a:r>
              <a:rPr lang="en-US" dirty="0" smtClean="0"/>
              <a:t>The water is transported </a:t>
            </a:r>
            <a:r>
              <a:rPr lang="en-US" dirty="0"/>
              <a:t>from the </a:t>
            </a:r>
            <a:r>
              <a:rPr lang="en-US" dirty="0" smtClean="0"/>
              <a:t>roots </a:t>
            </a:r>
            <a:r>
              <a:rPr lang="en-US" dirty="0"/>
              <a:t>to </a:t>
            </a:r>
            <a:r>
              <a:rPr lang="en-US" dirty="0" smtClean="0"/>
              <a:t>the leaves through conducting cells in the stem.</a:t>
            </a:r>
          </a:p>
          <a:p>
            <a:r>
              <a:rPr lang="en-US" dirty="0" smtClean="0"/>
              <a:t>The food made through photosynthesis then needs to return to the roots and stem for the plant to stay alive.</a:t>
            </a:r>
          </a:p>
          <a:p>
            <a:r>
              <a:rPr lang="en-US" dirty="0" smtClean="0"/>
              <a:t>This food is also transported down the plant in the conducting cells. </a:t>
            </a:r>
          </a:p>
          <a:p>
            <a:r>
              <a:rPr lang="en-US" dirty="0" smtClean="0"/>
              <a:t>The conducting cells are </a:t>
            </a:r>
            <a:r>
              <a:rPr lang="en-US" dirty="0"/>
              <a:t>specialised</a:t>
            </a:r>
            <a:r>
              <a:rPr lang="en-US" dirty="0"/>
              <a:t>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transporting water and </a:t>
            </a:r>
            <a:r>
              <a:rPr lang="en-US" dirty="0"/>
              <a:t>food. </a:t>
            </a:r>
            <a:endParaRPr lang="en-US" dirty="0" smtClean="0"/>
          </a:p>
          <a:p>
            <a:r>
              <a:rPr lang="en-US" dirty="0" smtClean="0"/>
              <a:t>They are </a:t>
            </a:r>
            <a:r>
              <a:rPr lang="en-US" dirty="0"/>
              <a:t>long thin </a:t>
            </a:r>
            <a:r>
              <a:rPr lang="en-US" dirty="0" smtClean="0"/>
              <a:t>tubes, </a:t>
            </a:r>
            <a:r>
              <a:rPr lang="en-US" dirty="0"/>
              <a:t>like drinking straws.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924" y="1336027"/>
            <a:ext cx="3237564" cy="2322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6"/>
          <a:stretch/>
        </p:blipFill>
        <p:spPr>
          <a:xfrm>
            <a:off x="7667625" y="4088884"/>
            <a:ext cx="4524375" cy="243268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251161"/>
              </p:ext>
            </p:extLst>
          </p:nvPr>
        </p:nvGraphicFramePr>
        <p:xfrm>
          <a:off x="5995076" y="168873"/>
          <a:ext cx="2412805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1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does water pass from the roots of a plant</a:t>
                      </a:r>
                      <a:r>
                        <a:rPr lang="en-AU" baseline="0" dirty="0" smtClean="0"/>
                        <a:t> to its leaves?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332733"/>
              </p:ext>
            </p:extLst>
          </p:nvPr>
        </p:nvGraphicFramePr>
        <p:xfrm>
          <a:off x="8982970" y="174624"/>
          <a:ext cx="2392392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92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sent from the leaves to the roots?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34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20578</TotalTime>
  <Words>1025</Words>
  <Application>Microsoft Office PowerPoint</Application>
  <PresentationFormat>Widescreen</PresentationFormat>
  <Paragraphs>178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Specialised Plant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353</cp:revision>
  <dcterms:created xsi:type="dcterms:W3CDTF">2017-01-28T08:32:28Z</dcterms:created>
  <dcterms:modified xsi:type="dcterms:W3CDTF">2019-06-27T04:23:29Z</dcterms:modified>
</cp:coreProperties>
</file>