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03" r:id="rId2"/>
    <p:sldId id="404" r:id="rId3"/>
    <p:sldId id="256" r:id="rId4"/>
    <p:sldId id="263" r:id="rId5"/>
    <p:sldId id="344" r:id="rId6"/>
    <p:sldId id="395" r:id="rId7"/>
    <p:sldId id="396" r:id="rId8"/>
    <p:sldId id="397" r:id="rId9"/>
    <p:sldId id="398" r:id="rId10"/>
    <p:sldId id="375" r:id="rId11"/>
    <p:sldId id="399" r:id="rId12"/>
    <p:sldId id="400" r:id="rId13"/>
    <p:sldId id="401" r:id="rId14"/>
    <p:sldId id="402" r:id="rId15"/>
    <p:sldId id="351" r:id="rId16"/>
    <p:sldId id="352" r:id="rId17"/>
    <p:sldId id="3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880" autoAdjust="0"/>
  </p:normalViewPr>
  <p:slideViewPr>
    <p:cSldViewPr snapToGrid="0">
      <p:cViewPr varScale="1">
        <p:scale>
          <a:sx n="83" d="100"/>
          <a:sy n="83" d="100"/>
        </p:scale>
        <p:origin x="40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27/06/2019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27/06/2019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2127" y="1005787"/>
            <a:ext cx="107485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Like humans and animals, p</a:t>
            </a:r>
            <a:r>
              <a:rPr lang="en-US" sz="2800" dirty="0" err="1"/>
              <a:t>lants</a:t>
            </a:r>
            <a:r>
              <a:rPr lang="en-US" sz="2800" dirty="0"/>
              <a:t> contain cells of many shapes, structures, and sizes.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type of cell is </a:t>
            </a:r>
            <a:r>
              <a:rPr lang="en-US" sz="2800" dirty="0" err="1"/>
              <a:t>specialised</a:t>
            </a:r>
            <a:r>
              <a:rPr lang="en-US" sz="2800" dirty="0"/>
              <a:t> to carry out a different function within the plant.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r>
              <a:rPr lang="en-US" sz="2800" dirty="0" smtClean="0"/>
              <a:t>On your whiteboards, list three of the </a:t>
            </a:r>
            <a:r>
              <a:rPr lang="en-US" sz="2800" dirty="0" err="1" smtClean="0"/>
              <a:t>specialised</a:t>
            </a:r>
            <a:r>
              <a:rPr lang="en-US" sz="2800" dirty="0" smtClean="0"/>
              <a:t> types of cell in a plant.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87" y="3749615"/>
            <a:ext cx="2221833" cy="2771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56" y="3797480"/>
            <a:ext cx="2354203" cy="27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8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201954" y="1121963"/>
            <a:ext cx="10641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Collect and complete a graphic organiser using the information on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310750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69905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>
                <a:solidFill>
                  <a:srgbClr val="00B050"/>
                </a:solidFill>
              </a:rPr>
              <a:t>Roots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>
                <a:solidFill>
                  <a:srgbClr val="0070C0"/>
                </a:solidFill>
              </a:rPr>
              <a:t>Anchor the plant and</a:t>
            </a:r>
            <a:r>
              <a:rPr lang="en-AU" sz="2700" dirty="0" smtClean="0"/>
              <a:t> </a:t>
            </a:r>
            <a:r>
              <a:rPr lang="en-AU" sz="2700" dirty="0" smtClean="0">
                <a:solidFill>
                  <a:srgbClr val="0070C0"/>
                </a:solidFill>
              </a:rPr>
              <a:t>absorb water and nutrients from the </a:t>
            </a:r>
            <a:r>
              <a:rPr lang="en-AU" sz="2700" dirty="0" smtClean="0">
                <a:solidFill>
                  <a:srgbClr val="0070C0"/>
                </a:solidFill>
              </a:rPr>
              <a:t>soil.</a:t>
            </a:r>
            <a:endParaRPr lang="en-AU" sz="27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>
                <a:solidFill>
                  <a:srgbClr val="7030A0"/>
                </a:solidFill>
              </a:rPr>
              <a:t>A</a:t>
            </a:r>
            <a:r>
              <a:rPr lang="en-AU" sz="2700" dirty="0" smtClean="0">
                <a:solidFill>
                  <a:srgbClr val="7030A0"/>
                </a:solidFill>
              </a:rPr>
              <a:t>bsorb salts from the soil and store them in the </a:t>
            </a:r>
            <a:r>
              <a:rPr lang="en-AU" sz="2700" dirty="0" smtClean="0">
                <a:solidFill>
                  <a:srgbClr val="7030A0"/>
                </a:solidFill>
              </a:rPr>
              <a:t>cells.</a:t>
            </a:r>
            <a:endParaRPr lang="en-AU" sz="2700" dirty="0" smtClean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>
                <a:solidFill>
                  <a:srgbClr val="7030A0"/>
                </a:solidFill>
              </a:rPr>
              <a:t>Water is attracted to the salts in the roots and moves into the </a:t>
            </a:r>
            <a:r>
              <a:rPr lang="en-AU" sz="2700" dirty="0" smtClean="0">
                <a:solidFill>
                  <a:srgbClr val="7030A0"/>
                </a:solidFill>
              </a:rPr>
              <a:t>roots.</a:t>
            </a:r>
            <a:endParaRPr lang="en-AU" sz="2700" dirty="0" smtClean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963" y="1390916"/>
            <a:ext cx="3218795" cy="38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826698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>
                <a:solidFill>
                  <a:srgbClr val="00B050"/>
                </a:solidFill>
              </a:rPr>
              <a:t>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stem </a:t>
            </a:r>
            <a:r>
              <a:rPr lang="en-AU" sz="2700" dirty="0" smtClean="0">
                <a:solidFill>
                  <a:srgbClr val="0070C0"/>
                </a:solidFill>
              </a:rPr>
              <a:t>transports substances between the roots and the </a:t>
            </a:r>
            <a:r>
              <a:rPr lang="en-AU" sz="2700" dirty="0" smtClean="0">
                <a:solidFill>
                  <a:srgbClr val="0070C0"/>
                </a:solidFill>
              </a:rPr>
              <a:t>leaves.</a:t>
            </a:r>
            <a:endParaRPr lang="en-AU" sz="27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>
                <a:solidFill>
                  <a:srgbClr val="7030A0"/>
                </a:solidFill>
              </a:rPr>
              <a:t>Xylem transports water from the roots to the </a:t>
            </a:r>
            <a:r>
              <a:rPr lang="en-AU" sz="2700" dirty="0" smtClean="0">
                <a:solidFill>
                  <a:srgbClr val="7030A0"/>
                </a:solidFill>
              </a:rPr>
              <a:t>leaves.</a:t>
            </a:r>
            <a:endParaRPr lang="en-AU" sz="2700" dirty="0" smtClean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>
                <a:solidFill>
                  <a:srgbClr val="7030A0"/>
                </a:solidFill>
              </a:rPr>
              <a:t>As water evaporates from the leaves other water molecules move up to replace it pulling it up the </a:t>
            </a:r>
            <a:r>
              <a:rPr lang="en-AU" sz="2700" dirty="0" smtClean="0">
                <a:solidFill>
                  <a:srgbClr val="7030A0"/>
                </a:solidFill>
              </a:rPr>
              <a:t>plant.</a:t>
            </a:r>
            <a:endParaRPr lang="en-AU" sz="2700" dirty="0" smtClean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>
                <a:solidFill>
                  <a:srgbClr val="C00000"/>
                </a:solidFill>
              </a:rPr>
              <a:t>Phloem is a network of cells in the </a:t>
            </a:r>
            <a:r>
              <a:rPr lang="en-AU" sz="2700" dirty="0" smtClean="0">
                <a:solidFill>
                  <a:srgbClr val="C00000"/>
                </a:solidFill>
              </a:rPr>
              <a:t>stem.</a:t>
            </a:r>
            <a:endParaRPr lang="en-AU" sz="27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>
                <a:solidFill>
                  <a:srgbClr val="C00000"/>
                </a:solidFill>
              </a:rPr>
              <a:t>It transports glucose </a:t>
            </a:r>
            <a:r>
              <a:rPr lang="en-AU" sz="2700" dirty="0" smtClean="0">
                <a:solidFill>
                  <a:srgbClr val="C00000"/>
                </a:solidFill>
              </a:rPr>
              <a:t>made </a:t>
            </a:r>
            <a:r>
              <a:rPr lang="en-AU" sz="2700" dirty="0">
                <a:solidFill>
                  <a:srgbClr val="C00000"/>
                </a:solidFill>
              </a:rPr>
              <a:t>in the leaves to other parts of the </a:t>
            </a:r>
            <a:r>
              <a:rPr lang="en-AU" sz="2700" dirty="0" smtClean="0">
                <a:solidFill>
                  <a:srgbClr val="C00000"/>
                </a:solidFill>
              </a:rPr>
              <a:t>plant to give it </a:t>
            </a:r>
            <a:r>
              <a:rPr lang="en-AU" sz="2700" dirty="0" smtClean="0">
                <a:solidFill>
                  <a:srgbClr val="C00000"/>
                </a:solidFill>
              </a:rPr>
              <a:t>energy.</a:t>
            </a:r>
            <a:endParaRPr lang="en-AU" sz="27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497" y="1637737"/>
            <a:ext cx="4078096" cy="20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8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846406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>
                <a:solidFill>
                  <a:srgbClr val="00B050"/>
                </a:solidFill>
              </a:rPr>
              <a:t>Leaves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leaves are involved in </a:t>
            </a:r>
            <a:r>
              <a:rPr lang="en-AU" sz="2700" dirty="0" smtClean="0">
                <a:solidFill>
                  <a:srgbClr val="0070C0"/>
                </a:solidFill>
              </a:rPr>
              <a:t>exchanging gases and producing food for the </a:t>
            </a:r>
            <a:r>
              <a:rPr lang="en-AU" sz="2700" dirty="0" smtClean="0">
                <a:solidFill>
                  <a:srgbClr val="0070C0"/>
                </a:solidFill>
              </a:rPr>
              <a:t>plant.</a:t>
            </a:r>
            <a:endParaRPr lang="en-AU" sz="27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>
                <a:solidFill>
                  <a:srgbClr val="7030A0"/>
                </a:solidFill>
              </a:rPr>
              <a:t>Carbon dioxide enters the cells in the </a:t>
            </a:r>
            <a:r>
              <a:rPr lang="en-AU" sz="2700" dirty="0" smtClean="0">
                <a:solidFill>
                  <a:srgbClr val="7030A0"/>
                </a:solidFill>
              </a:rPr>
              <a:t>leaves.</a:t>
            </a:r>
            <a:endParaRPr lang="en-AU" sz="2700" dirty="0" smtClean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>
                <a:solidFill>
                  <a:srgbClr val="7030A0"/>
                </a:solidFill>
              </a:rPr>
              <a:t>The leaves use energy from the Sun to convert water and carbon dioxide into glucose and </a:t>
            </a:r>
            <a:r>
              <a:rPr lang="en-AU" sz="2700" dirty="0" smtClean="0">
                <a:solidFill>
                  <a:srgbClr val="7030A0"/>
                </a:solidFill>
              </a:rPr>
              <a:t>oxygen.</a:t>
            </a:r>
            <a:endParaRPr lang="en-AU" sz="27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>
                <a:solidFill>
                  <a:srgbClr val="7030A0"/>
                </a:solidFill>
              </a:rPr>
              <a:t>The waste oxygen is released into the </a:t>
            </a:r>
            <a:r>
              <a:rPr lang="en-AU" sz="2700" dirty="0" smtClean="0">
                <a:solidFill>
                  <a:srgbClr val="7030A0"/>
                </a:solidFill>
              </a:rPr>
              <a:t>air.</a:t>
            </a:r>
            <a:endParaRPr lang="en-AU" sz="2700" dirty="0" smtClean="0">
              <a:solidFill>
                <a:srgbClr val="7030A0"/>
              </a:solidFill>
            </a:endParaRPr>
          </a:p>
          <a:p>
            <a:endParaRPr lang="en-AU" sz="2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453" y="2126050"/>
            <a:ext cx="3613074" cy="24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8464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>
                <a:solidFill>
                  <a:srgbClr val="00B050"/>
                </a:solidFill>
              </a:rPr>
              <a:t>Photosynthesis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 smtClean="0"/>
          </a:p>
          <a:p>
            <a:r>
              <a:rPr lang="en-AU" sz="2700" dirty="0" smtClean="0"/>
              <a:t>	</a:t>
            </a:r>
            <a:r>
              <a:rPr lang="en-AU" sz="2700" dirty="0" smtClean="0">
                <a:solidFill>
                  <a:srgbClr val="0070C0"/>
                </a:solidFill>
              </a:rPr>
              <a:t>        CO</a:t>
            </a:r>
            <a:r>
              <a:rPr lang="en-AU" sz="2700" baseline="-25000" dirty="0" smtClean="0">
                <a:solidFill>
                  <a:srgbClr val="0070C0"/>
                </a:solidFill>
              </a:rPr>
              <a:t>2</a:t>
            </a:r>
            <a:r>
              <a:rPr lang="en-AU" sz="2700" dirty="0" smtClean="0">
                <a:solidFill>
                  <a:srgbClr val="0070C0"/>
                </a:solidFill>
              </a:rPr>
              <a:t> +  H</a:t>
            </a:r>
            <a:r>
              <a:rPr lang="en-AU" sz="2700" baseline="-25000" dirty="0" smtClean="0">
                <a:solidFill>
                  <a:srgbClr val="0070C0"/>
                </a:solidFill>
              </a:rPr>
              <a:t>2</a:t>
            </a:r>
            <a:r>
              <a:rPr lang="en-AU" sz="2700" dirty="0" smtClean="0">
                <a:solidFill>
                  <a:srgbClr val="0070C0"/>
                </a:solidFill>
              </a:rPr>
              <a:t>O 	</a:t>
            </a:r>
            <a:r>
              <a:rPr lang="en-AU" sz="2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	C</a:t>
            </a:r>
            <a:r>
              <a:rPr lang="en-AU" sz="2700" baseline="-25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6</a:t>
            </a:r>
            <a:r>
              <a:rPr lang="en-AU" sz="2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H</a:t>
            </a:r>
            <a:r>
              <a:rPr lang="en-AU" sz="2700" baseline="-25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12</a:t>
            </a:r>
            <a:r>
              <a:rPr lang="en-AU" sz="2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O</a:t>
            </a:r>
            <a:r>
              <a:rPr lang="en-AU" sz="2700" baseline="-25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6</a:t>
            </a:r>
            <a:r>
              <a:rPr lang="en-AU" sz="27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+   O</a:t>
            </a:r>
            <a:r>
              <a:rPr lang="en-AU" sz="2700" baseline="-25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2</a:t>
            </a:r>
            <a:endParaRPr lang="en-AU" sz="2700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AU" sz="2700" dirty="0" smtClean="0">
                <a:solidFill>
                  <a:srgbClr val="7030A0"/>
                </a:solidFill>
              </a:rPr>
              <a:t>Carbon dioxide + water 	</a:t>
            </a:r>
            <a:r>
              <a:rPr lang="en-AU" sz="27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 	glucose    +   oxygen</a:t>
            </a:r>
            <a:endParaRPr lang="en-AU" sz="2700" dirty="0" smtClean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453" y="2126050"/>
            <a:ext cx="3613074" cy="24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4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Knowing how organs work together in a system and how the systems interact with each other will help you understand how the body works.</a:t>
            </a:r>
          </a:p>
          <a:p>
            <a:endParaRPr lang="en-AU" sz="2800" dirty="0"/>
          </a:p>
          <a:p>
            <a:r>
              <a:rPr lang="en-AU" sz="2800" dirty="0" smtClean="0"/>
              <a:t>Understanding the structure and function of plant systems will help you understand how plants obtain their food and provide us with oxygen.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2"/>
            <a:ext cx="121115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u="sng" dirty="0" smtClean="0"/>
              <a:t>Plant Organ</a:t>
            </a:r>
            <a:r>
              <a:rPr lang="en-AU" sz="2800" b="1" dirty="0"/>
              <a:t>	</a:t>
            </a:r>
            <a:r>
              <a:rPr lang="en-AU" sz="2800" b="1" dirty="0" smtClean="0"/>
              <a:t>	</a:t>
            </a:r>
            <a:r>
              <a:rPr lang="en-AU" sz="2800" b="1" u="sng" dirty="0" smtClean="0"/>
              <a:t>Function</a:t>
            </a:r>
            <a:endParaRPr lang="en-AU" sz="2800" dirty="0" smtClean="0"/>
          </a:p>
          <a:p>
            <a:r>
              <a:rPr lang="en-AU" sz="2800" dirty="0" smtClean="0"/>
              <a:t>1  Leaves		A  Transports substances up and down the plant</a:t>
            </a:r>
          </a:p>
          <a:p>
            <a:r>
              <a:rPr lang="en-AU" sz="2800" dirty="0" smtClean="0"/>
              <a:t>2  Roots		B  Absorbs water and nutrients from the soil</a:t>
            </a:r>
            <a:endParaRPr lang="en-AU" sz="2800" dirty="0"/>
          </a:p>
          <a:p>
            <a:r>
              <a:rPr lang="en-AU" sz="2800" dirty="0" smtClean="0"/>
              <a:t>3  Flowers</a:t>
            </a:r>
            <a:r>
              <a:rPr lang="en-AU" sz="2800" dirty="0"/>
              <a:t>		</a:t>
            </a:r>
            <a:r>
              <a:rPr lang="en-AU" sz="2800" dirty="0" smtClean="0"/>
              <a:t>C  Gas exchanges and food production happens</a:t>
            </a:r>
          </a:p>
          <a:p>
            <a:r>
              <a:rPr lang="en-AU" sz="2800" dirty="0" smtClean="0"/>
              <a:t>4  Stem		D  Used for reproduction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033965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-2" y="5398373"/>
            <a:ext cx="12055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How is xylem different to phloem?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618740"/>
            <a:ext cx="105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are the two products of photosynthesis?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81359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1083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104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questions </a:t>
            </a:r>
            <a:r>
              <a:rPr lang="en-AU" sz="2800" b="1" dirty="0" smtClean="0"/>
              <a:t>1, 2, 3, 5 and 6 </a:t>
            </a:r>
            <a:r>
              <a:rPr lang="en-AU" sz="2800" dirty="0" smtClean="0"/>
              <a:t>on page 135 of the text book.</a:t>
            </a:r>
            <a:endParaRPr lang="en-AU" sz="2800" i="1" dirty="0"/>
          </a:p>
        </p:txBody>
      </p:sp>
    </p:spTree>
    <p:extLst>
      <p:ext uri="{BB962C8B-B14F-4D97-AF65-F5344CB8AC3E}">
        <p14:creationId xmlns:p14="http://schemas.microsoft.com/office/powerpoint/2010/main" val="10892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354003" y="982208"/>
          <a:ext cx="2715466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5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type of </a:t>
                      </a:r>
                      <a:r>
                        <a:rPr lang="en-AU" baseline="0" dirty="0" smtClean="0"/>
                        <a:t>cell is this?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377007" y="1895978"/>
          <a:ext cx="2665468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5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adaptations does it have?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379881" y="3031791"/>
          <a:ext cx="2662593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25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function of the cell?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52487" y="2714914"/>
            <a:ext cx="52793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This is a root hair </a:t>
            </a:r>
            <a:r>
              <a:rPr lang="en-AU" sz="2800" dirty="0" smtClean="0">
                <a:solidFill>
                  <a:srgbClr val="00B050"/>
                </a:solidFill>
              </a:rPr>
              <a:t>cell.</a:t>
            </a:r>
            <a:endParaRPr lang="en-AU" sz="2800" dirty="0" smtClean="0">
              <a:solidFill>
                <a:srgbClr val="00B050"/>
              </a:solidFill>
            </a:endParaRPr>
          </a:p>
          <a:p>
            <a:endParaRPr lang="en-AU" sz="2800" dirty="0">
              <a:solidFill>
                <a:srgbClr val="00B050"/>
              </a:solidFill>
            </a:endParaRPr>
          </a:p>
          <a:p>
            <a:r>
              <a:rPr lang="en-AU" sz="2800" dirty="0" smtClean="0">
                <a:solidFill>
                  <a:srgbClr val="00B050"/>
                </a:solidFill>
              </a:rPr>
              <a:t>It increases the surface area </a:t>
            </a:r>
            <a:br>
              <a:rPr lang="en-AU" sz="2800" dirty="0" smtClean="0">
                <a:solidFill>
                  <a:srgbClr val="00B050"/>
                </a:solidFill>
              </a:rPr>
            </a:br>
            <a:r>
              <a:rPr lang="en-AU" sz="2800" dirty="0" smtClean="0">
                <a:solidFill>
                  <a:srgbClr val="00B050"/>
                </a:solidFill>
              </a:rPr>
              <a:t>of the roots of a plant.</a:t>
            </a:r>
          </a:p>
          <a:p>
            <a:endParaRPr lang="en-AU" sz="2800" dirty="0" smtClean="0">
              <a:solidFill>
                <a:srgbClr val="00B050"/>
              </a:solidFill>
            </a:endParaRPr>
          </a:p>
          <a:p>
            <a:r>
              <a:rPr lang="en-AU" sz="2800" dirty="0" smtClean="0">
                <a:solidFill>
                  <a:srgbClr val="00B050"/>
                </a:solidFill>
              </a:rPr>
              <a:t>This allows more water and nutrients to be absorbed into the roots of the plant.</a:t>
            </a:r>
            <a:endParaRPr lang="en-AU" sz="2800" dirty="0">
              <a:solidFill>
                <a:srgbClr val="00B05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826932"/>
            <a:ext cx="8433022" cy="5070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en-AU" sz="2800" b="1" dirty="0">
                <a:latin typeface="+mn-lt"/>
              </a:rPr>
              <a:t>Identifying types of </a:t>
            </a:r>
            <a:r>
              <a:rPr lang="en-AU" sz="2800" b="1" dirty="0" smtClean="0">
                <a:latin typeface="+mn-lt"/>
              </a:rPr>
              <a:t>specialised plant cells</a:t>
            </a:r>
            <a:endParaRPr lang="en-AU" sz="2800" b="1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2400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2400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600" dirty="0">
              <a:latin typeface="+mn-lt"/>
            </a:endParaRPr>
          </a:p>
          <a:p>
            <a:pPr>
              <a:lnSpc>
                <a:spcPct val="125000"/>
              </a:lnSpc>
            </a:pPr>
            <a:endParaRPr lang="en-AU" sz="2800" b="1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37" y="1811098"/>
            <a:ext cx="38671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8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</a:ln>
        </p:spPr>
        <p:txBody>
          <a:bodyPr anchor="ctr"/>
          <a:lstStyle/>
          <a:p>
            <a:r>
              <a:rPr lang="en-AU" dirty="0" smtClean="0"/>
              <a:t>Plant Systems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6282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8149" y="975167"/>
            <a:ext cx="9345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dirty="0" smtClean="0"/>
              <a:t>Identify and describe the function of organs in </a:t>
            </a:r>
            <a:r>
              <a:rPr lang="en-AU" sz="2800" dirty="0" smtClean="0"/>
              <a:t>plants.</a:t>
            </a:r>
            <a:endParaRPr lang="en-AU" sz="2800" dirty="0"/>
          </a:p>
        </p:txBody>
      </p:sp>
      <p:sp>
        <p:nvSpPr>
          <p:cNvPr id="18" name="Rectangle 17"/>
          <p:cNvSpPr/>
          <p:nvPr/>
        </p:nvSpPr>
        <p:spPr>
          <a:xfrm>
            <a:off x="484313" y="3161512"/>
            <a:ext cx="75657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 smtClean="0"/>
              <a:t>Plants have many parts that allow it to perform the 7 characteristics of living things.</a:t>
            </a:r>
          </a:p>
          <a:p>
            <a:pPr>
              <a:spcAft>
                <a:spcPts val="1200"/>
              </a:spcAft>
            </a:pP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dirty="0" smtClean="0"/>
              <a:t>On your whiteboard, name as many </a:t>
            </a:r>
            <a:r>
              <a:rPr lang="en-AU" sz="2800" dirty="0" smtClean="0"/>
              <a:t>different types of plants as you can.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493" y="1860033"/>
            <a:ext cx="3055034" cy="45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046" y="1654676"/>
            <a:ext cx="2413153" cy="3615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72310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Organs in Plants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Plants are multicellular </a:t>
            </a:r>
            <a:r>
              <a:rPr lang="en-AU" sz="2700" dirty="0" smtClean="0"/>
              <a:t>organisms.</a:t>
            </a:r>
            <a:endParaRPr lang="en-AU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They have specialised organs to transport water and nutrients around the </a:t>
            </a:r>
            <a:r>
              <a:rPr lang="en-AU" sz="2700" dirty="0" smtClean="0"/>
              <a:t>plant.</a:t>
            </a: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/>
              <a:t>Leaves exchange gases and </a:t>
            </a:r>
            <a:r>
              <a:rPr lang="en-AU" sz="2700" dirty="0" smtClean="0"/>
              <a:t>produce </a:t>
            </a:r>
            <a:r>
              <a:rPr lang="en-AU" sz="2700" dirty="0" smtClean="0"/>
              <a:t>food.</a:t>
            </a: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/>
              <a:t>Flowers allow the plant to </a:t>
            </a:r>
            <a:r>
              <a:rPr lang="en-AU" sz="2700" dirty="0" smtClean="0"/>
              <a:t>reproduce.</a:t>
            </a: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Stems transport the water and nutrients around the </a:t>
            </a:r>
            <a:r>
              <a:rPr lang="en-AU" sz="2700" dirty="0" smtClean="0"/>
              <a:t>plant.</a:t>
            </a:r>
            <a:endParaRPr lang="en-AU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/>
              <a:t>Roots absorb water </a:t>
            </a:r>
            <a:r>
              <a:rPr lang="en-AU" sz="2700" dirty="0" smtClean="0"/>
              <a:t>from </a:t>
            </a:r>
            <a:r>
              <a:rPr lang="en-AU" sz="2700" dirty="0"/>
              <a:t>the </a:t>
            </a:r>
            <a:r>
              <a:rPr lang="en-AU" sz="2700" dirty="0" smtClean="0"/>
              <a:t>soil.</a:t>
            </a: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57710"/>
              </p:ext>
            </p:extLst>
          </p:nvPr>
        </p:nvGraphicFramePr>
        <p:xfrm>
          <a:off x="4292796" y="163040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</a:t>
                      </a:r>
                      <a:r>
                        <a:rPr lang="en-AU" baseline="0" dirty="0" smtClean="0"/>
                        <a:t> the function of a plant’s stem?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91940"/>
              </p:ext>
            </p:extLst>
          </p:nvPr>
        </p:nvGraphicFramePr>
        <p:xfrm>
          <a:off x="7331022" y="165761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organ absorbs</a:t>
                      </a:r>
                      <a:r>
                        <a:rPr lang="en-AU" baseline="0" dirty="0" smtClean="0"/>
                        <a:t> water from the soil?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26305"/>
              </p:ext>
            </p:extLst>
          </p:nvPr>
        </p:nvGraphicFramePr>
        <p:xfrm>
          <a:off x="9244977" y="1380152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are the two functions of the leaves?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484C61B7-105A-48FA-B494-9F5EA684C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71339"/>
              </p:ext>
            </p:extLst>
          </p:nvPr>
        </p:nvGraphicFramePr>
        <p:xfrm>
          <a:off x="9244977" y="5384657"/>
          <a:ext cx="2712782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27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i="0" dirty="0" smtClean="0"/>
                        <a:t>multicellular</a:t>
                      </a:r>
                      <a:r>
                        <a:rPr lang="en-AU" b="1" i="0" baseline="0" dirty="0" smtClean="0"/>
                        <a:t> </a:t>
                      </a:r>
                      <a:r>
                        <a:rPr lang="en-AU" i="0" dirty="0" smtClean="0"/>
                        <a:t>(</a:t>
                      </a:r>
                      <a:r>
                        <a:rPr lang="en-AU" i="1" dirty="0" smtClean="0"/>
                        <a:t>noun</a:t>
                      </a:r>
                      <a:r>
                        <a:rPr lang="en-AU" i="0" dirty="0" smtClean="0"/>
                        <a:t>)</a:t>
                      </a:r>
                      <a:endParaRPr lang="en-AU" i="0" dirty="0"/>
                    </a:p>
                    <a:p>
                      <a:r>
                        <a:rPr lang="en-AU" dirty="0" smtClean="0"/>
                        <a:t>Organisms that consist of more than one cell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6664461" y="2991510"/>
            <a:ext cx="611470" cy="1847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98461" y="3702376"/>
            <a:ext cx="1662845" cy="1750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04865" y="4656147"/>
            <a:ext cx="1361550" cy="435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069821" y="3291632"/>
            <a:ext cx="1593188" cy="1708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699050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Roots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Anchor the plant in the soil and absorb water and nutrients from the </a:t>
            </a:r>
            <a:r>
              <a:rPr lang="en-AU" sz="2700" dirty="0" smtClean="0"/>
              <a:t>soil.</a:t>
            </a:r>
            <a:endParaRPr lang="en-AU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Root cells have small </a:t>
            </a:r>
            <a:r>
              <a:rPr lang="en-AU" sz="2700" dirty="0" smtClean="0"/>
              <a:t>root hairs </a:t>
            </a:r>
            <a:r>
              <a:rPr lang="en-AU" sz="2700" dirty="0" smtClean="0"/>
              <a:t>to increase the amount of surface area used for </a:t>
            </a:r>
            <a:r>
              <a:rPr lang="en-AU" sz="2700" dirty="0" smtClean="0"/>
              <a:t>absorption.</a:t>
            </a:r>
            <a:endParaRPr lang="en-AU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First, roots absorb salts from the soil and store them in the </a:t>
            </a:r>
            <a:r>
              <a:rPr lang="en-AU" sz="2700" dirty="0" smtClean="0"/>
              <a:t>cells.</a:t>
            </a:r>
            <a:endParaRPr lang="en-AU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inside of the roots become more ‘salty</a:t>
            </a:r>
            <a:r>
              <a:rPr lang="en-AU" sz="2700" dirty="0" smtClean="0"/>
              <a:t>’.</a:t>
            </a:r>
            <a:endParaRPr lang="en-AU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Water is attracted to the salts in the roots and moves into the roots through </a:t>
            </a:r>
            <a:r>
              <a:rPr lang="en-AU" sz="2700" b="1" dirty="0" smtClean="0"/>
              <a:t>osmosis.</a:t>
            </a:r>
            <a:endParaRPr lang="en-AU" sz="27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17937"/>
              </p:ext>
            </p:extLst>
          </p:nvPr>
        </p:nvGraphicFramePr>
        <p:xfrm>
          <a:off x="4292796" y="163040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</a:t>
                      </a:r>
                      <a:r>
                        <a:rPr lang="en-AU" baseline="0" dirty="0" smtClean="0"/>
                        <a:t>are </a:t>
                      </a:r>
                      <a:r>
                        <a:rPr lang="en-AU" baseline="0" dirty="0" smtClean="0"/>
                        <a:t>the two functions of a plant’s roots?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36512"/>
              </p:ext>
            </p:extLst>
          </p:nvPr>
        </p:nvGraphicFramePr>
        <p:xfrm>
          <a:off x="7331022" y="165761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</a:t>
                      </a:r>
                      <a:r>
                        <a:rPr lang="en-AU" baseline="0" dirty="0" smtClean="0"/>
                        <a:t> do root cells have small hairs?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4253"/>
              </p:ext>
            </p:extLst>
          </p:nvPr>
        </p:nvGraphicFramePr>
        <p:xfrm>
          <a:off x="4281293" y="76417"/>
          <a:ext cx="27736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Think, Pair, Share:</a:t>
                      </a:r>
                      <a:br>
                        <a:rPr lang="en-AU" dirty="0" smtClean="0"/>
                      </a:br>
                      <a:r>
                        <a:rPr lang="en-AU" dirty="0" smtClean="0"/>
                        <a:t>Which </a:t>
                      </a:r>
                      <a:r>
                        <a:rPr lang="en-AU" dirty="0" smtClean="0"/>
                        <a:t>organs in the human</a:t>
                      </a:r>
                      <a:r>
                        <a:rPr lang="en-AU" baseline="0" dirty="0" smtClean="0"/>
                        <a:t> body have structures similar to root hairs?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484C61B7-105A-48FA-B494-9F5EA684C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26496"/>
              </p:ext>
            </p:extLst>
          </p:nvPr>
        </p:nvGraphicFramePr>
        <p:xfrm>
          <a:off x="7609772" y="5384657"/>
          <a:ext cx="4347987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47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i="0" dirty="0" smtClean="0"/>
                        <a:t>Osmosis</a:t>
                      </a:r>
                      <a:endParaRPr lang="en-AU" i="0" dirty="0"/>
                    </a:p>
                    <a:p>
                      <a:r>
                        <a:rPr lang="en-AU" dirty="0" smtClean="0"/>
                        <a:t>Movement of</a:t>
                      </a:r>
                      <a:r>
                        <a:rPr lang="en-AU" baseline="0" dirty="0" smtClean="0"/>
                        <a:t> water from an area of low salt concentration to high salt concentration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963" y="1390916"/>
            <a:ext cx="3218795" cy="3881757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45220"/>
              </p:ext>
            </p:extLst>
          </p:nvPr>
        </p:nvGraphicFramePr>
        <p:xfrm>
          <a:off x="7352124" y="148208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Explain how the roots absorb </a:t>
                      </a:r>
                      <a:r>
                        <a:rPr lang="en-AU" dirty="0" smtClean="0"/>
                        <a:t>substances</a:t>
                      </a:r>
                      <a:r>
                        <a:rPr lang="en-AU" baseline="0" dirty="0" smtClean="0"/>
                        <a:t>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3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82669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stem transports substances between the roots and the </a:t>
            </a:r>
            <a:r>
              <a:rPr lang="en-AU" sz="2700" dirty="0" smtClean="0"/>
              <a:t>leaves.</a:t>
            </a:r>
            <a:endParaRPr lang="en-AU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Vascular bundles are groups of two types of tubes in the stem, called xylem (</a:t>
            </a:r>
            <a:r>
              <a:rPr lang="en-AU" sz="2700" i="1" dirty="0" err="1" smtClean="0"/>
              <a:t>zi-lem</a:t>
            </a:r>
            <a:r>
              <a:rPr lang="en-AU" sz="2700" dirty="0"/>
              <a:t>)</a:t>
            </a:r>
            <a:r>
              <a:rPr lang="en-AU" sz="2700" dirty="0" smtClean="0"/>
              <a:t> and phloem (</a:t>
            </a:r>
            <a:r>
              <a:rPr lang="en-AU" sz="2700" i="1" dirty="0" err="1" smtClean="0"/>
              <a:t>flo-em</a:t>
            </a:r>
            <a:r>
              <a:rPr lang="en-AU" sz="2700" dirty="0" smtClean="0"/>
              <a:t>).</a:t>
            </a:r>
            <a:endParaRPr lang="en-AU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Xylem transports water from the roots to the leaves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As water evaporates from the leaves (transpiration) other water molecules move up to replace </a:t>
            </a:r>
            <a:r>
              <a:rPr lang="en-AU" sz="2700" dirty="0" smtClean="0"/>
              <a:t>it.</a:t>
            </a:r>
            <a:endParaRPr lang="en-AU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This can pull water to the top of a 10m </a:t>
            </a:r>
            <a:r>
              <a:rPr lang="en-AU" sz="2700" dirty="0" smtClean="0"/>
              <a:t>tree.</a:t>
            </a:r>
            <a:endParaRPr lang="en-AU" sz="27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57710"/>
              </p:ext>
            </p:extLst>
          </p:nvPr>
        </p:nvGraphicFramePr>
        <p:xfrm>
          <a:off x="4292796" y="163040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</a:t>
                      </a:r>
                      <a:r>
                        <a:rPr lang="en-AU" baseline="0" dirty="0" smtClean="0"/>
                        <a:t> the function of a plant’s stem?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22575"/>
              </p:ext>
            </p:extLst>
          </p:nvPr>
        </p:nvGraphicFramePr>
        <p:xfrm>
          <a:off x="7331022" y="165761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the two types of tubes in a</a:t>
                      </a:r>
                      <a:r>
                        <a:rPr lang="en-AU" baseline="0" dirty="0" smtClean="0"/>
                        <a:t> vascular bundle?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55224"/>
              </p:ext>
            </p:extLst>
          </p:nvPr>
        </p:nvGraphicFramePr>
        <p:xfrm>
          <a:off x="4304895" y="230063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does xylem transport?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497" y="1637737"/>
            <a:ext cx="4078096" cy="204041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41596"/>
              </p:ext>
            </p:extLst>
          </p:nvPr>
        </p:nvGraphicFramePr>
        <p:xfrm>
          <a:off x="7325868" y="230063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does water move up the xylem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5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826698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stem transports substances between the roots and the leaves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Vascular bundles are groups of two types of tubes in the stem, called xylem (</a:t>
            </a:r>
            <a:r>
              <a:rPr lang="en-AU" sz="2700" i="1" dirty="0" err="1" smtClean="0"/>
              <a:t>zi-lem</a:t>
            </a:r>
            <a:r>
              <a:rPr lang="en-AU" sz="2700" dirty="0"/>
              <a:t>)</a:t>
            </a:r>
            <a:r>
              <a:rPr lang="en-AU" sz="2700" dirty="0" smtClean="0"/>
              <a:t> and phloem (</a:t>
            </a:r>
            <a:r>
              <a:rPr lang="en-AU" sz="2700" i="1" dirty="0" err="1" smtClean="0"/>
              <a:t>flo-em</a:t>
            </a:r>
            <a:r>
              <a:rPr lang="en-AU" sz="27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Phloem is a network of cells in the </a:t>
            </a:r>
            <a:r>
              <a:rPr lang="en-AU" sz="2700" dirty="0" smtClean="0"/>
              <a:t>stem.</a:t>
            </a:r>
            <a:endParaRPr lang="en-AU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It transports glucose (food) made in the leaves to other parts of the </a:t>
            </a:r>
            <a:r>
              <a:rPr lang="en-AU" sz="2700" dirty="0" smtClean="0"/>
              <a:t>plant.</a:t>
            </a:r>
            <a:endParaRPr lang="en-AU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sugars provide the plant with the energy it </a:t>
            </a:r>
            <a:r>
              <a:rPr lang="en-AU" sz="2700" dirty="0" smtClean="0"/>
              <a:t/>
            </a:r>
            <a:br>
              <a:rPr lang="en-AU" sz="2700" dirty="0" smtClean="0"/>
            </a:br>
            <a:r>
              <a:rPr lang="en-AU" sz="2700" dirty="0" smtClean="0"/>
              <a:t>needs </a:t>
            </a:r>
            <a:r>
              <a:rPr lang="en-AU" sz="2700" dirty="0" smtClean="0"/>
              <a:t>to stay </a:t>
            </a:r>
            <a:r>
              <a:rPr lang="en-AU" sz="2700" dirty="0" smtClean="0"/>
              <a:t>alive.</a:t>
            </a:r>
            <a:endParaRPr lang="en-AU" sz="27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44573"/>
              </p:ext>
            </p:extLst>
          </p:nvPr>
        </p:nvGraphicFramePr>
        <p:xfrm>
          <a:off x="9175347" y="230063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</a:t>
                      </a:r>
                      <a:r>
                        <a:rPr lang="en-AU" baseline="0" dirty="0" smtClean="0"/>
                        <a:t> the function of a plant’s stem?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88680"/>
              </p:ext>
            </p:extLst>
          </p:nvPr>
        </p:nvGraphicFramePr>
        <p:xfrm>
          <a:off x="9171324" y="1488478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the two types of tubes in a</a:t>
                      </a:r>
                      <a:r>
                        <a:rPr lang="en-AU" baseline="0" dirty="0" smtClean="0"/>
                        <a:t> vascular bundle?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79118"/>
              </p:ext>
            </p:extLst>
          </p:nvPr>
        </p:nvGraphicFramePr>
        <p:xfrm>
          <a:off x="9157882" y="2739044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does phloem transport?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976" y="4467202"/>
            <a:ext cx="4078096" cy="20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94207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Leaves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leaves are involved in exchanging gases and producing food for the </a:t>
            </a:r>
            <a:r>
              <a:rPr lang="en-AU" sz="2700" dirty="0" smtClean="0"/>
              <a:t>plant.</a:t>
            </a:r>
            <a:endParaRPr lang="en-AU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Carbon dioxide enters the cells in the </a:t>
            </a:r>
            <a:r>
              <a:rPr lang="en-AU" sz="2700" dirty="0" smtClean="0"/>
              <a:t>leaves.</a:t>
            </a:r>
            <a:endParaRPr lang="en-AU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leaves use energy from the Sun to convert water and carbon dioxide into glucose and oxygen </a:t>
            </a:r>
            <a:r>
              <a:rPr lang="en-AU" sz="2700" dirty="0" smtClean="0"/>
              <a:t/>
            </a:r>
            <a:br>
              <a:rPr lang="en-AU" sz="2700" dirty="0" smtClean="0"/>
            </a:br>
            <a:r>
              <a:rPr lang="en-AU" sz="2700" dirty="0" smtClean="0"/>
              <a:t>(</a:t>
            </a:r>
            <a:r>
              <a:rPr lang="en-AU" sz="2700" dirty="0" smtClean="0"/>
              <a:t>this is photosynthesis</a:t>
            </a:r>
            <a:r>
              <a:rPr lang="en-AU" sz="2700" dirty="0" smtClean="0"/>
              <a:t>).</a:t>
            </a: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waste oxygen is released into the </a:t>
            </a:r>
            <a:r>
              <a:rPr lang="en-AU" sz="2700" dirty="0" smtClean="0"/>
              <a:t>air.</a:t>
            </a:r>
            <a:endParaRPr lang="en-AU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 smtClean="0"/>
          </a:p>
          <a:p>
            <a:r>
              <a:rPr lang="en-AU" sz="2700" dirty="0" smtClean="0"/>
              <a:t>	        CO</a:t>
            </a:r>
            <a:r>
              <a:rPr lang="en-AU" sz="2700" baseline="-25000" dirty="0" smtClean="0"/>
              <a:t>2</a:t>
            </a:r>
            <a:r>
              <a:rPr lang="en-AU" sz="2700" dirty="0" smtClean="0"/>
              <a:t> +  H</a:t>
            </a:r>
            <a:r>
              <a:rPr lang="en-AU" sz="2700" baseline="-25000" dirty="0" smtClean="0"/>
              <a:t>2</a:t>
            </a:r>
            <a:r>
              <a:rPr lang="en-AU" sz="2700" dirty="0" smtClean="0"/>
              <a:t>O 	</a:t>
            </a:r>
            <a:r>
              <a:rPr lang="en-AU" sz="2700" dirty="0" smtClean="0">
                <a:sym typeface="Wingdings" panose="05000000000000000000" pitchFamily="2" charset="2"/>
              </a:rPr>
              <a:t>	C</a:t>
            </a:r>
            <a:r>
              <a:rPr lang="en-AU" sz="2700" baseline="-25000" dirty="0" smtClean="0">
                <a:sym typeface="Wingdings" panose="05000000000000000000" pitchFamily="2" charset="2"/>
              </a:rPr>
              <a:t>6</a:t>
            </a:r>
            <a:r>
              <a:rPr lang="en-AU" sz="2700" dirty="0" smtClean="0">
                <a:sym typeface="Wingdings" panose="05000000000000000000" pitchFamily="2" charset="2"/>
              </a:rPr>
              <a:t>H</a:t>
            </a:r>
            <a:r>
              <a:rPr lang="en-AU" sz="2700" baseline="-25000" dirty="0" smtClean="0">
                <a:sym typeface="Wingdings" panose="05000000000000000000" pitchFamily="2" charset="2"/>
              </a:rPr>
              <a:t>12</a:t>
            </a:r>
            <a:r>
              <a:rPr lang="en-AU" sz="2700" dirty="0" smtClean="0">
                <a:sym typeface="Wingdings" panose="05000000000000000000" pitchFamily="2" charset="2"/>
              </a:rPr>
              <a:t>O</a:t>
            </a:r>
            <a:r>
              <a:rPr lang="en-AU" sz="2700" baseline="-25000" dirty="0" smtClean="0">
                <a:sym typeface="Wingdings" panose="05000000000000000000" pitchFamily="2" charset="2"/>
              </a:rPr>
              <a:t>6</a:t>
            </a:r>
            <a:r>
              <a:rPr lang="en-AU" sz="2700" dirty="0" smtClean="0">
                <a:sym typeface="Wingdings" panose="05000000000000000000" pitchFamily="2" charset="2"/>
              </a:rPr>
              <a:t>   +   O</a:t>
            </a:r>
            <a:r>
              <a:rPr lang="en-AU" sz="2700" baseline="-25000" dirty="0" smtClean="0">
                <a:sym typeface="Wingdings" panose="05000000000000000000" pitchFamily="2" charset="2"/>
              </a:rPr>
              <a:t>2</a:t>
            </a:r>
            <a:endParaRPr lang="en-AU" sz="2700" dirty="0" smtClean="0">
              <a:sym typeface="Wingdings" panose="05000000000000000000" pitchFamily="2" charset="2"/>
            </a:endParaRPr>
          </a:p>
          <a:p>
            <a:r>
              <a:rPr lang="en-AU" sz="2700" dirty="0" smtClean="0"/>
              <a:t>Carbon dioxide + water 	</a:t>
            </a:r>
            <a:r>
              <a:rPr lang="en-AU" sz="2700" dirty="0" smtClean="0">
                <a:sym typeface="Wingdings" panose="05000000000000000000" pitchFamily="2" charset="2"/>
              </a:rPr>
              <a:t> 	glucose    +   oxygen</a:t>
            </a:r>
            <a:endParaRPr lang="en-AU" sz="27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01616"/>
              </p:ext>
            </p:extLst>
          </p:nvPr>
        </p:nvGraphicFramePr>
        <p:xfrm>
          <a:off x="6345883" y="230063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</a:t>
                      </a:r>
                      <a:r>
                        <a:rPr lang="en-AU" baseline="0" dirty="0" smtClean="0"/>
                        <a:t> the function of a plant’s leaves?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26644"/>
              </p:ext>
            </p:extLst>
          </p:nvPr>
        </p:nvGraphicFramePr>
        <p:xfrm>
          <a:off x="9263338" y="230063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gas</a:t>
                      </a:r>
                      <a:r>
                        <a:rPr lang="en-AU" baseline="0" dirty="0" smtClean="0"/>
                        <a:t> is taken in through the leaves?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210672"/>
              </p:ext>
            </p:extLst>
          </p:nvPr>
        </p:nvGraphicFramePr>
        <p:xfrm>
          <a:off x="9278864" y="1420717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Explain the process</a:t>
                      </a:r>
                      <a:r>
                        <a:rPr lang="en-AU" baseline="0" dirty="0" smtClean="0"/>
                        <a:t> of </a:t>
                      </a:r>
                      <a:r>
                        <a:rPr lang="en-AU" baseline="0" dirty="0" smtClean="0"/>
                        <a:t>photosynthesis.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139022"/>
              </p:ext>
            </p:extLst>
          </p:nvPr>
        </p:nvGraphicFramePr>
        <p:xfrm>
          <a:off x="9274840" y="2616913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Photosynthesis</a:t>
                      </a:r>
                      <a:r>
                        <a:rPr lang="en-AU" baseline="0" dirty="0" smtClean="0"/>
                        <a:t> produces which </a:t>
                      </a:r>
                      <a:r>
                        <a:rPr lang="en-AU" dirty="0" smtClean="0"/>
                        <a:t>two substances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066" y="4214623"/>
            <a:ext cx="3613074" cy="24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8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20320</TotalTime>
  <Words>974</Words>
  <Application>Microsoft Office PowerPoint</Application>
  <PresentationFormat>Widescreen</PresentationFormat>
  <Paragraphs>159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Plant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335</cp:revision>
  <dcterms:created xsi:type="dcterms:W3CDTF">2017-01-28T08:32:28Z</dcterms:created>
  <dcterms:modified xsi:type="dcterms:W3CDTF">2019-06-27T03:29:53Z</dcterms:modified>
</cp:coreProperties>
</file>