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9" r:id="rId2"/>
    <p:sldId id="370" r:id="rId3"/>
    <p:sldId id="371" r:id="rId4"/>
    <p:sldId id="256" r:id="rId5"/>
    <p:sldId id="263" r:id="rId6"/>
    <p:sldId id="373" r:id="rId7"/>
    <p:sldId id="375" r:id="rId8"/>
    <p:sldId id="258" r:id="rId9"/>
    <p:sldId id="372" r:id="rId10"/>
    <p:sldId id="365" r:id="rId11"/>
    <p:sldId id="376" r:id="rId12"/>
    <p:sldId id="377" r:id="rId13"/>
    <p:sldId id="378" r:id="rId14"/>
    <p:sldId id="379" r:id="rId15"/>
    <p:sldId id="351" r:id="rId16"/>
    <p:sldId id="352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880" autoAdjust="0"/>
  </p:normalViewPr>
  <p:slideViewPr>
    <p:cSldViewPr snapToGrid="0">
      <p:cViewPr varScale="1">
        <p:scale>
          <a:sx n="90" d="100"/>
          <a:sy n="90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2310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Organs of the Digestive System</a:t>
            </a:r>
          </a:p>
          <a:p>
            <a:r>
              <a:rPr lang="en-AU" sz="2700" dirty="0" smtClean="0"/>
              <a:t>Match each organ to the correct letter in the diagram.</a:t>
            </a:r>
          </a:p>
          <a:p>
            <a:endParaRPr lang="en-AU" sz="2700" dirty="0"/>
          </a:p>
          <a:p>
            <a:r>
              <a:rPr lang="en-AU" sz="2700" dirty="0" smtClean="0"/>
              <a:t>Liver, Mouth, Small intestine, Rectum, Oesophagus, Pancreas, Gall bladder, Anus, Stomach, Large intestine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941" r="32372"/>
          <a:stretch/>
        </p:blipFill>
        <p:spPr>
          <a:xfrm>
            <a:off x="8092767" y="130645"/>
            <a:ext cx="3663196" cy="588469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209048" y="6015342"/>
          <a:ext cx="183560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Faeces: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 poo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8365144" y="1213016"/>
            <a:ext cx="1070393" cy="400110"/>
            <a:chOff x="7823064" y="1213016"/>
            <a:chExt cx="1612473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823064" y="1213016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A</a:t>
              </a:r>
              <a:endParaRPr lang="en-AU" dirty="0"/>
            </a:p>
          </p:txBody>
        </p:sp>
        <p:cxnSp>
          <p:nvCxnSpPr>
            <p:cNvPr id="20" name="Straight Connector 19"/>
            <p:cNvCxnSpPr>
              <a:stCxn id="5" idx="3"/>
            </p:cNvCxnSpPr>
            <p:nvPr/>
          </p:nvCxnSpPr>
          <p:spPr>
            <a:xfrm flipV="1">
              <a:off x="8156810" y="1397683"/>
              <a:ext cx="1278727" cy="153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092767" y="1922430"/>
            <a:ext cx="1758070" cy="400110"/>
            <a:chOff x="7296586" y="1922430"/>
            <a:chExt cx="2554251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7296586" y="192243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B</a:t>
              </a:r>
              <a:endParaRPr lang="en-AU" dirty="0"/>
            </a:p>
          </p:txBody>
        </p: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>
              <a:off x="7620714" y="2122485"/>
              <a:ext cx="2230123" cy="733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0297101" y="3388085"/>
            <a:ext cx="1005012" cy="400110"/>
            <a:chOff x="10297101" y="3388085"/>
            <a:chExt cx="1005012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10955543" y="3388085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G</a:t>
              </a:r>
              <a:endParaRPr lang="en-AU" dirty="0"/>
            </a:p>
          </p:txBody>
        </p:sp>
        <p:cxnSp>
          <p:nvCxnSpPr>
            <p:cNvPr id="23" name="Straight Connector 22"/>
            <p:cNvCxnSpPr>
              <a:endCxn id="13" idx="1"/>
            </p:cNvCxnSpPr>
            <p:nvPr/>
          </p:nvCxnSpPr>
          <p:spPr>
            <a:xfrm flipV="1">
              <a:off x="10297101" y="3588140"/>
              <a:ext cx="658442" cy="4141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578861" y="4125729"/>
            <a:ext cx="2131730" cy="400110"/>
            <a:chOff x="6986875" y="3974580"/>
            <a:chExt cx="2720616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6986875" y="397458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E</a:t>
              </a:r>
              <a:endParaRPr lang="en-AU" sz="2000" dirty="0"/>
            </a:p>
          </p:txBody>
        </p:sp>
        <p:cxnSp>
          <p:nvCxnSpPr>
            <p:cNvPr id="25" name="Straight Connector 24"/>
            <p:cNvCxnSpPr>
              <a:stCxn id="14" idx="3"/>
            </p:cNvCxnSpPr>
            <p:nvPr/>
          </p:nvCxnSpPr>
          <p:spPr>
            <a:xfrm>
              <a:off x="7296574" y="4174635"/>
              <a:ext cx="2410917" cy="16642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489104" y="4597013"/>
            <a:ext cx="1701291" cy="400110"/>
            <a:chOff x="6814330" y="4597013"/>
            <a:chExt cx="2376065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6814330" y="4597013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F</a:t>
              </a:r>
              <a:endParaRPr lang="en-AU" sz="2000" dirty="0"/>
            </a:p>
          </p:txBody>
        </p:sp>
        <p:cxnSp>
          <p:nvCxnSpPr>
            <p:cNvPr id="27" name="Straight Connector 26"/>
            <p:cNvCxnSpPr>
              <a:stCxn id="15" idx="3"/>
            </p:cNvCxnSpPr>
            <p:nvPr/>
          </p:nvCxnSpPr>
          <p:spPr>
            <a:xfrm>
              <a:off x="7117618" y="4797068"/>
              <a:ext cx="2072777" cy="7030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850837" y="5032777"/>
            <a:ext cx="1211045" cy="400110"/>
            <a:chOff x="9850837" y="5032777"/>
            <a:chExt cx="1211045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10813096" y="5032777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I</a:t>
              </a:r>
              <a:endParaRPr lang="en-AU" sz="2000" dirty="0"/>
            </a:p>
          </p:txBody>
        </p:sp>
        <p:cxnSp>
          <p:nvCxnSpPr>
            <p:cNvPr id="31" name="Straight Connector 30"/>
            <p:cNvCxnSpPr>
              <a:endCxn id="16" idx="1"/>
            </p:cNvCxnSpPr>
            <p:nvPr/>
          </p:nvCxnSpPr>
          <p:spPr>
            <a:xfrm flipV="1">
              <a:off x="9850837" y="5232832"/>
              <a:ext cx="962259" cy="9649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9924365" y="5354700"/>
            <a:ext cx="1393979" cy="400110"/>
            <a:chOff x="9924365" y="5354700"/>
            <a:chExt cx="1393979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1051924" y="5354700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J</a:t>
              </a:r>
              <a:endParaRPr lang="en-AU" dirty="0"/>
            </a:p>
          </p:txBody>
        </p:sp>
        <p:cxnSp>
          <p:nvCxnSpPr>
            <p:cNvPr id="34" name="Straight Connector 33"/>
            <p:cNvCxnSpPr>
              <a:endCxn id="17" idx="1"/>
            </p:cNvCxnSpPr>
            <p:nvPr/>
          </p:nvCxnSpPr>
          <p:spPr>
            <a:xfrm flipV="1">
              <a:off x="9924365" y="5554755"/>
              <a:ext cx="1127559" cy="718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9794513" y="3707286"/>
            <a:ext cx="1389282" cy="400110"/>
            <a:chOff x="9794513" y="3707286"/>
            <a:chExt cx="1389282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10838829" y="3707286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H</a:t>
              </a:r>
              <a:endParaRPr lang="en-AU" dirty="0"/>
            </a:p>
          </p:txBody>
        </p:sp>
        <p:cxnSp>
          <p:nvCxnSpPr>
            <p:cNvPr id="44" name="Straight Connector 43"/>
            <p:cNvCxnSpPr>
              <a:endCxn id="43" idx="1"/>
            </p:cNvCxnSpPr>
            <p:nvPr/>
          </p:nvCxnSpPr>
          <p:spPr>
            <a:xfrm flipV="1">
              <a:off x="9794513" y="3907341"/>
              <a:ext cx="1044316" cy="1000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898620" y="3002161"/>
            <a:ext cx="1582911" cy="400110"/>
            <a:chOff x="7690031" y="4024063"/>
            <a:chExt cx="2062659" cy="555304"/>
          </a:xfrm>
        </p:grpSpPr>
        <p:sp>
          <p:nvSpPr>
            <p:cNvPr id="46" name="TextBox 45"/>
            <p:cNvSpPr txBox="1"/>
            <p:nvPr/>
          </p:nvSpPr>
          <p:spPr>
            <a:xfrm>
              <a:off x="7690031" y="4024063"/>
              <a:ext cx="323136" cy="55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C</a:t>
              </a:r>
              <a:endParaRPr lang="en-AU" sz="2000" dirty="0"/>
            </a:p>
          </p:txBody>
        </p:sp>
        <p:cxnSp>
          <p:nvCxnSpPr>
            <p:cNvPr id="47" name="Straight Connector 46"/>
            <p:cNvCxnSpPr>
              <a:stCxn id="46" idx="3"/>
            </p:cNvCxnSpPr>
            <p:nvPr/>
          </p:nvCxnSpPr>
          <p:spPr>
            <a:xfrm>
              <a:off x="8013167" y="4301715"/>
              <a:ext cx="1739523" cy="16140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578861" y="3518567"/>
            <a:ext cx="1836615" cy="400110"/>
            <a:chOff x="6814330" y="4597013"/>
            <a:chExt cx="2596608" cy="400110"/>
          </a:xfrm>
        </p:grpSpPr>
        <p:sp>
          <p:nvSpPr>
            <p:cNvPr id="49" name="TextBox 48"/>
            <p:cNvSpPr txBox="1"/>
            <p:nvPr/>
          </p:nvSpPr>
          <p:spPr>
            <a:xfrm>
              <a:off x="6814330" y="459701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smtClean="0"/>
                <a:t>D</a:t>
              </a:r>
              <a:endParaRPr lang="en-AU" sz="2000" dirty="0"/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>
            <a:xfrm flipV="1">
              <a:off x="7156090" y="4706780"/>
              <a:ext cx="2254848" cy="902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7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w tee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t="36580" r="10106" b="8272"/>
          <a:stretch/>
        </p:blipFill>
        <p:spPr bwMode="auto">
          <a:xfrm>
            <a:off x="4719725" y="4012469"/>
            <a:ext cx="4429885" cy="22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7937"/>
              </p:ext>
            </p:extLst>
          </p:nvPr>
        </p:nvGraphicFramePr>
        <p:xfrm>
          <a:off x="9149610" y="230063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flat?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8017"/>
              </p:ext>
            </p:extLst>
          </p:nvPr>
        </p:nvGraphicFramePr>
        <p:xfrm>
          <a:off x="9354003" y="401246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9912"/>
              </p:ext>
            </p:extLst>
          </p:nvPr>
        </p:nvGraphicFramePr>
        <p:xfrm>
          <a:off x="186291" y="926873"/>
          <a:ext cx="6208899" cy="250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Identifying </a:t>
                      </a:r>
                      <a:r>
                        <a:rPr lang="en-AU" sz="2400" b="1" dirty="0" smtClean="0">
                          <a:latin typeface="+mn-lt"/>
                        </a:rPr>
                        <a:t>diet using</a:t>
                      </a:r>
                      <a:r>
                        <a:rPr lang="en-AU" sz="2400" b="1" baseline="0" dirty="0" smtClean="0">
                          <a:latin typeface="+mn-lt"/>
                        </a:rPr>
                        <a:t> teeth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 All or most of the teeth are flat</a:t>
                      </a:r>
                      <a:r>
                        <a:rPr lang="en-AU" sz="2000" baseline="0" dirty="0" smtClean="0">
                          <a:latin typeface="+mn-lt"/>
                        </a:rPr>
                        <a:t> = herbivore</a:t>
                      </a:r>
                      <a:endParaRPr lang="en-AU" sz="2000" baseline="0" dirty="0">
                        <a:latin typeface="+mn-lt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</a:t>
                      </a:r>
                      <a:r>
                        <a:rPr lang="en-AU" sz="2000" dirty="0" smtClean="0">
                          <a:latin typeface="+mn-lt"/>
                        </a:rPr>
                        <a:t>All or most of the teeth are sharp/pointy = carnivore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AU" sz="18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3. </a:t>
                      </a:r>
                      <a:r>
                        <a:rPr lang="en-AU" sz="2000" dirty="0" smtClean="0">
                          <a:latin typeface="+mn-lt"/>
                        </a:rPr>
                        <a:t>Teeth are a mixture of flat and</a:t>
                      </a:r>
                      <a:r>
                        <a:rPr lang="en-AU" sz="2000" baseline="0" dirty="0" smtClean="0">
                          <a:latin typeface="+mn-lt"/>
                        </a:rPr>
                        <a:t> sharp/pointy = omnivore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itle 1"/>
          <p:cNvSpPr txBox="1">
            <a:spLocks/>
          </p:cNvSpPr>
          <p:nvPr/>
        </p:nvSpPr>
        <p:spPr>
          <a:xfrm>
            <a:off x="186291" y="4633952"/>
            <a:ext cx="3827711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animal is a herbivore because it has flat teeth used for grinding.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2456"/>
              </p:ext>
            </p:extLst>
          </p:nvPr>
        </p:nvGraphicFramePr>
        <p:xfrm>
          <a:off x="9149610" y="1162228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sharp/pointy?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396"/>
              </p:ext>
            </p:extLst>
          </p:nvPr>
        </p:nvGraphicFramePr>
        <p:xfrm>
          <a:off x="9149611" y="2094393"/>
          <a:ext cx="2854206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a mixture of types?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>
          <a:xfrm>
            <a:off x="186291" y="3599549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What type of diet does this animal have? Explain your choice.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693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7937"/>
              </p:ext>
            </p:extLst>
          </p:nvPr>
        </p:nvGraphicFramePr>
        <p:xfrm>
          <a:off x="9149610" y="230063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flat?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8017"/>
              </p:ext>
            </p:extLst>
          </p:nvPr>
        </p:nvGraphicFramePr>
        <p:xfrm>
          <a:off x="9354003" y="401246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9912"/>
              </p:ext>
            </p:extLst>
          </p:nvPr>
        </p:nvGraphicFramePr>
        <p:xfrm>
          <a:off x="186291" y="926873"/>
          <a:ext cx="6208899" cy="250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Identifying </a:t>
                      </a:r>
                      <a:r>
                        <a:rPr lang="en-AU" sz="2400" b="1" dirty="0" smtClean="0">
                          <a:latin typeface="+mn-lt"/>
                        </a:rPr>
                        <a:t>diet using</a:t>
                      </a:r>
                      <a:r>
                        <a:rPr lang="en-AU" sz="2400" b="1" baseline="0" dirty="0" smtClean="0">
                          <a:latin typeface="+mn-lt"/>
                        </a:rPr>
                        <a:t> teeth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 All or most of the teeth are flat</a:t>
                      </a:r>
                      <a:r>
                        <a:rPr lang="en-AU" sz="2000" baseline="0" dirty="0" smtClean="0">
                          <a:latin typeface="+mn-lt"/>
                        </a:rPr>
                        <a:t> = herbivore</a:t>
                      </a:r>
                      <a:endParaRPr lang="en-AU" sz="2000" baseline="0" dirty="0">
                        <a:latin typeface="+mn-lt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</a:t>
                      </a:r>
                      <a:r>
                        <a:rPr lang="en-AU" sz="2000" dirty="0" smtClean="0">
                          <a:latin typeface="+mn-lt"/>
                        </a:rPr>
                        <a:t>All or most of the teeth are sharp/pointy = carnivore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AU" sz="18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3. </a:t>
                      </a:r>
                      <a:r>
                        <a:rPr lang="en-AU" sz="2000" dirty="0" smtClean="0">
                          <a:latin typeface="+mn-lt"/>
                        </a:rPr>
                        <a:t>Teeth are a mixture of flat and</a:t>
                      </a:r>
                      <a:r>
                        <a:rPr lang="en-AU" sz="2000" baseline="0" dirty="0" smtClean="0">
                          <a:latin typeface="+mn-lt"/>
                        </a:rPr>
                        <a:t> sharp/pointy = omnivore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itle 1"/>
          <p:cNvSpPr txBox="1">
            <a:spLocks/>
          </p:cNvSpPr>
          <p:nvPr/>
        </p:nvSpPr>
        <p:spPr>
          <a:xfrm>
            <a:off x="186291" y="4633952"/>
            <a:ext cx="3827711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animal is a carnivore because it has sharp and pointy teeth used for tearing meat.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2456"/>
              </p:ext>
            </p:extLst>
          </p:nvPr>
        </p:nvGraphicFramePr>
        <p:xfrm>
          <a:off x="9149610" y="1162228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sharp/pointy?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396"/>
              </p:ext>
            </p:extLst>
          </p:nvPr>
        </p:nvGraphicFramePr>
        <p:xfrm>
          <a:off x="9149611" y="2094393"/>
          <a:ext cx="2854206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a mixture of types?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>
          <a:xfrm>
            <a:off x="186291" y="3599549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What type of diet does this animal have? Explain your choice.</a:t>
            </a:r>
            <a:endParaRPr lang="en-AU" sz="2400" dirty="0"/>
          </a:p>
        </p:txBody>
      </p:sp>
      <p:pic>
        <p:nvPicPr>
          <p:cNvPr id="6146" name="Picture 2" descr="Image result for tiger te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54" y="3695554"/>
            <a:ext cx="3517836" cy="234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omnivore tee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auto">
          <a:xfrm>
            <a:off x="5560043" y="2473431"/>
            <a:ext cx="6564818" cy="432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7937"/>
              </p:ext>
            </p:extLst>
          </p:nvPr>
        </p:nvGraphicFramePr>
        <p:xfrm>
          <a:off x="9149610" y="230063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flat?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29508"/>
              </p:ext>
            </p:extLst>
          </p:nvPr>
        </p:nvGraphicFramePr>
        <p:xfrm>
          <a:off x="6469418" y="230063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9912"/>
              </p:ext>
            </p:extLst>
          </p:nvPr>
        </p:nvGraphicFramePr>
        <p:xfrm>
          <a:off x="186291" y="926873"/>
          <a:ext cx="6208899" cy="250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Identifying </a:t>
                      </a:r>
                      <a:r>
                        <a:rPr lang="en-AU" sz="2400" b="1" dirty="0" smtClean="0">
                          <a:latin typeface="+mn-lt"/>
                        </a:rPr>
                        <a:t>diet using</a:t>
                      </a:r>
                      <a:r>
                        <a:rPr lang="en-AU" sz="2400" b="1" baseline="0" dirty="0" smtClean="0">
                          <a:latin typeface="+mn-lt"/>
                        </a:rPr>
                        <a:t> teeth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 All or most of the teeth are flat</a:t>
                      </a:r>
                      <a:r>
                        <a:rPr lang="en-AU" sz="2000" baseline="0" dirty="0" smtClean="0">
                          <a:latin typeface="+mn-lt"/>
                        </a:rPr>
                        <a:t> = herbivore</a:t>
                      </a:r>
                      <a:endParaRPr lang="en-AU" sz="2000" baseline="0" dirty="0">
                        <a:latin typeface="+mn-lt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</a:t>
                      </a:r>
                      <a:r>
                        <a:rPr lang="en-AU" sz="2000" dirty="0" smtClean="0">
                          <a:latin typeface="+mn-lt"/>
                        </a:rPr>
                        <a:t>All or most of the teeth are sharp/pointy = carnivore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AU" sz="18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3. </a:t>
                      </a:r>
                      <a:r>
                        <a:rPr lang="en-AU" sz="2000" dirty="0" smtClean="0">
                          <a:latin typeface="+mn-lt"/>
                        </a:rPr>
                        <a:t>Teeth are a mixture of flat and</a:t>
                      </a:r>
                      <a:r>
                        <a:rPr lang="en-AU" sz="2000" baseline="0" dirty="0" smtClean="0">
                          <a:latin typeface="+mn-lt"/>
                        </a:rPr>
                        <a:t> sharp/pointy = omnivore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itle 1"/>
          <p:cNvSpPr txBox="1">
            <a:spLocks/>
          </p:cNvSpPr>
          <p:nvPr/>
        </p:nvSpPr>
        <p:spPr>
          <a:xfrm>
            <a:off x="186291" y="4633952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animal is an omnivore because it has a mixture of flat and pointy teeth used for grinding plants and tearing meat.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2456"/>
              </p:ext>
            </p:extLst>
          </p:nvPr>
        </p:nvGraphicFramePr>
        <p:xfrm>
          <a:off x="9149610" y="1162228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sharp/pointy?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396"/>
              </p:ext>
            </p:extLst>
          </p:nvPr>
        </p:nvGraphicFramePr>
        <p:xfrm>
          <a:off x="9149611" y="2094393"/>
          <a:ext cx="2854206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a mixture of types?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>
          <a:xfrm>
            <a:off x="186291" y="3599549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What type of diet does this animal have? Explain your choice.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31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7937"/>
              </p:ext>
            </p:extLst>
          </p:nvPr>
        </p:nvGraphicFramePr>
        <p:xfrm>
          <a:off x="9149610" y="230063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flat?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8017"/>
              </p:ext>
            </p:extLst>
          </p:nvPr>
        </p:nvGraphicFramePr>
        <p:xfrm>
          <a:off x="9354003" y="401246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9912"/>
              </p:ext>
            </p:extLst>
          </p:nvPr>
        </p:nvGraphicFramePr>
        <p:xfrm>
          <a:off x="186291" y="926873"/>
          <a:ext cx="6208899" cy="250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Identifying </a:t>
                      </a:r>
                      <a:r>
                        <a:rPr lang="en-AU" sz="2400" b="1" dirty="0" smtClean="0">
                          <a:latin typeface="+mn-lt"/>
                        </a:rPr>
                        <a:t>diet using</a:t>
                      </a:r>
                      <a:r>
                        <a:rPr lang="en-AU" sz="2400" b="1" baseline="0" dirty="0" smtClean="0">
                          <a:latin typeface="+mn-lt"/>
                        </a:rPr>
                        <a:t> teeth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 All or most of the teeth are flat</a:t>
                      </a:r>
                      <a:r>
                        <a:rPr lang="en-AU" sz="2000" baseline="0" dirty="0" smtClean="0">
                          <a:latin typeface="+mn-lt"/>
                        </a:rPr>
                        <a:t> = herbivore</a:t>
                      </a:r>
                      <a:endParaRPr lang="en-AU" sz="2000" baseline="0" dirty="0">
                        <a:latin typeface="+mn-lt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</a:t>
                      </a:r>
                      <a:r>
                        <a:rPr lang="en-AU" sz="2000" dirty="0" smtClean="0">
                          <a:latin typeface="+mn-lt"/>
                        </a:rPr>
                        <a:t>All or most of the teeth are sharp/pointy = carnivore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AU" sz="18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3. </a:t>
                      </a:r>
                      <a:r>
                        <a:rPr lang="en-AU" sz="2000" dirty="0" smtClean="0">
                          <a:latin typeface="+mn-lt"/>
                        </a:rPr>
                        <a:t>Teeth are a mixture of flat and</a:t>
                      </a:r>
                      <a:r>
                        <a:rPr lang="en-AU" sz="2000" baseline="0" dirty="0" smtClean="0">
                          <a:latin typeface="+mn-lt"/>
                        </a:rPr>
                        <a:t> sharp/pointy = omnivore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2456"/>
              </p:ext>
            </p:extLst>
          </p:nvPr>
        </p:nvGraphicFramePr>
        <p:xfrm>
          <a:off x="9149610" y="1162228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sharp/pointy?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396"/>
              </p:ext>
            </p:extLst>
          </p:nvPr>
        </p:nvGraphicFramePr>
        <p:xfrm>
          <a:off x="9149611" y="2094393"/>
          <a:ext cx="2854206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a mixture of types?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>
          <a:xfrm>
            <a:off x="186291" y="3599549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What type of diet does this animal have? Explain your choice.</a:t>
            </a:r>
            <a:endParaRPr lang="en-AU" sz="2400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433853"/>
            <a:ext cx="2709196" cy="31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0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7937"/>
              </p:ext>
            </p:extLst>
          </p:nvPr>
        </p:nvGraphicFramePr>
        <p:xfrm>
          <a:off x="9149610" y="230063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flat?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8017"/>
              </p:ext>
            </p:extLst>
          </p:nvPr>
        </p:nvGraphicFramePr>
        <p:xfrm>
          <a:off x="9354003" y="401246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9912"/>
              </p:ext>
            </p:extLst>
          </p:nvPr>
        </p:nvGraphicFramePr>
        <p:xfrm>
          <a:off x="186291" y="926873"/>
          <a:ext cx="6208899" cy="250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7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Identifying </a:t>
                      </a:r>
                      <a:r>
                        <a:rPr lang="en-AU" sz="2400" b="1" dirty="0" smtClean="0">
                          <a:latin typeface="+mn-lt"/>
                        </a:rPr>
                        <a:t>diet using</a:t>
                      </a:r>
                      <a:r>
                        <a:rPr lang="en-AU" sz="2400" b="1" baseline="0" dirty="0" smtClean="0">
                          <a:latin typeface="+mn-lt"/>
                        </a:rPr>
                        <a:t> teeth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 All or most of the teeth are flat</a:t>
                      </a:r>
                      <a:r>
                        <a:rPr lang="en-AU" sz="2000" baseline="0" dirty="0" smtClean="0">
                          <a:latin typeface="+mn-lt"/>
                        </a:rPr>
                        <a:t> = herbivore</a:t>
                      </a:r>
                      <a:endParaRPr lang="en-AU" sz="2000" baseline="0" dirty="0">
                        <a:latin typeface="+mn-lt"/>
                      </a:endParaRP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</a:t>
                      </a:r>
                      <a:r>
                        <a:rPr lang="en-AU" sz="2000" dirty="0" smtClean="0">
                          <a:latin typeface="+mn-lt"/>
                        </a:rPr>
                        <a:t>All or most of the teeth are sharp/pointy = carnivore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AU" sz="18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3. </a:t>
                      </a:r>
                      <a:r>
                        <a:rPr lang="en-AU" sz="2000" dirty="0" smtClean="0">
                          <a:latin typeface="+mn-lt"/>
                        </a:rPr>
                        <a:t>Teeth are a mixture of flat and</a:t>
                      </a:r>
                      <a:r>
                        <a:rPr lang="en-AU" sz="2000" baseline="0" dirty="0" smtClean="0">
                          <a:latin typeface="+mn-lt"/>
                        </a:rPr>
                        <a:t> sharp/pointy = omnivore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52456"/>
              </p:ext>
            </p:extLst>
          </p:nvPr>
        </p:nvGraphicFramePr>
        <p:xfrm>
          <a:off x="9149610" y="1162228"/>
          <a:ext cx="285420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sharp/pointy?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396"/>
              </p:ext>
            </p:extLst>
          </p:nvPr>
        </p:nvGraphicFramePr>
        <p:xfrm>
          <a:off x="9149611" y="2094393"/>
          <a:ext cx="2854206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Are the teeth a mixture of types?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itle 1"/>
          <p:cNvSpPr txBox="1">
            <a:spLocks/>
          </p:cNvSpPr>
          <p:nvPr/>
        </p:nvSpPr>
        <p:spPr>
          <a:xfrm>
            <a:off x="186291" y="3599549"/>
            <a:ext cx="5255230" cy="1681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What type of diet does this animal have? Explain your choice.</a:t>
            </a:r>
            <a:endParaRPr lang="en-AU" sz="2400" dirty="0"/>
          </a:p>
        </p:txBody>
      </p:sp>
      <p:pic>
        <p:nvPicPr>
          <p:cNvPr id="9218" name="Picture 2" descr="Image result for zebra te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93" y="3767099"/>
            <a:ext cx="3483844" cy="2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how organs work together in a system and how the systems interact with each other will help you understand how the body works.</a:t>
            </a:r>
          </a:p>
          <a:p>
            <a:endParaRPr lang="en-AU" sz="2800" dirty="0"/>
          </a:p>
          <a:p>
            <a:r>
              <a:rPr lang="en-AU" sz="2800" dirty="0" smtClean="0"/>
              <a:t>Understanding the structure and function of the digestive system will help you understand how we get out energy and nutrition.</a:t>
            </a:r>
          </a:p>
          <a:p>
            <a:endParaRPr lang="en-AU" sz="2800" dirty="0"/>
          </a:p>
          <a:p>
            <a:r>
              <a:rPr lang="en-AU" sz="2800" dirty="0" smtClean="0"/>
              <a:t>Understanding the differences </a:t>
            </a:r>
            <a:r>
              <a:rPr lang="en-AU" sz="2800" smtClean="0"/>
              <a:t>between organ </a:t>
            </a:r>
            <a:r>
              <a:rPr lang="en-AU" sz="2800" dirty="0" smtClean="0"/>
              <a:t>systems </a:t>
            </a:r>
            <a:r>
              <a:rPr lang="en-AU" sz="2800" smtClean="0"/>
              <a:t>in different types of organisms </a:t>
            </a:r>
            <a:r>
              <a:rPr lang="en-AU" sz="2800" dirty="0" smtClean="0"/>
              <a:t>will </a:t>
            </a:r>
            <a:r>
              <a:rPr lang="en-AU" sz="2800" smtClean="0"/>
              <a:t>help you understand how the structure of organs affects their function.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2"/>
            <a:ext cx="11813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does the length of the digestive tract of a herbivore compare to that of a carnivore?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389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2408666"/>
            <a:ext cx="1144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There are three types of teeth - molars, incisors and canines.</a:t>
            </a:r>
            <a:br>
              <a:rPr lang="en-AU" sz="2800" dirty="0" smtClean="0"/>
            </a:br>
            <a:r>
              <a:rPr lang="en-AU" sz="2800" dirty="0" smtClean="0"/>
              <a:t>How is the function of a molar different to incisors and canines?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393046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2" y="4515238"/>
            <a:ext cx="7253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Are these teeth from a herbivore or a carnivore?  Explain your choice.</a:t>
            </a:r>
          </a:p>
        </p:txBody>
      </p:sp>
      <p:pic>
        <p:nvPicPr>
          <p:cNvPr id="10244" name="Picture 4" descr="Saltwater Crocodile (Crocodylus porosus) Big Te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15" y="3785223"/>
            <a:ext cx="4454635" cy="30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  <p:bldP spid="6" grpId="0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Collect and complete a hard copy of the Different </a:t>
            </a:r>
            <a:r>
              <a:rPr lang="en-AU" sz="2800" dirty="0"/>
              <a:t>D</a:t>
            </a:r>
            <a:r>
              <a:rPr lang="en-AU" sz="2800" dirty="0" smtClean="0"/>
              <a:t>igestive </a:t>
            </a:r>
            <a:r>
              <a:rPr lang="en-AU" sz="2800" dirty="0"/>
              <a:t>S</a:t>
            </a:r>
            <a:r>
              <a:rPr lang="en-AU" sz="2800" dirty="0" smtClean="0"/>
              <a:t>ystems worksheet or download it from Connect.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931" y="970498"/>
            <a:ext cx="80439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Nutrient absorption in the small intestine</a:t>
            </a:r>
          </a:p>
          <a:p>
            <a:r>
              <a:rPr lang="en-AU" sz="2800" dirty="0" smtClean="0"/>
              <a:t>In the small intestine, there are microscopic, </a:t>
            </a:r>
            <a:br>
              <a:rPr lang="en-AU" sz="2800" dirty="0" smtClean="0"/>
            </a:br>
            <a:r>
              <a:rPr lang="en-AU" sz="2800" dirty="0" smtClean="0"/>
              <a:t>finger-like structures called villi.</a:t>
            </a:r>
          </a:p>
          <a:p>
            <a:endParaRPr lang="en-AU" sz="2800" dirty="0"/>
          </a:p>
          <a:p>
            <a:r>
              <a:rPr lang="en-AU" sz="2800" dirty="0" smtClean="0"/>
              <a:t>Think, pair, share:  How do the villi help the digestive process?</a:t>
            </a:r>
          </a:p>
          <a:p>
            <a:endParaRPr lang="en-AU" sz="2800" dirty="0"/>
          </a:p>
          <a:p>
            <a:r>
              <a:rPr lang="en-AU" sz="2800" dirty="0" smtClean="0"/>
              <a:t>Think, pair share:  What would happen if you did not have villi in your small intestine?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61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931" y="970498"/>
            <a:ext cx="80439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Chemical Digestion - Bile</a:t>
            </a:r>
          </a:p>
          <a:p>
            <a:r>
              <a:rPr lang="en-AU" sz="2800" dirty="0" smtClean="0"/>
              <a:t>Chemical digestion is breaking down the chemicals in food and drink using enzymes.</a:t>
            </a:r>
          </a:p>
          <a:p>
            <a:endParaRPr lang="en-AU" sz="2800" dirty="0"/>
          </a:p>
          <a:p>
            <a:r>
              <a:rPr lang="en-AU" sz="2800" dirty="0" smtClean="0"/>
              <a:t>Think, pair, share:  Which organ produces bile and where is it stored?</a:t>
            </a:r>
          </a:p>
          <a:p>
            <a:endParaRPr lang="en-AU" sz="2800" dirty="0"/>
          </a:p>
          <a:p>
            <a:r>
              <a:rPr lang="en-AU" sz="2800" dirty="0" smtClean="0"/>
              <a:t>Think, pair share:  What type of food does bile break down?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555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Comparing Digestive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991"/>
              </p:ext>
            </p:extLst>
          </p:nvPr>
        </p:nvGraphicFramePr>
        <p:xfrm>
          <a:off x="9483522" y="95235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48" y="975167"/>
            <a:ext cx="9321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Compare the type and function of teeth in different animals.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Compare the digestive tract of different animals.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484313" y="3161512"/>
            <a:ext cx="9428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/>
              <a:t>Multiple organs make up the digestive tract of humans.  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Think, Pair, Share:  </a:t>
            </a:r>
            <a:br>
              <a:rPr lang="en-AU" sz="2800" dirty="0" smtClean="0"/>
            </a:br>
            <a:r>
              <a:rPr lang="en-AU" sz="2800" dirty="0" smtClean="0"/>
              <a:t>How many organs in the digestive tract can you name?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Think, Pair, Share:  </a:t>
            </a:r>
            <a:br>
              <a:rPr lang="en-AU" sz="2800" dirty="0" smtClean="0"/>
            </a:br>
            <a:r>
              <a:rPr lang="en-AU" sz="2800" dirty="0" smtClean="0"/>
              <a:t>How is the digestive tract different to the digestive system?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1" r="32372"/>
          <a:stretch/>
        </p:blipFill>
        <p:spPr>
          <a:xfrm>
            <a:off x="9697644" y="2793688"/>
            <a:ext cx="2494356" cy="40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851" b="22290"/>
          <a:stretch/>
        </p:blipFill>
        <p:spPr>
          <a:xfrm>
            <a:off x="2641517" y="3680222"/>
            <a:ext cx="6962068" cy="3177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0859"/>
              </p:ext>
            </p:extLst>
          </p:nvPr>
        </p:nvGraphicFramePr>
        <p:xfrm>
          <a:off x="9354003" y="160385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makes up a carnivore’s diet?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92928"/>
              </p:ext>
            </p:extLst>
          </p:nvPr>
        </p:nvGraphicFramePr>
        <p:xfrm>
          <a:off x="9354003" y="1297380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False:</a:t>
                      </a:r>
                    </a:p>
                    <a:p>
                      <a:r>
                        <a:rPr lang="en-AU" baseline="0" dirty="0" smtClean="0"/>
                        <a:t>Proteins are hard for the body to digest.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46996"/>
              </p:ext>
            </p:extLst>
          </p:nvPr>
        </p:nvGraphicFramePr>
        <p:xfrm>
          <a:off x="9354003" y="2704672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are carnivore digestive tracts short?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848048"/>
            <a:ext cx="9051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Digestive Tract Length to Predict Diet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Carnivores eat meat, which is made of protein.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Proteins are easy to digest.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means th</a:t>
            </a:r>
            <a:r>
              <a:rPr lang="en-AU" sz="2800" dirty="0"/>
              <a:t>e</a:t>
            </a:r>
            <a:r>
              <a:rPr lang="en-AU" sz="2800" dirty="0" smtClean="0"/>
              <a:t> digestive tracts of carnivores are short because protein is digested quickly.</a:t>
            </a:r>
          </a:p>
          <a:p>
            <a:endParaRPr lang="en-AU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18710"/>
              </p:ext>
            </p:extLst>
          </p:nvPr>
        </p:nvGraphicFramePr>
        <p:xfrm>
          <a:off x="9354003" y="401246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6" y="3162928"/>
            <a:ext cx="3333848" cy="17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49753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make up a herbivore’s diet?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70192"/>
              </p:ext>
            </p:extLst>
          </p:nvPr>
        </p:nvGraphicFramePr>
        <p:xfrm>
          <a:off x="9377007" y="141530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13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Explain why plants are harder to digest.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06515"/>
              </p:ext>
            </p:extLst>
          </p:nvPr>
        </p:nvGraphicFramePr>
        <p:xfrm>
          <a:off x="9354003" y="2589652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effect does cellulose in the diet have on the length of a digestive tract?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815223"/>
            <a:ext cx="9051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Digestive Tract to Predict Diet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Herbivores and omnivores eat plants as part of their </a:t>
            </a:r>
            <a:r>
              <a:rPr lang="en-AU" sz="2800" dirty="0" smtClean="0"/>
              <a:t>diet.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Plant cells have cell walls made of cellulose, which is hard to </a:t>
            </a:r>
            <a:r>
              <a:rPr lang="en-AU" sz="2800" dirty="0" smtClean="0"/>
              <a:t>digest.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means the digestive tracts of herbivores and omnivores are long because it takes longer to break down their </a:t>
            </a:r>
            <a:r>
              <a:rPr lang="en-AU" sz="2800" dirty="0" smtClean="0"/>
              <a:t>food.</a:t>
            </a:r>
            <a:endParaRPr lang="en-AU" sz="2800" dirty="0"/>
          </a:p>
          <a:p>
            <a:endParaRPr lang="en-AU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92793"/>
              </p:ext>
            </p:extLst>
          </p:nvPr>
        </p:nvGraphicFramePr>
        <p:xfrm>
          <a:off x="9469022" y="5179910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851" b="22290"/>
          <a:stretch/>
        </p:blipFill>
        <p:spPr>
          <a:xfrm>
            <a:off x="2365472" y="3640770"/>
            <a:ext cx="6962068" cy="3177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8500"/>
            <a:ext cx="3114316" cy="22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37010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the three types of teeth?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33216"/>
              </p:ext>
            </p:extLst>
          </p:nvPr>
        </p:nvGraphicFramePr>
        <p:xfrm>
          <a:off x="9354003" y="1441155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molars different to incisors and canines?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41203"/>
              </p:ext>
            </p:extLst>
          </p:nvPr>
        </p:nvGraphicFramePr>
        <p:xfrm>
          <a:off x="9354003" y="2589652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canines and incisors similar?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861231"/>
            <a:ext cx="6445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Teeth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different types of teeth, each with a particular function: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Incisors </a:t>
            </a:r>
            <a:r>
              <a:rPr lang="en-AU" sz="2800" dirty="0" smtClean="0"/>
              <a:t>have a sharp edge and are used to cut through food.</a:t>
            </a:r>
            <a:endParaRPr lang="en-AU" sz="28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Canines </a:t>
            </a:r>
            <a:r>
              <a:rPr lang="en-AU" sz="2800" dirty="0" smtClean="0"/>
              <a:t>are pointed and used for ripping lumps of meat.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/>
              <a:t>Molars </a:t>
            </a:r>
            <a:r>
              <a:rPr lang="en-AU" sz="2800" dirty="0"/>
              <a:t>are flat and are used for </a:t>
            </a:r>
            <a:r>
              <a:rPr lang="en-AU" sz="2800" dirty="0" smtClean="0"/>
              <a:t>grinding.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9" y="1466561"/>
            <a:ext cx="3025477" cy="43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31263"/>
              </p:ext>
            </p:extLst>
          </p:nvPr>
        </p:nvGraphicFramePr>
        <p:xfrm>
          <a:off x="9354003" y="217895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the diets of carnivores and herbivores different?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42294"/>
              </p:ext>
            </p:extLst>
          </p:nvPr>
        </p:nvGraphicFramePr>
        <p:xfrm>
          <a:off x="9363387" y="1636689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omnivores have three types of teeth?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63317"/>
              </p:ext>
            </p:extLst>
          </p:nvPr>
        </p:nvGraphicFramePr>
        <p:xfrm>
          <a:off x="9354003" y="2767933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A cow is a herbivore.  What type of teeth would you expect it to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840004"/>
            <a:ext cx="6445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Teeth to Predict Diet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Herbivores have flat molars to grind their food so it can be digested more effectively by enzymes.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Carnivores have mostly incisors and canines to cut and tear meat.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Omnivores have a combination of all types of teeth, some for cutting and some for grinding.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48748"/>
              </p:ext>
            </p:extLst>
          </p:nvPr>
        </p:nvGraphicFramePr>
        <p:xfrm>
          <a:off x="9377007" y="511089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Herbivores: eat plants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Carnivores:</a:t>
                      </a: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 eat meat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0" u="none" baseline="0" dirty="0" smtClean="0">
                          <a:latin typeface="+mn-lt"/>
                          <a:cs typeface="Arial" panose="020B0604020202020204" pitchFamily="34" charset="0"/>
                        </a:rPr>
                        <a:t>Omnivores: eat meat and plants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herbivore te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68" y="650102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nivore tee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0" y="2303550"/>
            <a:ext cx="22002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mnivore tee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86" y="4349242"/>
            <a:ext cx="1749416" cy="22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18015</TotalTime>
  <Words>1322</Words>
  <Application>Microsoft Office PowerPoint</Application>
  <PresentationFormat>Widescreen</PresentationFormat>
  <Paragraphs>210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Comparing Digestive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BRUNS Thomas [Harrisdale Senior High School]</cp:lastModifiedBy>
  <cp:revision>281</cp:revision>
  <dcterms:created xsi:type="dcterms:W3CDTF">2017-01-28T08:32:28Z</dcterms:created>
  <dcterms:modified xsi:type="dcterms:W3CDTF">2020-07-22T06:54:24Z</dcterms:modified>
</cp:coreProperties>
</file>