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9AF-7B10-4511-9F3E-C9EE21C995E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1CCA-848A-485B-AC64-1E8E9B3BE6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24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9AF-7B10-4511-9F3E-C9EE21C995E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1CCA-848A-485B-AC64-1E8E9B3BE6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58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9AF-7B10-4511-9F3E-C9EE21C995E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1CCA-848A-485B-AC64-1E8E9B3BE6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96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9AF-7B10-4511-9F3E-C9EE21C995E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1CCA-848A-485B-AC64-1E8E9B3BE6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91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9AF-7B10-4511-9F3E-C9EE21C995E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1CCA-848A-485B-AC64-1E8E9B3BE6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9AF-7B10-4511-9F3E-C9EE21C995E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1CCA-848A-485B-AC64-1E8E9B3BE6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51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9AF-7B10-4511-9F3E-C9EE21C995E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1CCA-848A-485B-AC64-1E8E9B3BE6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3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9AF-7B10-4511-9F3E-C9EE21C995E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1CCA-848A-485B-AC64-1E8E9B3BE6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51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9AF-7B10-4511-9F3E-C9EE21C995E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1CCA-848A-485B-AC64-1E8E9B3BE6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40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9AF-7B10-4511-9F3E-C9EE21C995E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1CCA-848A-485B-AC64-1E8E9B3BE6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17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9AF-7B10-4511-9F3E-C9EE21C995E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1CCA-848A-485B-AC64-1E8E9B3BE6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9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249AF-7B10-4511-9F3E-C9EE21C995E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1CCA-848A-485B-AC64-1E8E9B3BE6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41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70C0"/>
                </a:solidFill>
              </a:rPr>
              <a:t>Vomiting: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B0F0"/>
                </a:solidFill>
              </a:rPr>
              <a:t>bringing up the contents of the stomach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rgbClr val="C00000"/>
                </a:solidFill>
              </a:rPr>
              <a:t>Cause</a:t>
            </a:r>
          </a:p>
          <a:p>
            <a:r>
              <a:rPr lang="en-AU" dirty="0" smtClean="0"/>
              <a:t>Vomiting is a quick way of getting rid of unwanted bacteria in the upper digestive </a:t>
            </a:r>
            <a:r>
              <a:rPr lang="en-AU" dirty="0" smtClean="0"/>
              <a:t>tract</a:t>
            </a:r>
            <a:endParaRPr lang="en-AU" dirty="0" smtClean="0"/>
          </a:p>
          <a:p>
            <a:r>
              <a:rPr lang="en-AU" dirty="0" smtClean="0"/>
              <a:t>The muscular walls of the stomach and small intestine contract, forcing the contents of the stomach up the oesophagus and out the mouth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Treatment</a:t>
            </a:r>
          </a:p>
          <a:p>
            <a:r>
              <a:rPr lang="en-AU" dirty="0" smtClean="0"/>
              <a:t>Drink clear fluids to remain hydrated, but small amounts at a </a:t>
            </a:r>
            <a:r>
              <a:rPr lang="en-AU" dirty="0" smtClean="0"/>
              <a:t>time</a:t>
            </a:r>
            <a:endParaRPr lang="en-AU" dirty="0" smtClean="0"/>
          </a:p>
          <a:p>
            <a:r>
              <a:rPr lang="en-AU" dirty="0" smtClean="0"/>
              <a:t>Avoid solid food until vomiting stops and then eat light, bland food, such as </a:t>
            </a:r>
            <a:r>
              <a:rPr lang="en-AU" dirty="0" smtClean="0"/>
              <a:t>crackers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239" y="4497237"/>
            <a:ext cx="2108679" cy="22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70C0"/>
                </a:solidFill>
              </a:rPr>
              <a:t>Diarrhoea: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B0F0"/>
                </a:solidFill>
              </a:rPr>
              <a:t>having frequent bowel movements with watery faeces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rgbClr val="C00000"/>
                </a:solidFill>
              </a:rPr>
              <a:t>Cause</a:t>
            </a:r>
          </a:p>
          <a:p>
            <a:r>
              <a:rPr lang="en-AU" dirty="0" smtClean="0"/>
              <a:t>Diarrhoea is a quick way of getting rid of harmful bacteria in the lower digestive </a:t>
            </a:r>
            <a:r>
              <a:rPr lang="en-AU" dirty="0" smtClean="0"/>
              <a:t>tract</a:t>
            </a:r>
            <a:endParaRPr lang="en-AU" dirty="0" smtClean="0"/>
          </a:p>
          <a:p>
            <a:r>
              <a:rPr lang="en-AU" dirty="0" smtClean="0"/>
              <a:t>The lining of the intestine becomes inflamed and can no longer absorb water from faeces</a:t>
            </a:r>
          </a:p>
          <a:p>
            <a:r>
              <a:rPr lang="en-AU" dirty="0" smtClean="0"/>
              <a:t>This results in watery faeces</a:t>
            </a:r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Treatment</a:t>
            </a:r>
          </a:p>
          <a:p>
            <a:r>
              <a:rPr lang="en-AU" dirty="0" smtClean="0"/>
              <a:t>As the body is not absorbing water, people with diarrhoea are at risk of </a:t>
            </a:r>
            <a:r>
              <a:rPr lang="en-AU" dirty="0" smtClean="0"/>
              <a:t>dehydration</a:t>
            </a:r>
            <a:endParaRPr lang="en-AU" dirty="0" smtClean="0"/>
          </a:p>
          <a:p>
            <a:r>
              <a:rPr lang="en-AU" dirty="0" smtClean="0"/>
              <a:t>Drinking plenty of fluids will prevent dehydration</a:t>
            </a:r>
            <a:endParaRPr lang="en-AU" dirty="0"/>
          </a:p>
        </p:txBody>
      </p:sp>
      <p:pic>
        <p:nvPicPr>
          <p:cNvPr id="1028" name="Picture 4" descr="Ø§Ø³ÙØ§Ù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308" y="4172009"/>
            <a:ext cx="2535747" cy="253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1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Heartburn: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B0F0"/>
                </a:solidFill>
              </a:rPr>
              <a:t>burning sensation in </a:t>
            </a:r>
            <a:br>
              <a:rPr lang="en-AU" dirty="0" smtClean="0">
                <a:solidFill>
                  <a:srgbClr val="00B0F0"/>
                </a:solidFill>
              </a:rPr>
            </a:br>
            <a:r>
              <a:rPr lang="en-AU" dirty="0" smtClean="0">
                <a:solidFill>
                  <a:srgbClr val="00B0F0"/>
                </a:solidFill>
              </a:rPr>
              <a:t>the chest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rgbClr val="C00000"/>
                </a:solidFill>
              </a:rPr>
              <a:t>Cause</a:t>
            </a:r>
          </a:p>
          <a:p>
            <a:r>
              <a:rPr lang="en-AU" dirty="0" smtClean="0"/>
              <a:t>Heartburn is a burning sensation rising up from the stomach into the oesophagus</a:t>
            </a:r>
          </a:p>
          <a:p>
            <a:r>
              <a:rPr lang="en-AU" dirty="0" smtClean="0"/>
              <a:t>It is caused by stomach acid rising into the </a:t>
            </a:r>
            <a:r>
              <a:rPr lang="en-AU" dirty="0" smtClean="0"/>
              <a:t>oesophagus</a:t>
            </a:r>
            <a:endParaRPr lang="en-AU" dirty="0" smtClean="0"/>
          </a:p>
          <a:p>
            <a:r>
              <a:rPr lang="en-AU" dirty="0" smtClean="0"/>
              <a:t>The stomach acid attacks the walls of the oesophagus because there is no mucus lining to protect </a:t>
            </a:r>
            <a:r>
              <a:rPr lang="en-AU" dirty="0" smtClean="0"/>
              <a:t>it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Treatment</a:t>
            </a:r>
          </a:p>
          <a:p>
            <a:r>
              <a:rPr lang="en-AU" dirty="0" smtClean="0"/>
              <a:t>Antacids, in the form of liquids or tablets, are medications that neutralise stomach </a:t>
            </a:r>
            <a:r>
              <a:rPr lang="en-AU" dirty="0" smtClean="0"/>
              <a:t>acid</a:t>
            </a:r>
            <a:endParaRPr lang="en-AU" dirty="0" smtClean="0"/>
          </a:p>
          <a:p>
            <a:r>
              <a:rPr lang="en-AU" dirty="0" smtClean="0"/>
              <a:t>Lifestyle changes, for </a:t>
            </a:r>
            <a:r>
              <a:rPr lang="en-AU" dirty="0"/>
              <a:t>example a change in diet, avoiding large meals and lying down after a </a:t>
            </a:r>
            <a:r>
              <a:rPr lang="en-AU" dirty="0" smtClean="0"/>
              <a:t>meal can help persistent heartburn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302" y="129576"/>
            <a:ext cx="3450000" cy="21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5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70C0"/>
                </a:solidFill>
              </a:rPr>
              <a:t>Stomach Ulcers:</a:t>
            </a:r>
            <a:r>
              <a:rPr lang="en-AU" dirty="0" smtClean="0"/>
              <a:t> </a:t>
            </a:r>
            <a:r>
              <a:rPr lang="en-AU" dirty="0">
                <a:solidFill>
                  <a:srgbClr val="00B0F0"/>
                </a:solidFill>
              </a:rPr>
              <a:t>o</a:t>
            </a:r>
            <a:r>
              <a:rPr lang="en-AU" dirty="0" smtClean="0">
                <a:solidFill>
                  <a:srgbClr val="00B0F0"/>
                </a:solidFill>
              </a:rPr>
              <a:t>pen sores in the </a:t>
            </a:r>
            <a:br>
              <a:rPr lang="en-AU" dirty="0" smtClean="0">
                <a:solidFill>
                  <a:srgbClr val="00B0F0"/>
                </a:solidFill>
              </a:rPr>
            </a:br>
            <a:r>
              <a:rPr lang="en-AU" dirty="0" smtClean="0">
                <a:solidFill>
                  <a:srgbClr val="00B0F0"/>
                </a:solidFill>
              </a:rPr>
              <a:t>stomach lining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rgbClr val="C00000"/>
                </a:solidFill>
              </a:rPr>
              <a:t>Cause</a:t>
            </a:r>
          </a:p>
          <a:p>
            <a:r>
              <a:rPr lang="en-AU" dirty="0" smtClean="0"/>
              <a:t>The acid in the stomach eats away at the tissue around the ulcers causing </a:t>
            </a:r>
            <a:r>
              <a:rPr lang="en-AU" dirty="0" smtClean="0"/>
              <a:t>pain</a:t>
            </a:r>
            <a:endParaRPr lang="en-AU" dirty="0" smtClean="0"/>
          </a:p>
          <a:p>
            <a:r>
              <a:rPr lang="en-AU" dirty="0" smtClean="0"/>
              <a:t>Two Australian scientists, Marshall and Warren, proved that ulcers are caused by a bacterium called </a:t>
            </a:r>
            <a:r>
              <a:rPr lang="en-AU" i="1" dirty="0" smtClean="0"/>
              <a:t>Helicobacter </a:t>
            </a:r>
            <a:r>
              <a:rPr lang="en-AU" i="1" dirty="0" smtClean="0"/>
              <a:t>pylori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Treatment</a:t>
            </a:r>
          </a:p>
          <a:p>
            <a:r>
              <a:rPr lang="en-AU" dirty="0" smtClean="0"/>
              <a:t>Stomach ulcers can be treated using antibiotics, which kill the bacteria that causes them</a:t>
            </a:r>
          </a:p>
          <a:p>
            <a:r>
              <a:rPr lang="en-AU" dirty="0" smtClean="0"/>
              <a:t>Before the discovery of the bacterium causing them, ulcers were treated by a change in diet or reducing stress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034" y="272256"/>
            <a:ext cx="2504117" cy="177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11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Gallstones: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B0F0"/>
                </a:solidFill>
              </a:rPr>
              <a:t>small masses in the </a:t>
            </a:r>
            <a:br>
              <a:rPr lang="en-AU" dirty="0" smtClean="0">
                <a:solidFill>
                  <a:srgbClr val="00B0F0"/>
                </a:solidFill>
              </a:rPr>
            </a:br>
            <a:r>
              <a:rPr lang="en-AU" dirty="0" smtClean="0">
                <a:solidFill>
                  <a:srgbClr val="00B0F0"/>
                </a:solidFill>
              </a:rPr>
              <a:t>gall bladder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rgbClr val="C00000"/>
                </a:solidFill>
              </a:rPr>
              <a:t>Cause</a:t>
            </a:r>
          </a:p>
          <a:p>
            <a:r>
              <a:rPr lang="en-AU" dirty="0" smtClean="0"/>
              <a:t>The gall bladder stores bile produced by the </a:t>
            </a:r>
            <a:r>
              <a:rPr lang="en-AU" dirty="0" smtClean="0"/>
              <a:t>liver</a:t>
            </a:r>
            <a:endParaRPr lang="en-AU" dirty="0" smtClean="0"/>
          </a:p>
          <a:p>
            <a:r>
              <a:rPr lang="en-AU" dirty="0" smtClean="0"/>
              <a:t>Bile can harden into small stones that stop the bile leaving the gall bladder.</a:t>
            </a:r>
          </a:p>
          <a:p>
            <a:r>
              <a:rPr lang="en-AU" dirty="0" smtClean="0"/>
              <a:t>This makes the gall bladder swell and causes </a:t>
            </a:r>
            <a:r>
              <a:rPr lang="en-AU" dirty="0" smtClean="0"/>
              <a:t>pain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Treatment</a:t>
            </a:r>
          </a:p>
          <a:p>
            <a:r>
              <a:rPr lang="en-AU" dirty="0" smtClean="0"/>
              <a:t>Sometimes gall stones can be shattered using ultrasound or can be removed by surgery</a:t>
            </a:r>
          </a:p>
          <a:p>
            <a:r>
              <a:rPr lang="en-AU" dirty="0" smtClean="0"/>
              <a:t>Occasionally, the gall bladder is removed, but this means the person may have trouble digesting fats and </a:t>
            </a:r>
            <a:r>
              <a:rPr lang="en-AU" dirty="0" smtClean="0"/>
              <a:t>oils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209558" y="-506084"/>
            <a:ext cx="1904933" cy="338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3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70C0"/>
                </a:solidFill>
              </a:rPr>
              <a:t>Gluten Intolerance:</a:t>
            </a:r>
            <a:r>
              <a:rPr lang="en-AU" dirty="0" smtClean="0"/>
              <a:t> </a:t>
            </a:r>
            <a:r>
              <a:rPr lang="en-AU" dirty="0">
                <a:solidFill>
                  <a:srgbClr val="00B0F0"/>
                </a:solidFill>
              </a:rPr>
              <a:t>i</a:t>
            </a:r>
            <a:r>
              <a:rPr lang="en-AU" dirty="0" smtClean="0">
                <a:solidFill>
                  <a:srgbClr val="00B0F0"/>
                </a:solidFill>
              </a:rPr>
              <a:t>nability to process gluten in food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43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rgbClr val="C00000"/>
                </a:solidFill>
              </a:rPr>
              <a:t>Cause</a:t>
            </a:r>
          </a:p>
          <a:p>
            <a:r>
              <a:rPr lang="en-AU" dirty="0" smtClean="0"/>
              <a:t>Gluten is a small molecule found in grains and </a:t>
            </a:r>
            <a:r>
              <a:rPr lang="en-AU" dirty="0" smtClean="0"/>
              <a:t>cereals</a:t>
            </a:r>
            <a:endParaRPr lang="en-AU" dirty="0" smtClean="0"/>
          </a:p>
          <a:p>
            <a:r>
              <a:rPr lang="en-AU" dirty="0" smtClean="0"/>
              <a:t>Some people don’t produce the enzyme needed to chemically digest gluten</a:t>
            </a:r>
          </a:p>
          <a:p>
            <a:r>
              <a:rPr lang="en-AU" dirty="0" smtClean="0"/>
              <a:t>People who are gluten intolerant can have a range of problems, including blockage of the intestines, bloating and diarrhoea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Treatment</a:t>
            </a:r>
          </a:p>
          <a:p>
            <a:r>
              <a:rPr lang="en-AU" dirty="0" smtClean="0"/>
              <a:t>People who are gluten intolerant avoid foods containing gluten</a:t>
            </a:r>
          </a:p>
          <a:p>
            <a:r>
              <a:rPr lang="en-AU" dirty="0" smtClean="0"/>
              <a:t>Some people may also take dietary supplements containing the missing enzyme 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113" y="4423221"/>
            <a:ext cx="3539885" cy="22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0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70C0"/>
                </a:solidFill>
              </a:rPr>
              <a:t>Appendicitis:</a:t>
            </a:r>
            <a:r>
              <a:rPr lang="en-AU" dirty="0" smtClean="0"/>
              <a:t> </a:t>
            </a:r>
            <a:r>
              <a:rPr lang="en-AU" dirty="0">
                <a:solidFill>
                  <a:srgbClr val="00B0F0"/>
                </a:solidFill>
              </a:rPr>
              <a:t>a</a:t>
            </a:r>
            <a:r>
              <a:rPr lang="en-AU" dirty="0" smtClean="0">
                <a:solidFill>
                  <a:srgbClr val="00B0F0"/>
                </a:solidFill>
              </a:rPr>
              <a:t>n inflammation of the appendix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rgbClr val="C00000"/>
                </a:solidFill>
              </a:rPr>
              <a:t>Cause</a:t>
            </a:r>
          </a:p>
          <a:p>
            <a:r>
              <a:rPr lang="en-AU" dirty="0" smtClean="0"/>
              <a:t>The appendix is a blind ended tube connected to the large </a:t>
            </a:r>
            <a:r>
              <a:rPr lang="en-AU" dirty="0" smtClean="0"/>
              <a:t>intestine</a:t>
            </a:r>
            <a:endParaRPr lang="en-AU" dirty="0" smtClean="0"/>
          </a:p>
          <a:p>
            <a:r>
              <a:rPr lang="en-AU" dirty="0" smtClean="0"/>
              <a:t>If the opening gets blocked, it fills with mucus and becomes inflamed and swollen.</a:t>
            </a:r>
          </a:p>
          <a:p>
            <a:r>
              <a:rPr lang="en-AU" dirty="0" smtClean="0"/>
              <a:t>This inflammation can cause a lot of pain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Treatment</a:t>
            </a:r>
          </a:p>
          <a:p>
            <a:r>
              <a:rPr lang="en-AU" dirty="0" smtClean="0"/>
              <a:t>The only treatment is an operation to remove the inflamed appendix before it bursts and causes a more severe </a:t>
            </a:r>
            <a:r>
              <a:rPr lang="en-AU" dirty="0" smtClean="0"/>
              <a:t>infection</a:t>
            </a:r>
            <a:endParaRPr lang="en-AU" dirty="0"/>
          </a:p>
        </p:txBody>
      </p:sp>
      <p:pic>
        <p:nvPicPr>
          <p:cNvPr id="3074" name="Picture 2" descr="Image result for appendici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85" y="4041295"/>
            <a:ext cx="3840193" cy="260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2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70C0"/>
                </a:solidFill>
              </a:rPr>
              <a:t>Constipation</a:t>
            </a:r>
            <a:r>
              <a:rPr lang="en-AU" dirty="0">
                <a:solidFill>
                  <a:srgbClr val="0070C0"/>
                </a:solidFill>
              </a:rPr>
              <a:t>: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B0F0"/>
                </a:solidFill>
              </a:rPr>
              <a:t>blockages of the intestine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rgbClr val="C00000"/>
                </a:solidFill>
              </a:rPr>
              <a:t>Cause</a:t>
            </a:r>
          </a:p>
          <a:p>
            <a:r>
              <a:rPr lang="en-AU" dirty="0" smtClean="0"/>
              <a:t>Blockages of the intestines can be caused by poor diet (lack of fruit and vegetables) or infections</a:t>
            </a:r>
          </a:p>
          <a:p>
            <a:r>
              <a:rPr lang="en-AU" dirty="0" smtClean="0"/>
              <a:t>Small blockages increase in size as more food moves through the digestive system, gradually filling the large </a:t>
            </a:r>
            <a:r>
              <a:rPr lang="en-AU" dirty="0" smtClean="0"/>
              <a:t>intestine</a:t>
            </a:r>
            <a:endParaRPr lang="en-AU" dirty="0" smtClean="0"/>
          </a:p>
          <a:p>
            <a:r>
              <a:rPr lang="en-AU" dirty="0" smtClean="0"/>
              <a:t>This causes pain and </a:t>
            </a:r>
            <a:r>
              <a:rPr lang="en-AU" dirty="0" smtClean="0"/>
              <a:t>discomfort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465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Treatment</a:t>
            </a:r>
          </a:p>
          <a:p>
            <a:r>
              <a:rPr lang="en-AU" dirty="0" smtClean="0"/>
              <a:t>A change in diet to include more fibre from fruit and vegetables can help prevent constipation</a:t>
            </a:r>
          </a:p>
          <a:p>
            <a:r>
              <a:rPr lang="en-AU" dirty="0" smtClean="0"/>
              <a:t>People can take laxatives, which are medications that help food move through the intestines easily</a:t>
            </a:r>
          </a:p>
          <a:p>
            <a:r>
              <a:rPr lang="en-AU" dirty="0" smtClean="0"/>
              <a:t>For large or prolonged blockages, surgery may be needed to remove the blockage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574" r="42924"/>
          <a:stretch/>
        </p:blipFill>
        <p:spPr>
          <a:xfrm>
            <a:off x="10230929" y="103518"/>
            <a:ext cx="1811546" cy="22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5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626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Vomiting: bringing up the contents of the stomach</vt:lpstr>
      <vt:lpstr>Diarrhoea: having frequent bowel movements with watery faeces</vt:lpstr>
      <vt:lpstr>Heartburn: burning sensation in  the chest</vt:lpstr>
      <vt:lpstr>Stomach Ulcers: open sores in the  stomach lining</vt:lpstr>
      <vt:lpstr>Gallstones: small masses in the  gall bladder</vt:lpstr>
      <vt:lpstr>Gluten Intolerance: inability to process gluten in food</vt:lpstr>
      <vt:lpstr>Appendicitis: an inflammation of the appendix</vt:lpstr>
      <vt:lpstr>Constipation: blockages of the intestine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Vomiting</dc:title>
  <dc:creator>janelle.lagrange@gmail.com</dc:creator>
  <cp:lastModifiedBy>janelle.lagrange@gmail.com</cp:lastModifiedBy>
  <cp:revision>15</cp:revision>
  <cp:lastPrinted>2018-07-24T23:40:14Z</cp:lastPrinted>
  <dcterms:created xsi:type="dcterms:W3CDTF">2018-07-24T02:19:45Z</dcterms:created>
  <dcterms:modified xsi:type="dcterms:W3CDTF">2018-07-24T23:40:22Z</dcterms:modified>
</cp:coreProperties>
</file>