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3" r:id="rId2"/>
    <p:sldId id="369" r:id="rId3"/>
    <p:sldId id="258" r:id="rId4"/>
    <p:sldId id="370" r:id="rId5"/>
    <p:sldId id="256" r:id="rId6"/>
    <p:sldId id="263" r:id="rId7"/>
    <p:sldId id="344" r:id="rId8"/>
    <p:sldId id="377" r:id="rId9"/>
    <p:sldId id="378" r:id="rId10"/>
    <p:sldId id="379" r:id="rId11"/>
    <p:sldId id="380" r:id="rId12"/>
    <p:sldId id="381" r:id="rId13"/>
    <p:sldId id="383" r:id="rId14"/>
    <p:sldId id="382" r:id="rId15"/>
    <p:sldId id="384" r:id="rId16"/>
    <p:sldId id="385" r:id="rId17"/>
    <p:sldId id="386" r:id="rId18"/>
    <p:sldId id="351" r:id="rId19"/>
    <p:sldId id="352" r:id="rId20"/>
    <p:sldId id="3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5" autoAdjust="0"/>
    <p:restoredTop sz="93880" autoAdjust="0"/>
  </p:normalViewPr>
  <p:slideViewPr>
    <p:cSldViewPr snapToGrid="0">
      <p:cViewPr varScale="1">
        <p:scale>
          <a:sx n="88" d="100"/>
          <a:sy n="88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1954" y="1121963"/>
            <a:ext cx="730737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Respiratory System</a:t>
            </a:r>
          </a:p>
          <a:p>
            <a:r>
              <a:rPr lang="en-AU" sz="2700" dirty="0" smtClean="0"/>
              <a:t>Match the organs below to the correct letter in the diagram of the respiratory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Bronchus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Nasal cavity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Pharynx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Diaphragm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Trachea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Alveoli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Rib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848422" y="1172022"/>
            <a:ext cx="5398737" cy="4417469"/>
            <a:chOff x="6848422" y="1172022"/>
            <a:chExt cx="5398737" cy="44174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7313" y="1172022"/>
              <a:ext cx="3926639" cy="4417469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848422" y="1983483"/>
              <a:ext cx="4488472" cy="3458555"/>
              <a:chOff x="6848422" y="1983483"/>
              <a:chExt cx="4488472" cy="345855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934416" y="19834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A</a:t>
                </a:r>
                <a:endParaRPr lang="en-AU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329610" y="2496102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B</a:t>
                </a:r>
                <a:endParaRPr lang="en-AU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693842" y="2705624"/>
                <a:ext cx="864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Larynx</a:t>
                </a:r>
                <a:endParaRPr lang="en-AU" sz="2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603227" y="30409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C</a:t>
                </a:r>
                <a:endParaRPr lang="en-AU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904247" y="3642686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D</a:t>
                </a:r>
                <a:endParaRPr lang="en-AU" sz="2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48422" y="4136592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Lung</a:t>
                </a:r>
                <a:endParaRPr lang="en-AU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33606" y="4482272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F</a:t>
                </a:r>
                <a:endParaRPr lang="en-AU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104699" y="2231656"/>
                <a:ext cx="1170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Epiglottis</a:t>
                </a:r>
                <a:endParaRPr lang="en-AU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912221" y="447677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E</a:t>
                </a:r>
                <a:endParaRPr lang="en-AU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084952" y="5041928"/>
                <a:ext cx="346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G</a:t>
                </a:r>
                <a:endParaRPr lang="en-AU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953430" y="3957024"/>
              <a:ext cx="1293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Intercostal Muscles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1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6590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Major Bones in the </a:t>
            </a:r>
            <a:r>
              <a:rPr lang="en-AU" sz="2700" b="1" smtClean="0"/>
              <a:t>Human Body</a:t>
            </a:r>
            <a:endParaRPr lang="en-AU" sz="2700" b="1" dirty="0" smtClean="0"/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31" name="Group 30"/>
          <p:cNvGrpSpPr/>
          <p:nvPr/>
        </p:nvGrpSpPr>
        <p:grpSpPr>
          <a:xfrm>
            <a:off x="7439950" y="2828011"/>
            <a:ext cx="1800200" cy="472118"/>
            <a:chOff x="4211960" y="2852936"/>
            <a:chExt cx="1800200" cy="472118"/>
          </a:xfrm>
        </p:grpSpPr>
        <p:sp>
          <p:nvSpPr>
            <p:cNvPr id="32" name="TextBox 31"/>
            <p:cNvSpPr txBox="1"/>
            <p:nvPr/>
          </p:nvSpPr>
          <p:spPr>
            <a:xfrm>
              <a:off x="4211960" y="2924944"/>
              <a:ext cx="870751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Pelvis</a:t>
              </a:r>
              <a:endParaRPr lang="en-AU" sz="2000" dirty="0"/>
            </a:p>
          </p:txBody>
        </p:sp>
        <p:cxnSp>
          <p:nvCxnSpPr>
            <p:cNvPr id="34" name="Straight Connector 33"/>
            <p:cNvCxnSpPr>
              <a:endCxn id="32" idx="3"/>
            </p:cNvCxnSpPr>
            <p:nvPr/>
          </p:nvCxnSpPr>
          <p:spPr>
            <a:xfrm flipH="1">
              <a:off x="5082711" y="2852936"/>
              <a:ext cx="929449" cy="272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306785" y="3692107"/>
            <a:ext cx="1944216" cy="400110"/>
            <a:chOff x="4078795" y="3717032"/>
            <a:chExt cx="1944216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078795" y="3717032"/>
              <a:ext cx="925253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Femur</a:t>
              </a:r>
              <a:endParaRPr lang="en-AU" sz="2000" dirty="0"/>
            </a:p>
          </p:txBody>
        </p:sp>
        <p:cxnSp>
          <p:nvCxnSpPr>
            <p:cNvPr id="37" name="Straight Connector 36"/>
            <p:cNvCxnSpPr>
              <a:endCxn id="36" idx="3"/>
            </p:cNvCxnSpPr>
            <p:nvPr/>
          </p:nvCxnSpPr>
          <p:spPr>
            <a:xfrm flipH="1">
              <a:off x="5004048" y="3861048"/>
              <a:ext cx="1018963" cy="5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655974" y="4300109"/>
            <a:ext cx="1690217" cy="400110"/>
            <a:chOff x="4427984" y="4325034"/>
            <a:chExt cx="1690217" cy="400110"/>
          </a:xfrm>
        </p:grpSpPr>
        <p:sp>
          <p:nvSpPr>
            <p:cNvPr id="39" name="TextBox 38"/>
            <p:cNvSpPr txBox="1"/>
            <p:nvPr/>
          </p:nvSpPr>
          <p:spPr>
            <a:xfrm>
              <a:off x="4427984" y="4325034"/>
              <a:ext cx="970137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Patella</a:t>
              </a:r>
            </a:p>
          </p:txBody>
        </p:sp>
        <p:cxnSp>
          <p:nvCxnSpPr>
            <p:cNvPr id="62" name="Straight Connector 61"/>
            <p:cNvCxnSpPr>
              <a:endCxn id="39" idx="3"/>
            </p:cNvCxnSpPr>
            <p:nvPr/>
          </p:nvCxnSpPr>
          <p:spPr>
            <a:xfrm flipH="1" flipV="1">
              <a:off x="5398121" y="4525089"/>
              <a:ext cx="720080" cy="128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787049" y="4948181"/>
            <a:ext cx="1597117" cy="400110"/>
            <a:chOff x="4559059" y="4973106"/>
            <a:chExt cx="1597117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4559059" y="4973106"/>
              <a:ext cx="733021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Tibia</a:t>
              </a:r>
              <a:endParaRPr lang="en-AU" sz="2000" dirty="0"/>
            </a:p>
          </p:txBody>
        </p:sp>
        <p:cxnSp>
          <p:nvCxnSpPr>
            <p:cNvPr id="67" name="Straight Connector 66"/>
            <p:cNvCxnSpPr>
              <a:endCxn id="66" idx="3"/>
            </p:cNvCxnSpPr>
            <p:nvPr/>
          </p:nvCxnSpPr>
          <p:spPr>
            <a:xfrm flipH="1" flipV="1">
              <a:off x="5292080" y="5173161"/>
              <a:ext cx="864096" cy="5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778907" y="5564315"/>
            <a:ext cx="1461243" cy="504056"/>
            <a:chOff x="4550917" y="5589240"/>
            <a:chExt cx="1461243" cy="504056"/>
          </a:xfrm>
        </p:grpSpPr>
        <p:sp>
          <p:nvSpPr>
            <p:cNvPr id="69" name="TextBox 68"/>
            <p:cNvSpPr txBox="1"/>
            <p:nvPr/>
          </p:nvSpPr>
          <p:spPr>
            <a:xfrm>
              <a:off x="4550917" y="5693186"/>
              <a:ext cx="885179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Fibula</a:t>
              </a:r>
              <a:endParaRPr lang="en-AU" sz="2000" dirty="0"/>
            </a:p>
          </p:txBody>
        </p:sp>
        <p:cxnSp>
          <p:nvCxnSpPr>
            <p:cNvPr id="70" name="Straight Connector 69"/>
            <p:cNvCxnSpPr>
              <a:endCxn id="69" idx="3"/>
            </p:cNvCxnSpPr>
            <p:nvPr/>
          </p:nvCxnSpPr>
          <p:spPr>
            <a:xfrm flipH="1">
              <a:off x="5436096" y="5589240"/>
              <a:ext cx="576064" cy="30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98317"/>
              </p:ext>
            </p:extLst>
          </p:nvPr>
        </p:nvGraphicFramePr>
        <p:xfrm>
          <a:off x="289170" y="1844462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Which bones make up the human leg?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04171"/>
              </p:ext>
            </p:extLst>
          </p:nvPr>
        </p:nvGraphicFramePr>
        <p:xfrm>
          <a:off x="1594634" y="2997726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organ do the vertebrae protect?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37986"/>
              </p:ext>
            </p:extLst>
          </p:nvPr>
        </p:nvGraphicFramePr>
        <p:xfrm>
          <a:off x="3062847" y="415099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common name for the patella?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512943" y="2164432"/>
            <a:ext cx="2143574" cy="400110"/>
            <a:chOff x="7512943" y="2164432"/>
            <a:chExt cx="2143574" cy="400110"/>
          </a:xfrm>
        </p:grpSpPr>
        <p:grpSp>
          <p:nvGrpSpPr>
            <p:cNvPr id="27" name="Group 26"/>
            <p:cNvGrpSpPr/>
            <p:nvPr/>
          </p:nvGrpSpPr>
          <p:grpSpPr>
            <a:xfrm>
              <a:off x="7512943" y="2164432"/>
              <a:ext cx="2088232" cy="400110"/>
              <a:chOff x="4283968" y="2204864"/>
              <a:chExt cx="2088232" cy="40011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283968" y="2204864"/>
                <a:ext cx="129580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Vertebrae</a:t>
                </a:r>
                <a:endParaRPr lang="en-AU" sz="2000" dirty="0"/>
              </a:p>
            </p:txBody>
          </p:sp>
          <p:cxnSp>
            <p:nvCxnSpPr>
              <p:cNvPr id="29" name="Straight Connector 28"/>
              <p:cNvCxnSpPr>
                <a:endCxn id="28" idx="3"/>
              </p:cNvCxnSpPr>
              <p:nvPr/>
            </p:nvCxnSpPr>
            <p:spPr>
              <a:xfrm flipH="1" flipV="1">
                <a:off x="5579772" y="2404919"/>
                <a:ext cx="792428" cy="159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>
              <a:endCxn id="28" idx="3"/>
            </p:cNvCxnSpPr>
            <p:nvPr/>
          </p:nvCxnSpPr>
          <p:spPr>
            <a:xfrm flipH="1">
              <a:off x="8808747" y="2347382"/>
              <a:ext cx="847770" cy="17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5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68718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Axial Skeleton and Appendicular Skeleton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skeleton can be divided into two general parts: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axial</a:t>
            </a:r>
            <a:r>
              <a:rPr lang="en-AU" sz="2700" dirty="0" smtClean="0"/>
              <a:t> skeleton – bones that </a:t>
            </a:r>
            <a:r>
              <a:rPr lang="en-AU" sz="2700" b="1" dirty="0" smtClean="0"/>
              <a:t>protect vital organs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 </a:t>
            </a:r>
            <a:r>
              <a:rPr lang="en-AU" sz="2700" b="1" dirty="0" smtClean="0"/>
              <a:t>appendicular</a:t>
            </a:r>
            <a:r>
              <a:rPr lang="en-AU" sz="2700" dirty="0" smtClean="0"/>
              <a:t> skeleton – bones that </a:t>
            </a:r>
            <a:r>
              <a:rPr lang="en-AU" sz="2700" b="1" dirty="0" smtClean="0"/>
              <a:t>allow</a:t>
            </a:r>
            <a:r>
              <a:rPr lang="en-AU" sz="2700" dirty="0" smtClean="0"/>
              <a:t> </a:t>
            </a:r>
            <a:r>
              <a:rPr lang="en-AU" sz="2700" b="1" dirty="0" smtClean="0"/>
              <a:t>movement 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89753"/>
              </p:ext>
            </p:extLst>
          </p:nvPr>
        </p:nvGraphicFramePr>
        <p:xfrm>
          <a:off x="4090544" y="157960"/>
          <a:ext cx="2333260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the </a:t>
                      </a:r>
                      <a:r>
                        <a:rPr lang="en-AU" baseline="0" smtClean="0"/>
                        <a:t>two parts of the skeleton?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8048"/>
              </p:ext>
            </p:extLst>
          </p:nvPr>
        </p:nvGraphicFramePr>
        <p:xfrm>
          <a:off x="739355" y="414927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How is the axial skeleton different to the appendicular skeleton?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77944"/>
              </p:ext>
            </p:extLst>
          </p:nvPr>
        </p:nvGraphicFramePr>
        <p:xfrm>
          <a:off x="3870335" y="414927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Which part of the skeleton does the skull belong to?  Explain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306785" y="148208"/>
            <a:ext cx="4815549" cy="6419607"/>
            <a:chOff x="7306785" y="148208"/>
            <a:chExt cx="4815549" cy="6419607"/>
          </a:xfrm>
        </p:grpSpPr>
        <p:pic>
          <p:nvPicPr>
            <p:cNvPr id="15" name="Picture 2" descr="C:\Users\Janelle\Desktop\Pictures\SkeletonAnterio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54555" y="148208"/>
              <a:ext cx="3108924" cy="6419607"/>
            </a:xfrm>
            <a:prstGeom prst="rect">
              <a:avLst/>
            </a:prstGeom>
            <a:noFill/>
          </p:spPr>
        </p:pic>
        <p:grpSp>
          <p:nvGrpSpPr>
            <p:cNvPr id="31" name="Group 30"/>
            <p:cNvGrpSpPr/>
            <p:nvPr/>
          </p:nvGrpSpPr>
          <p:grpSpPr>
            <a:xfrm>
              <a:off x="7439950" y="2828011"/>
              <a:ext cx="1800200" cy="472118"/>
              <a:chOff x="4211960" y="2852936"/>
              <a:chExt cx="1800200" cy="47211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11960" y="2924944"/>
                <a:ext cx="87075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Pelvis</a:t>
                </a:r>
                <a:endParaRPr lang="en-AU" sz="2000" dirty="0"/>
              </a:p>
            </p:txBody>
          </p:sp>
          <p:cxnSp>
            <p:nvCxnSpPr>
              <p:cNvPr id="34" name="Straight Connector 33"/>
              <p:cNvCxnSpPr>
                <a:endCxn id="32" idx="3"/>
              </p:cNvCxnSpPr>
              <p:nvPr/>
            </p:nvCxnSpPr>
            <p:spPr>
              <a:xfrm flipH="1">
                <a:off x="5082711" y="2852936"/>
                <a:ext cx="929449" cy="272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7306785" y="3692107"/>
              <a:ext cx="1944216" cy="400110"/>
              <a:chOff x="4078795" y="3717032"/>
              <a:chExt cx="1944216" cy="40011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078795" y="3717032"/>
                <a:ext cx="925253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Femur</a:t>
                </a:r>
                <a:endParaRPr lang="en-AU" sz="2000" dirty="0"/>
              </a:p>
            </p:txBody>
          </p:sp>
          <p:cxnSp>
            <p:nvCxnSpPr>
              <p:cNvPr id="37" name="Straight Connector 36"/>
              <p:cNvCxnSpPr>
                <a:endCxn id="36" idx="3"/>
              </p:cNvCxnSpPr>
              <p:nvPr/>
            </p:nvCxnSpPr>
            <p:spPr>
              <a:xfrm flipH="1">
                <a:off x="5004048" y="3861048"/>
                <a:ext cx="1018963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655974" y="4300109"/>
              <a:ext cx="1690217" cy="400110"/>
              <a:chOff x="4427984" y="4325034"/>
              <a:chExt cx="1690217" cy="40011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427984" y="4325034"/>
                <a:ext cx="97013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Patella</a:t>
                </a:r>
              </a:p>
            </p:txBody>
          </p:sp>
          <p:cxnSp>
            <p:nvCxnSpPr>
              <p:cNvPr id="62" name="Straight Connector 61"/>
              <p:cNvCxnSpPr>
                <a:endCxn id="39" idx="3"/>
              </p:cNvCxnSpPr>
              <p:nvPr/>
            </p:nvCxnSpPr>
            <p:spPr>
              <a:xfrm flipH="1" flipV="1">
                <a:off x="5398121" y="4525089"/>
                <a:ext cx="720080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7787049" y="4948181"/>
              <a:ext cx="1597117" cy="400110"/>
              <a:chOff x="4559059" y="4973106"/>
              <a:chExt cx="1597117" cy="40011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559059" y="4973106"/>
                <a:ext cx="73302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Tibia</a:t>
                </a:r>
                <a:endParaRPr lang="en-AU" sz="2000" dirty="0"/>
              </a:p>
            </p:txBody>
          </p:sp>
          <p:cxnSp>
            <p:nvCxnSpPr>
              <p:cNvPr id="67" name="Straight Connector 66"/>
              <p:cNvCxnSpPr>
                <a:endCxn id="66" idx="3"/>
              </p:cNvCxnSpPr>
              <p:nvPr/>
            </p:nvCxnSpPr>
            <p:spPr>
              <a:xfrm flipH="1" flipV="1">
                <a:off x="5292080" y="5173161"/>
                <a:ext cx="864096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7778907" y="5564315"/>
              <a:ext cx="1461243" cy="504056"/>
              <a:chOff x="4550917" y="5589240"/>
              <a:chExt cx="1461243" cy="50405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550917" y="5693186"/>
                <a:ext cx="885179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Fibula</a:t>
                </a:r>
                <a:endParaRPr lang="en-AU" sz="2000" dirty="0"/>
              </a:p>
            </p:txBody>
          </p:sp>
          <p:cxnSp>
            <p:nvCxnSpPr>
              <p:cNvPr id="70" name="Straight Connector 69"/>
              <p:cNvCxnSpPr>
                <a:endCxn id="69" idx="3"/>
              </p:cNvCxnSpPr>
              <p:nvPr/>
            </p:nvCxnSpPr>
            <p:spPr>
              <a:xfrm flipH="1">
                <a:off x="5436096" y="5589240"/>
                <a:ext cx="576064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9817199" y="148208"/>
              <a:ext cx="1750623" cy="400110"/>
              <a:chOff x="6588224" y="188640"/>
              <a:chExt cx="1750623" cy="40011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596336" y="188640"/>
                <a:ext cx="74251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Skull</a:t>
                </a:r>
                <a:endParaRPr lang="en-AU" sz="2000" dirty="0"/>
              </a:p>
            </p:txBody>
          </p:sp>
          <p:cxnSp>
            <p:nvCxnSpPr>
              <p:cNvPr id="26" name="Straight Connector 25"/>
              <p:cNvCxnSpPr>
                <a:endCxn id="25" idx="1"/>
              </p:cNvCxnSpPr>
              <p:nvPr/>
            </p:nvCxnSpPr>
            <p:spPr>
              <a:xfrm flipV="1">
                <a:off x="6588224" y="388695"/>
                <a:ext cx="1008112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0105231" y="724272"/>
              <a:ext cx="1733626" cy="504056"/>
              <a:chOff x="6876256" y="764704"/>
              <a:chExt cx="1733626" cy="50405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524328" y="764704"/>
                <a:ext cx="108555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Clavicle</a:t>
                </a:r>
                <a:endParaRPr lang="en-AU" sz="2000" dirty="0"/>
              </a:p>
            </p:txBody>
          </p:sp>
          <p:cxnSp>
            <p:nvCxnSpPr>
              <p:cNvPr id="29" name="Straight Connector 28"/>
              <p:cNvCxnSpPr>
                <a:endCxn id="28" idx="1"/>
              </p:cNvCxnSpPr>
              <p:nvPr/>
            </p:nvCxnSpPr>
            <p:spPr>
              <a:xfrm flipV="1">
                <a:off x="6876256" y="964759"/>
                <a:ext cx="648072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10321255" y="1732384"/>
              <a:ext cx="1801079" cy="400110"/>
              <a:chOff x="7092280" y="1772816"/>
              <a:chExt cx="1801079" cy="40011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668344" y="1772816"/>
                <a:ext cx="122501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Humerus</a:t>
                </a:r>
                <a:endParaRPr lang="en-AU" sz="2000" dirty="0"/>
              </a:p>
            </p:txBody>
          </p:sp>
          <p:cxnSp>
            <p:nvCxnSpPr>
              <p:cNvPr id="41" name="Straight Connector 40"/>
              <p:cNvCxnSpPr>
                <a:endCxn id="40" idx="1"/>
              </p:cNvCxnSpPr>
              <p:nvPr/>
            </p:nvCxnSpPr>
            <p:spPr>
              <a:xfrm>
                <a:off x="7092280" y="1916832"/>
                <a:ext cx="576064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0537279" y="2452464"/>
              <a:ext cx="1344605" cy="432048"/>
              <a:chOff x="7308304" y="2492896"/>
              <a:chExt cx="1344605" cy="43204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668344" y="2492896"/>
                <a:ext cx="98456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Radius</a:t>
                </a:r>
                <a:endParaRPr lang="en-AU" sz="2000" dirty="0"/>
              </a:p>
            </p:txBody>
          </p:sp>
          <p:cxnSp>
            <p:nvCxnSpPr>
              <p:cNvPr id="44" name="Straight Connector 43"/>
              <p:cNvCxnSpPr>
                <a:endCxn id="43" idx="1"/>
              </p:cNvCxnSpPr>
              <p:nvPr/>
            </p:nvCxnSpPr>
            <p:spPr>
              <a:xfrm flipV="1">
                <a:off x="7308304" y="2692951"/>
                <a:ext cx="360040" cy="231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0465271" y="3100536"/>
              <a:ext cx="1361729" cy="400110"/>
              <a:chOff x="7236296" y="3140968"/>
              <a:chExt cx="1361729" cy="40011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884368" y="3140968"/>
                <a:ext cx="71365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Ulna</a:t>
                </a:r>
                <a:endParaRPr lang="en-AU" sz="2000" dirty="0"/>
              </a:p>
            </p:txBody>
          </p:sp>
          <p:cxnSp>
            <p:nvCxnSpPr>
              <p:cNvPr id="47" name="Straight Connector 46"/>
              <p:cNvCxnSpPr>
                <a:endCxn id="46" idx="1"/>
              </p:cNvCxnSpPr>
              <p:nvPr/>
            </p:nvCxnSpPr>
            <p:spPr>
              <a:xfrm>
                <a:off x="7236296" y="3212976"/>
                <a:ext cx="648072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728967" y="1444352"/>
              <a:ext cx="1656184" cy="648072"/>
              <a:chOff x="4499992" y="1484784"/>
              <a:chExt cx="1656184" cy="64807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499992" y="1484784"/>
                <a:ext cx="699230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Ribs</a:t>
                </a:r>
                <a:endParaRPr lang="en-AU" sz="2000" dirty="0"/>
              </a:p>
            </p:txBody>
          </p:sp>
          <p:cxnSp>
            <p:nvCxnSpPr>
              <p:cNvPr id="50" name="Straight Connector 49"/>
              <p:cNvCxnSpPr>
                <a:endCxn id="49" idx="3"/>
              </p:cNvCxnSpPr>
              <p:nvPr/>
            </p:nvCxnSpPr>
            <p:spPr>
              <a:xfrm flipH="1" flipV="1">
                <a:off x="5199222" y="1684839"/>
                <a:ext cx="956954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endCxn id="49" idx="3"/>
              </p:cNvCxnSpPr>
              <p:nvPr/>
            </p:nvCxnSpPr>
            <p:spPr>
              <a:xfrm flipH="1" flipV="1">
                <a:off x="5199222" y="1684839"/>
                <a:ext cx="884946" cy="448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512943" y="2164432"/>
              <a:ext cx="2143574" cy="400110"/>
              <a:chOff x="7512943" y="2164432"/>
              <a:chExt cx="2143574" cy="40011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12943" y="2164432"/>
                <a:ext cx="2088232" cy="400110"/>
                <a:chOff x="4283968" y="2204864"/>
                <a:chExt cx="2088232" cy="400110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4283968" y="2204864"/>
                  <a:ext cx="1295804" cy="400110"/>
                </a:xfrm>
                <a:prstGeom prst="rect">
                  <a:avLst/>
                </a:prstGeom>
                <a:solidFill>
                  <a:schemeClr val="bg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000" dirty="0" smtClean="0"/>
                    <a:t>Vertebrae</a:t>
                  </a:r>
                  <a:endParaRPr lang="en-AU" sz="2000" dirty="0"/>
                </a:p>
              </p:txBody>
            </p:sp>
            <p:cxnSp>
              <p:nvCxnSpPr>
                <p:cNvPr id="59" name="Straight Connector 58"/>
                <p:cNvCxnSpPr>
                  <a:endCxn id="58" idx="3"/>
                </p:cNvCxnSpPr>
                <p:nvPr/>
              </p:nvCxnSpPr>
              <p:spPr>
                <a:xfrm flipH="1" flipV="1">
                  <a:off x="5579772" y="2404919"/>
                  <a:ext cx="792428" cy="159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>
                <a:endCxn id="58" idx="3"/>
              </p:cNvCxnSpPr>
              <p:nvPr/>
            </p:nvCxnSpPr>
            <p:spPr>
              <a:xfrm flipH="1">
                <a:off x="8808747" y="2347382"/>
                <a:ext cx="847770" cy="17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37339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 smtClean="0">
                          <a:latin typeface="+mn-lt"/>
                          <a:cs typeface="Arial" panose="020B0604020202020204" pitchFamily="34" charset="0"/>
                        </a:rPr>
                        <a:t>Vital</a:t>
                      </a: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ribs.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ribs protect the lungs and heart, so they are part of the axial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48" name="Group 47"/>
          <p:cNvGrpSpPr/>
          <p:nvPr/>
        </p:nvGrpSpPr>
        <p:grpSpPr>
          <a:xfrm>
            <a:off x="7728967" y="1444352"/>
            <a:ext cx="1656184" cy="648072"/>
            <a:chOff x="4499992" y="1484784"/>
            <a:chExt cx="1656184" cy="648072"/>
          </a:xfrm>
        </p:grpSpPr>
        <p:sp>
          <p:nvSpPr>
            <p:cNvPr id="49" name="TextBox 48"/>
            <p:cNvSpPr txBox="1"/>
            <p:nvPr/>
          </p:nvSpPr>
          <p:spPr>
            <a:xfrm>
              <a:off x="4499992" y="1484784"/>
              <a:ext cx="699230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Ribs</a:t>
              </a:r>
              <a:endParaRPr lang="en-AU" sz="2000" dirty="0"/>
            </a:p>
          </p:txBody>
        </p:sp>
        <p:cxnSp>
          <p:nvCxnSpPr>
            <p:cNvPr id="50" name="Straight Connector 49"/>
            <p:cNvCxnSpPr>
              <a:endCxn id="49" idx="3"/>
            </p:cNvCxnSpPr>
            <p:nvPr/>
          </p:nvCxnSpPr>
          <p:spPr>
            <a:xfrm flipH="1" flipV="1">
              <a:off x="5199222" y="1684839"/>
              <a:ext cx="956954" cy="87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49" idx="3"/>
            </p:cNvCxnSpPr>
            <p:nvPr/>
          </p:nvCxnSpPr>
          <p:spPr>
            <a:xfrm flipH="1" flipV="1">
              <a:off x="5199222" y="1684839"/>
              <a:ext cx="884946" cy="448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5832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femur.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femur allows the body to move, so it is part of the appendicular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7306785" y="3692107"/>
            <a:ext cx="1944216" cy="400110"/>
            <a:chOff x="4078795" y="3717032"/>
            <a:chExt cx="1944216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078795" y="3717032"/>
              <a:ext cx="925253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Femur</a:t>
              </a:r>
              <a:endParaRPr lang="en-AU" sz="2000" dirty="0"/>
            </a:p>
          </p:txBody>
        </p:sp>
        <p:cxnSp>
          <p:nvCxnSpPr>
            <p:cNvPr id="37" name="Straight Connector 36"/>
            <p:cNvCxnSpPr>
              <a:endCxn id="36" idx="3"/>
            </p:cNvCxnSpPr>
            <p:nvPr/>
          </p:nvCxnSpPr>
          <p:spPr>
            <a:xfrm flipH="1">
              <a:off x="5004048" y="3861048"/>
              <a:ext cx="1018963" cy="5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51190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radius.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radius allows the body to move, so it is part of the appendicular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42" name="Group 41"/>
          <p:cNvGrpSpPr/>
          <p:nvPr/>
        </p:nvGrpSpPr>
        <p:grpSpPr>
          <a:xfrm>
            <a:off x="10537279" y="2452464"/>
            <a:ext cx="1344605" cy="432048"/>
            <a:chOff x="7308304" y="2492896"/>
            <a:chExt cx="1344605" cy="432048"/>
          </a:xfrm>
        </p:grpSpPr>
        <p:sp>
          <p:nvSpPr>
            <p:cNvPr id="43" name="TextBox 42"/>
            <p:cNvSpPr txBox="1"/>
            <p:nvPr/>
          </p:nvSpPr>
          <p:spPr>
            <a:xfrm>
              <a:off x="7668344" y="2492896"/>
              <a:ext cx="984565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Radius</a:t>
              </a:r>
              <a:endParaRPr lang="en-AU" sz="2000" dirty="0"/>
            </a:p>
          </p:txBody>
        </p:sp>
        <p:cxnSp>
          <p:nvCxnSpPr>
            <p:cNvPr id="44" name="Straight Connector 43"/>
            <p:cNvCxnSpPr>
              <a:endCxn id="43" idx="1"/>
            </p:cNvCxnSpPr>
            <p:nvPr/>
          </p:nvCxnSpPr>
          <p:spPr>
            <a:xfrm flipV="1">
              <a:off x="7308304" y="2692951"/>
              <a:ext cx="360040" cy="231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69076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skull.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skull protects the brain, so it is part of the axial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9817199" y="148208"/>
            <a:ext cx="1750623" cy="400110"/>
            <a:chOff x="6588224" y="188640"/>
            <a:chExt cx="1750623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7596336" y="188640"/>
              <a:ext cx="742511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Skull</a:t>
              </a:r>
              <a:endParaRPr lang="en-AU" sz="2000" dirty="0"/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 flipV="1">
              <a:off x="6588224" y="388695"/>
              <a:ext cx="1008112" cy="87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99763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humerus.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humerus allows the body to move, so it is part of the appendicular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/>
        </p:nvGrpSpPr>
        <p:grpSpPr>
          <a:xfrm>
            <a:off x="10321255" y="1732384"/>
            <a:ext cx="1801079" cy="400110"/>
            <a:chOff x="7092280" y="1772816"/>
            <a:chExt cx="1801079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7668344" y="1772816"/>
              <a:ext cx="1225015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Humerus</a:t>
              </a:r>
              <a:endParaRPr lang="en-AU" sz="2000" dirty="0"/>
            </a:p>
          </p:txBody>
        </p:sp>
        <p:cxnSp>
          <p:nvCxnSpPr>
            <p:cNvPr id="41" name="Straight Connector 40"/>
            <p:cNvCxnSpPr>
              <a:endCxn id="40" idx="1"/>
            </p:cNvCxnSpPr>
            <p:nvPr/>
          </p:nvCxnSpPr>
          <p:spPr>
            <a:xfrm>
              <a:off x="7092280" y="1916832"/>
              <a:ext cx="576064" cy="5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34946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4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874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1243" y="3647825"/>
            <a:ext cx="687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vertebrae.</a:t>
            </a:r>
          </a:p>
          <a:p>
            <a:endParaRPr lang="en-AU" sz="2800" dirty="0"/>
          </a:p>
          <a:p>
            <a:r>
              <a:rPr lang="en-AU" sz="2800" dirty="0" smtClean="0">
                <a:solidFill>
                  <a:srgbClr val="00B050"/>
                </a:solidFill>
              </a:rPr>
              <a:t>The vertebrae protect the spinal cord, so it is part of the axial skeleton.</a:t>
            </a:r>
          </a:p>
        </p:txBody>
      </p:sp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12255"/>
              </p:ext>
            </p:extLst>
          </p:nvPr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Vital organ: An Organ you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 smtClean="0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7512943" y="2164432"/>
            <a:ext cx="2143574" cy="400110"/>
            <a:chOff x="7512943" y="2164432"/>
            <a:chExt cx="2143574" cy="400110"/>
          </a:xfrm>
        </p:grpSpPr>
        <p:grpSp>
          <p:nvGrpSpPr>
            <p:cNvPr id="56" name="Group 55"/>
            <p:cNvGrpSpPr/>
            <p:nvPr/>
          </p:nvGrpSpPr>
          <p:grpSpPr>
            <a:xfrm>
              <a:off x="7512943" y="2164432"/>
              <a:ext cx="2088232" cy="400110"/>
              <a:chOff x="4283968" y="2204864"/>
              <a:chExt cx="2088232" cy="40011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283968" y="2204864"/>
                <a:ext cx="129580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Vertebrae</a:t>
                </a:r>
                <a:endParaRPr lang="en-AU" sz="2000" dirty="0"/>
              </a:p>
            </p:txBody>
          </p:sp>
          <p:cxnSp>
            <p:nvCxnSpPr>
              <p:cNvPr id="59" name="Straight Connector 58"/>
              <p:cNvCxnSpPr>
                <a:endCxn id="58" idx="3"/>
              </p:cNvCxnSpPr>
              <p:nvPr/>
            </p:nvCxnSpPr>
            <p:spPr>
              <a:xfrm flipH="1" flipV="1">
                <a:off x="5579772" y="2404919"/>
                <a:ext cx="792428" cy="159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>
              <a:endCxn id="58" idx="3"/>
            </p:cNvCxnSpPr>
            <p:nvPr/>
          </p:nvCxnSpPr>
          <p:spPr>
            <a:xfrm flipH="1">
              <a:off x="8808747" y="2347382"/>
              <a:ext cx="847770" cy="17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8706"/>
              </p:ext>
            </p:extLst>
          </p:nvPr>
        </p:nvGraphicFramePr>
        <p:xfrm>
          <a:off x="272462" y="1529041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how organs work together in a system and how the systems interact with each other will help you understand how the body works.</a:t>
            </a:r>
          </a:p>
          <a:p>
            <a:endParaRPr lang="en-AU" sz="2800" dirty="0"/>
          </a:p>
          <a:p>
            <a:r>
              <a:rPr lang="en-AU" sz="2800" dirty="0" smtClean="0"/>
              <a:t>Understanding the structure of the skeletal system will help you understand the function of different bones within the body.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732982"/>
            <a:ext cx="7942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Identify the following bones by letter: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Patella, Humerus, Skull, Vertebrae, Femur, Ribs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928959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2511023"/>
            <a:ext cx="1144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tibia (K)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73402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858674"/>
            <a:ext cx="903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function of the skull (A)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84042" y="148208"/>
            <a:ext cx="3539001" cy="6419607"/>
            <a:chOff x="7884042" y="148208"/>
            <a:chExt cx="3539001" cy="6419607"/>
          </a:xfrm>
        </p:grpSpPr>
        <p:pic>
          <p:nvPicPr>
            <p:cNvPr id="10" name="Picture 2" descr="C:\Users\Janelle\Desktop\Pictures\SkeletonAnterio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54555" y="148208"/>
              <a:ext cx="3108924" cy="6419607"/>
            </a:xfrm>
            <a:prstGeom prst="rect">
              <a:avLst/>
            </a:prstGeom>
            <a:noFill/>
          </p:spPr>
        </p:pic>
        <p:grpSp>
          <p:nvGrpSpPr>
            <p:cNvPr id="11" name="Group 10"/>
            <p:cNvGrpSpPr/>
            <p:nvPr/>
          </p:nvGrpSpPr>
          <p:grpSpPr>
            <a:xfrm>
              <a:off x="8154554" y="2828011"/>
              <a:ext cx="1085598" cy="472118"/>
              <a:chOff x="4926564" y="2852936"/>
              <a:chExt cx="1085598" cy="47211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926564" y="2924944"/>
                <a:ext cx="365516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H</a:t>
                </a:r>
                <a:endParaRPr lang="en-AU" sz="2000" dirty="0"/>
              </a:p>
            </p:txBody>
          </p:sp>
          <p:cxnSp>
            <p:nvCxnSpPr>
              <p:cNvPr id="49" name="Straight Connector 48"/>
              <p:cNvCxnSpPr>
                <a:endCxn id="48" idx="3"/>
              </p:cNvCxnSpPr>
              <p:nvPr/>
            </p:nvCxnSpPr>
            <p:spPr>
              <a:xfrm flipH="1">
                <a:off x="5292080" y="2852936"/>
                <a:ext cx="720082" cy="272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884042" y="3692107"/>
              <a:ext cx="1366961" cy="400110"/>
              <a:chOff x="4656052" y="3717032"/>
              <a:chExt cx="1366961" cy="40011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656052" y="3717032"/>
                <a:ext cx="27051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I</a:t>
                </a:r>
                <a:endParaRPr lang="en-AU" sz="2000" dirty="0"/>
              </a:p>
            </p:txBody>
          </p:sp>
          <p:cxnSp>
            <p:nvCxnSpPr>
              <p:cNvPr id="47" name="Straight Connector 46"/>
              <p:cNvCxnSpPr>
                <a:endCxn id="46" idx="3"/>
              </p:cNvCxnSpPr>
              <p:nvPr/>
            </p:nvCxnSpPr>
            <p:spPr>
              <a:xfrm flipH="1">
                <a:off x="4926563" y="3861048"/>
                <a:ext cx="1096450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314660" y="4300109"/>
              <a:ext cx="1031532" cy="400110"/>
              <a:chOff x="5086670" y="4325034"/>
              <a:chExt cx="1031532" cy="40011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086670" y="4325034"/>
                <a:ext cx="30834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J</a:t>
                </a:r>
              </a:p>
            </p:txBody>
          </p:sp>
          <p:cxnSp>
            <p:nvCxnSpPr>
              <p:cNvPr id="45" name="Straight Connector 44"/>
              <p:cNvCxnSpPr>
                <a:endCxn id="44" idx="3"/>
              </p:cNvCxnSpPr>
              <p:nvPr/>
            </p:nvCxnSpPr>
            <p:spPr>
              <a:xfrm flipH="1" flipV="1">
                <a:off x="5395014" y="4525089"/>
                <a:ext cx="723188" cy="128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8314660" y="4948181"/>
              <a:ext cx="1069507" cy="400110"/>
              <a:chOff x="5086670" y="4973106"/>
              <a:chExt cx="1069507" cy="40011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086670" y="4973106"/>
                <a:ext cx="34942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K</a:t>
                </a:r>
                <a:endParaRPr lang="en-AU" sz="2000" dirty="0"/>
              </a:p>
            </p:txBody>
          </p:sp>
          <p:cxnSp>
            <p:nvCxnSpPr>
              <p:cNvPr id="43" name="Straight Connector 42"/>
              <p:cNvCxnSpPr>
                <a:endCxn id="42" idx="3"/>
              </p:cNvCxnSpPr>
              <p:nvPr/>
            </p:nvCxnSpPr>
            <p:spPr>
              <a:xfrm flipH="1" flipV="1">
                <a:off x="5436095" y="5173161"/>
                <a:ext cx="720082" cy="5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8232038" y="5564315"/>
              <a:ext cx="1008113" cy="504056"/>
              <a:chOff x="5004048" y="5589240"/>
              <a:chExt cx="1008113" cy="50405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004048" y="5693186"/>
                <a:ext cx="28803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L</a:t>
                </a:r>
                <a:endParaRPr lang="en-AU" sz="2000" dirty="0"/>
              </a:p>
            </p:txBody>
          </p:sp>
          <p:cxnSp>
            <p:nvCxnSpPr>
              <p:cNvPr id="41" name="Straight Connector 40"/>
              <p:cNvCxnSpPr>
                <a:endCxn id="40" idx="3"/>
              </p:cNvCxnSpPr>
              <p:nvPr/>
            </p:nvCxnSpPr>
            <p:spPr>
              <a:xfrm flipH="1">
                <a:off x="5292079" y="5589240"/>
                <a:ext cx="720082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9817199" y="148208"/>
              <a:ext cx="1341858" cy="400110"/>
              <a:chOff x="6588224" y="188640"/>
              <a:chExt cx="1341858" cy="40011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596336" y="188640"/>
                <a:ext cx="333746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A</a:t>
                </a:r>
                <a:endParaRPr lang="en-AU" sz="2000" dirty="0"/>
              </a:p>
            </p:txBody>
          </p:sp>
          <p:cxnSp>
            <p:nvCxnSpPr>
              <p:cNvPr id="39" name="Straight Connector 38"/>
              <p:cNvCxnSpPr>
                <a:endCxn id="38" idx="1"/>
              </p:cNvCxnSpPr>
              <p:nvPr/>
            </p:nvCxnSpPr>
            <p:spPr>
              <a:xfrm flipV="1">
                <a:off x="6588224" y="388695"/>
                <a:ext cx="1008112" cy="87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0105231" y="724272"/>
              <a:ext cx="972200" cy="504057"/>
              <a:chOff x="6876256" y="764704"/>
              <a:chExt cx="972200" cy="50405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524328" y="764704"/>
                <a:ext cx="324128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B</a:t>
                </a:r>
                <a:endParaRPr lang="en-AU" sz="2000" dirty="0"/>
              </a:p>
            </p:txBody>
          </p:sp>
          <p:cxnSp>
            <p:nvCxnSpPr>
              <p:cNvPr id="37" name="Straight Connector 36"/>
              <p:cNvCxnSpPr>
                <a:endCxn id="36" idx="1"/>
              </p:cNvCxnSpPr>
              <p:nvPr/>
            </p:nvCxnSpPr>
            <p:spPr>
              <a:xfrm flipV="1">
                <a:off x="6876256" y="964759"/>
                <a:ext cx="648072" cy="304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0321255" y="1732384"/>
              <a:ext cx="896986" cy="400110"/>
              <a:chOff x="7092280" y="1772816"/>
              <a:chExt cx="896986" cy="40011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668344" y="1772816"/>
                <a:ext cx="320922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C</a:t>
                </a:r>
                <a:endParaRPr lang="en-AU" sz="2000" dirty="0"/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7092280" y="1916832"/>
                <a:ext cx="576064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0537279" y="2452464"/>
              <a:ext cx="701800" cy="432049"/>
              <a:chOff x="7308304" y="2492896"/>
              <a:chExt cx="701800" cy="43204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668344" y="2492896"/>
                <a:ext cx="341760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D</a:t>
                </a:r>
                <a:endParaRPr lang="en-AU" sz="2000" dirty="0"/>
              </a:p>
            </p:txBody>
          </p:sp>
          <p:cxnSp>
            <p:nvCxnSpPr>
              <p:cNvPr id="33" name="Straight Connector 32"/>
              <p:cNvCxnSpPr>
                <a:endCxn id="32" idx="1"/>
              </p:cNvCxnSpPr>
              <p:nvPr/>
            </p:nvCxnSpPr>
            <p:spPr>
              <a:xfrm flipV="1">
                <a:off x="7308304" y="2692951"/>
                <a:ext cx="360040" cy="231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0465271" y="3100536"/>
              <a:ext cx="957772" cy="400110"/>
              <a:chOff x="7236296" y="3140968"/>
              <a:chExt cx="957772" cy="40011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7884368" y="3140968"/>
                <a:ext cx="309700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E</a:t>
                </a:r>
                <a:endParaRPr lang="en-AU" sz="2000" dirty="0"/>
              </a:p>
            </p:txBody>
          </p:sp>
          <p:cxnSp>
            <p:nvCxnSpPr>
              <p:cNvPr id="31" name="Straight Connector 30"/>
              <p:cNvCxnSpPr>
                <a:endCxn id="30" idx="1"/>
              </p:cNvCxnSpPr>
              <p:nvPr/>
            </p:nvCxnSpPr>
            <p:spPr>
              <a:xfrm>
                <a:off x="7236296" y="3212976"/>
                <a:ext cx="648072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8102009" y="1444352"/>
              <a:ext cx="1283144" cy="648073"/>
              <a:chOff x="4873034" y="1484784"/>
              <a:chExt cx="1283144" cy="64807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873034" y="1484784"/>
                <a:ext cx="324292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F</a:t>
                </a:r>
              </a:p>
            </p:txBody>
          </p:sp>
          <p:cxnSp>
            <p:nvCxnSpPr>
              <p:cNvPr id="28" name="Straight Connector 27"/>
              <p:cNvCxnSpPr>
                <a:endCxn id="27" idx="3"/>
              </p:cNvCxnSpPr>
              <p:nvPr/>
            </p:nvCxnSpPr>
            <p:spPr>
              <a:xfrm flipH="1" flipV="1">
                <a:off x="5197326" y="1684839"/>
                <a:ext cx="958852" cy="87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3"/>
              </p:cNvCxnSpPr>
              <p:nvPr/>
            </p:nvCxnSpPr>
            <p:spPr>
              <a:xfrm flipH="1" flipV="1">
                <a:off x="5197326" y="1684839"/>
                <a:ext cx="886844" cy="448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232038" y="2164432"/>
              <a:ext cx="1424479" cy="400110"/>
              <a:chOff x="8232038" y="2164432"/>
              <a:chExt cx="1424479" cy="40011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232038" y="2164432"/>
                <a:ext cx="1369137" cy="400110"/>
                <a:chOff x="5003063" y="2204864"/>
                <a:chExt cx="1369137" cy="400110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003063" y="2204864"/>
                  <a:ext cx="343119" cy="400110"/>
                </a:xfrm>
                <a:prstGeom prst="rect">
                  <a:avLst/>
                </a:prstGeom>
                <a:solidFill>
                  <a:schemeClr val="bg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000" dirty="0" smtClean="0"/>
                    <a:t>G</a:t>
                  </a:r>
                  <a:endParaRPr lang="en-AU" sz="2000" dirty="0"/>
                </a:p>
              </p:txBody>
            </p:sp>
            <p:cxnSp>
              <p:nvCxnSpPr>
                <p:cNvPr id="26" name="Straight Connector 25"/>
                <p:cNvCxnSpPr>
                  <a:endCxn id="25" idx="3"/>
                </p:cNvCxnSpPr>
                <p:nvPr/>
              </p:nvCxnSpPr>
              <p:spPr>
                <a:xfrm flipH="1" flipV="1">
                  <a:off x="5346182" y="2404919"/>
                  <a:ext cx="1026018" cy="15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>
                <a:endCxn id="25" idx="3"/>
              </p:cNvCxnSpPr>
              <p:nvPr/>
            </p:nvCxnSpPr>
            <p:spPr>
              <a:xfrm flipH="1">
                <a:off x="8575157" y="2347382"/>
                <a:ext cx="1081360" cy="17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09025"/>
              </p:ext>
            </p:extLst>
          </p:nvPr>
        </p:nvGraphicFramePr>
        <p:xfrm>
          <a:off x="845418" y="4559416"/>
          <a:ext cx="6585949" cy="1830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 smtClean="0">
                          <a:latin typeface="+mn-lt"/>
                        </a:rPr>
                        <a:t>Describing parts</a:t>
                      </a:r>
                      <a:r>
                        <a:rPr lang="en-AU" sz="2400" b="1" baseline="0" dirty="0" smtClean="0">
                          <a:latin typeface="+mn-lt"/>
                        </a:rPr>
                        <a:t> of the skeleton</a:t>
                      </a:r>
                      <a:endParaRPr lang="en-AU" sz="24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 smtClean="0">
                          <a:latin typeface="+mn-lt"/>
                        </a:rPr>
                        <a:t>1.</a:t>
                      </a:r>
                      <a:r>
                        <a:rPr lang="en-AU" sz="2000" baseline="0" dirty="0" smtClean="0">
                          <a:latin typeface="+mn-lt"/>
                        </a:rPr>
                        <a:t> Does t</a:t>
                      </a:r>
                      <a:r>
                        <a:rPr lang="en-AU" sz="2000" dirty="0" smtClean="0">
                          <a:latin typeface="+mn-lt"/>
                        </a:rPr>
                        <a:t>he bone </a:t>
                      </a:r>
                      <a:r>
                        <a:rPr lang="en-AU" sz="2000" b="1" dirty="0" smtClean="0">
                          <a:latin typeface="+mn-lt"/>
                        </a:rPr>
                        <a:t>protects</a:t>
                      </a:r>
                      <a:r>
                        <a:rPr lang="en-AU" sz="2000" dirty="0" smtClean="0">
                          <a:latin typeface="+mn-lt"/>
                        </a:rPr>
                        <a:t> a vital organ?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dirty="0" smtClean="0">
                          <a:latin typeface="+mn-lt"/>
                        </a:rPr>
                        <a:t>axial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</a:p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 smtClean="0">
                          <a:latin typeface="+mn-lt"/>
                        </a:rPr>
                        <a:t>2.  Does the bone</a:t>
                      </a:r>
                      <a:r>
                        <a:rPr lang="en-AU" sz="2000" baseline="0" dirty="0" smtClean="0">
                          <a:latin typeface="+mn-lt"/>
                        </a:rPr>
                        <a:t> allows </a:t>
                      </a:r>
                      <a:r>
                        <a:rPr lang="en-AU" sz="2000" b="1" baseline="0" dirty="0" smtClean="0">
                          <a:latin typeface="+mn-lt"/>
                        </a:rPr>
                        <a:t>movement</a:t>
                      </a:r>
                      <a:r>
                        <a:rPr lang="en-AU" sz="2000" b="0" baseline="0" dirty="0" smtClean="0">
                          <a:latin typeface="+mn-lt"/>
                        </a:rPr>
                        <a:t>?</a:t>
                      </a:r>
                      <a:r>
                        <a:rPr lang="en-AU" sz="2000" baseline="0" dirty="0" smtClean="0">
                          <a:latin typeface="+mn-lt"/>
                        </a:rPr>
                        <a:t> = </a:t>
                      </a:r>
                      <a:r>
                        <a:rPr lang="en-AU" sz="2000" b="1" baseline="0" dirty="0" smtClean="0">
                          <a:latin typeface="+mn-lt"/>
                        </a:rPr>
                        <a:t>appendicular</a:t>
                      </a:r>
                      <a:r>
                        <a:rPr lang="en-AU" sz="2000" baseline="0" dirty="0" smtClean="0">
                          <a:latin typeface="+mn-lt"/>
                        </a:rPr>
                        <a:t> skeleton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  <p:bldP spid="6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2310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The Organs of </a:t>
            </a:r>
            <a:r>
              <a:rPr lang="en-AU" sz="2700" b="1" smtClean="0"/>
              <a:t>the Respiratory System</a:t>
            </a:r>
            <a:endParaRPr lang="en-AU" sz="2700" b="1" dirty="0" smtClean="0"/>
          </a:p>
          <a:p>
            <a:r>
              <a:rPr lang="en-AU" sz="2700" dirty="0" smtClean="0"/>
              <a:t>The pharynx, trachea and bronchi have a similar function.</a:t>
            </a:r>
          </a:p>
          <a:p>
            <a:endParaRPr lang="en-AU" sz="2700" dirty="0"/>
          </a:p>
          <a:p>
            <a:r>
              <a:rPr lang="en-AU" sz="2700" dirty="0" smtClean="0"/>
              <a:t>Think, Pair, Share:  What is the function of these organs in the respiratory system?</a:t>
            </a:r>
          </a:p>
          <a:p>
            <a:endParaRPr lang="en-AU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6848422" y="1172022"/>
            <a:ext cx="5398737" cy="4417469"/>
            <a:chOff x="6848422" y="1172022"/>
            <a:chExt cx="5398737" cy="441746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7313" y="1172022"/>
              <a:ext cx="3926639" cy="441746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857661" y="2000109"/>
              <a:ext cx="1417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Nasal cavity</a:t>
              </a:r>
              <a:endParaRPr lang="en-AU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29610" y="2496102"/>
              <a:ext cx="1053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Pharynx</a:t>
              </a:r>
              <a:endParaRPr lang="en-AU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93842" y="2705624"/>
              <a:ext cx="8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Larynx</a:t>
              </a:r>
              <a:endParaRPr lang="en-AU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03227" y="3040904"/>
              <a:ext cx="1012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Trachea</a:t>
              </a:r>
              <a:endParaRPr lang="en-AU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04247" y="3642686"/>
              <a:ext cx="1178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/>
                <a:t>Bronchus</a:t>
              </a:r>
              <a:endParaRPr lang="en-AU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48422" y="4136592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Lung</a:t>
              </a:r>
              <a:endParaRPr lang="en-AU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33606" y="4482272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Alveoli</a:t>
              </a:r>
              <a:endParaRPr lang="en-AU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104699" y="2231656"/>
              <a:ext cx="11707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Epiglottis</a:t>
              </a:r>
              <a:endParaRPr lang="en-AU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12221" y="4476770"/>
              <a:ext cx="630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Ribs</a:t>
              </a:r>
              <a:endParaRPr lang="en-AU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37053" y="5053430"/>
              <a:ext cx="1354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Diaphragm</a:t>
              </a:r>
              <a:endParaRPr lang="en-AU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53430" y="3957024"/>
              <a:ext cx="1293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Intercostal Muscles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9963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06785" y="148208"/>
            <a:ext cx="4815549" cy="6419607"/>
            <a:chOff x="7306785" y="148208"/>
            <a:chExt cx="4815549" cy="6419607"/>
          </a:xfrm>
        </p:grpSpPr>
        <p:pic>
          <p:nvPicPr>
            <p:cNvPr id="7" name="Picture 2" descr="C:\Users\Janelle\Desktop\Pictures\SkeletonAnterio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54555" y="148208"/>
              <a:ext cx="3108924" cy="6419607"/>
            </a:xfrm>
            <a:prstGeom prst="rect">
              <a:avLst/>
            </a:prstGeom>
            <a:noFill/>
          </p:spPr>
        </p:pic>
        <p:grpSp>
          <p:nvGrpSpPr>
            <p:cNvPr id="8" name="Group 7"/>
            <p:cNvGrpSpPr/>
            <p:nvPr/>
          </p:nvGrpSpPr>
          <p:grpSpPr>
            <a:xfrm>
              <a:off x="7439950" y="2828011"/>
              <a:ext cx="1800200" cy="472118"/>
              <a:chOff x="4211960" y="2852936"/>
              <a:chExt cx="1800200" cy="472118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211960" y="2924944"/>
                <a:ext cx="87075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Pelvis</a:t>
                </a:r>
                <a:endParaRPr lang="en-AU" sz="2000" dirty="0"/>
              </a:p>
            </p:txBody>
          </p:sp>
          <p:cxnSp>
            <p:nvCxnSpPr>
              <p:cNvPr id="46" name="Straight Connector 45"/>
              <p:cNvCxnSpPr>
                <a:endCxn id="45" idx="3"/>
              </p:cNvCxnSpPr>
              <p:nvPr/>
            </p:nvCxnSpPr>
            <p:spPr>
              <a:xfrm flipH="1">
                <a:off x="5082711" y="2852936"/>
                <a:ext cx="929449" cy="272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7306785" y="3692107"/>
              <a:ext cx="1944216" cy="400110"/>
              <a:chOff x="4078795" y="3717032"/>
              <a:chExt cx="1944216" cy="40011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78795" y="3717032"/>
                <a:ext cx="925253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Femur</a:t>
                </a:r>
                <a:endParaRPr lang="en-AU" sz="2000" dirty="0"/>
              </a:p>
            </p:txBody>
          </p:sp>
          <p:cxnSp>
            <p:nvCxnSpPr>
              <p:cNvPr id="44" name="Straight Connector 43"/>
              <p:cNvCxnSpPr>
                <a:endCxn id="43" idx="3"/>
              </p:cNvCxnSpPr>
              <p:nvPr/>
            </p:nvCxnSpPr>
            <p:spPr>
              <a:xfrm flipH="1">
                <a:off x="5004048" y="3861048"/>
                <a:ext cx="1018963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55974" y="4300109"/>
              <a:ext cx="1690217" cy="400110"/>
              <a:chOff x="4427984" y="4325034"/>
              <a:chExt cx="1690217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427984" y="4325034"/>
                <a:ext cx="97013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Patella</a:t>
                </a:r>
              </a:p>
            </p:txBody>
          </p:sp>
          <p:cxnSp>
            <p:nvCxnSpPr>
              <p:cNvPr id="42" name="Straight Connector 41"/>
              <p:cNvCxnSpPr>
                <a:endCxn id="41" idx="3"/>
              </p:cNvCxnSpPr>
              <p:nvPr/>
            </p:nvCxnSpPr>
            <p:spPr>
              <a:xfrm flipH="1" flipV="1">
                <a:off x="5398121" y="4525089"/>
                <a:ext cx="720080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787049" y="4948181"/>
              <a:ext cx="1597117" cy="400110"/>
              <a:chOff x="4559059" y="4973106"/>
              <a:chExt cx="1597117" cy="40011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559059" y="4973106"/>
                <a:ext cx="73302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Tibia</a:t>
                </a:r>
                <a:endParaRPr lang="en-AU" sz="2000" dirty="0"/>
              </a:p>
            </p:txBody>
          </p:sp>
          <p:cxnSp>
            <p:nvCxnSpPr>
              <p:cNvPr id="40" name="Straight Connector 39"/>
              <p:cNvCxnSpPr>
                <a:endCxn id="39" idx="3"/>
              </p:cNvCxnSpPr>
              <p:nvPr/>
            </p:nvCxnSpPr>
            <p:spPr>
              <a:xfrm flipH="1" flipV="1">
                <a:off x="5292080" y="5173161"/>
                <a:ext cx="864096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778907" y="5564315"/>
              <a:ext cx="1461243" cy="504056"/>
              <a:chOff x="4550917" y="5589240"/>
              <a:chExt cx="1461243" cy="50405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550917" y="5693186"/>
                <a:ext cx="885179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Fibula</a:t>
                </a:r>
                <a:endParaRPr lang="en-AU" sz="2000" dirty="0"/>
              </a:p>
            </p:txBody>
          </p:sp>
          <p:cxnSp>
            <p:nvCxnSpPr>
              <p:cNvPr id="38" name="Straight Connector 37"/>
              <p:cNvCxnSpPr>
                <a:endCxn id="37" idx="3"/>
              </p:cNvCxnSpPr>
              <p:nvPr/>
            </p:nvCxnSpPr>
            <p:spPr>
              <a:xfrm flipH="1">
                <a:off x="5436096" y="5589240"/>
                <a:ext cx="576064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9817199" y="148208"/>
              <a:ext cx="1750623" cy="400110"/>
              <a:chOff x="6588224" y="188640"/>
              <a:chExt cx="1750623" cy="40011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596336" y="188640"/>
                <a:ext cx="74251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Skull</a:t>
                </a:r>
                <a:endParaRPr lang="en-AU" sz="2000" dirty="0"/>
              </a:p>
            </p:txBody>
          </p:sp>
          <p:cxnSp>
            <p:nvCxnSpPr>
              <p:cNvPr id="36" name="Straight Connector 35"/>
              <p:cNvCxnSpPr>
                <a:endCxn id="35" idx="1"/>
              </p:cNvCxnSpPr>
              <p:nvPr/>
            </p:nvCxnSpPr>
            <p:spPr>
              <a:xfrm flipV="1">
                <a:off x="6588224" y="388695"/>
                <a:ext cx="1008112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10105231" y="724272"/>
              <a:ext cx="1733626" cy="504056"/>
              <a:chOff x="6876256" y="764704"/>
              <a:chExt cx="1733626" cy="50405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524328" y="764704"/>
                <a:ext cx="108555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Clavicle</a:t>
                </a:r>
                <a:endParaRPr lang="en-AU" sz="2000" dirty="0"/>
              </a:p>
            </p:txBody>
          </p:sp>
          <p:cxnSp>
            <p:nvCxnSpPr>
              <p:cNvPr id="34" name="Straight Connector 33"/>
              <p:cNvCxnSpPr>
                <a:endCxn id="33" idx="1"/>
              </p:cNvCxnSpPr>
              <p:nvPr/>
            </p:nvCxnSpPr>
            <p:spPr>
              <a:xfrm flipV="1">
                <a:off x="6876256" y="964759"/>
                <a:ext cx="648072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0321255" y="1732384"/>
              <a:ext cx="1801079" cy="400110"/>
              <a:chOff x="7092280" y="1772816"/>
              <a:chExt cx="1801079" cy="40011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668344" y="1772816"/>
                <a:ext cx="122501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Humerus</a:t>
                </a:r>
                <a:endParaRPr lang="en-AU" sz="2000" dirty="0"/>
              </a:p>
            </p:txBody>
          </p:sp>
          <p:cxnSp>
            <p:nvCxnSpPr>
              <p:cNvPr id="32" name="Straight Connector 31"/>
              <p:cNvCxnSpPr>
                <a:endCxn id="31" idx="1"/>
              </p:cNvCxnSpPr>
              <p:nvPr/>
            </p:nvCxnSpPr>
            <p:spPr>
              <a:xfrm>
                <a:off x="7092280" y="1916832"/>
                <a:ext cx="576064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0537279" y="2452464"/>
              <a:ext cx="1344605" cy="432048"/>
              <a:chOff x="7308304" y="2492896"/>
              <a:chExt cx="1344605" cy="43204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7668344" y="2492896"/>
                <a:ext cx="98456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Radius</a:t>
                </a:r>
                <a:endParaRPr lang="en-AU" sz="2000" dirty="0"/>
              </a:p>
            </p:txBody>
          </p:sp>
          <p:cxnSp>
            <p:nvCxnSpPr>
              <p:cNvPr id="30" name="Straight Connector 29"/>
              <p:cNvCxnSpPr>
                <a:endCxn id="29" idx="1"/>
              </p:cNvCxnSpPr>
              <p:nvPr/>
            </p:nvCxnSpPr>
            <p:spPr>
              <a:xfrm flipV="1">
                <a:off x="7308304" y="2692951"/>
                <a:ext cx="360040" cy="231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0465271" y="3100536"/>
              <a:ext cx="1361729" cy="400110"/>
              <a:chOff x="7236296" y="3140968"/>
              <a:chExt cx="1361729" cy="40011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7884368" y="3140968"/>
                <a:ext cx="71365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Ulna</a:t>
                </a:r>
                <a:endParaRPr lang="en-AU" sz="2000" dirty="0"/>
              </a:p>
            </p:txBody>
          </p:sp>
          <p:cxnSp>
            <p:nvCxnSpPr>
              <p:cNvPr id="28" name="Straight Connector 27"/>
              <p:cNvCxnSpPr>
                <a:endCxn id="27" idx="1"/>
              </p:cNvCxnSpPr>
              <p:nvPr/>
            </p:nvCxnSpPr>
            <p:spPr>
              <a:xfrm>
                <a:off x="7236296" y="3212976"/>
                <a:ext cx="648072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728967" y="1444352"/>
              <a:ext cx="1656184" cy="648072"/>
              <a:chOff x="4499992" y="1484784"/>
              <a:chExt cx="1656184" cy="64807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499992" y="1484784"/>
                <a:ext cx="699230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/>
                  <a:t>Ribs</a:t>
                </a:r>
                <a:endParaRPr lang="en-AU" sz="2000" dirty="0"/>
              </a:p>
            </p:txBody>
          </p:sp>
          <p:cxnSp>
            <p:nvCxnSpPr>
              <p:cNvPr id="25" name="Straight Connector 24"/>
              <p:cNvCxnSpPr>
                <a:endCxn id="24" idx="3"/>
              </p:cNvCxnSpPr>
              <p:nvPr/>
            </p:nvCxnSpPr>
            <p:spPr>
              <a:xfrm flipH="1" flipV="1">
                <a:off x="5199222" y="1684839"/>
                <a:ext cx="956954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4" idx="3"/>
              </p:cNvCxnSpPr>
              <p:nvPr/>
            </p:nvCxnSpPr>
            <p:spPr>
              <a:xfrm flipH="1" flipV="1">
                <a:off x="5199222" y="1684839"/>
                <a:ext cx="884946" cy="448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7512943" y="2164432"/>
              <a:ext cx="2143574" cy="400110"/>
              <a:chOff x="7512943" y="2164432"/>
              <a:chExt cx="2143574" cy="40011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512943" y="2164432"/>
                <a:ext cx="2088232" cy="400110"/>
                <a:chOff x="4283968" y="2204864"/>
                <a:chExt cx="2088232" cy="40011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4283968" y="2204864"/>
                  <a:ext cx="1295804" cy="400110"/>
                </a:xfrm>
                <a:prstGeom prst="rect">
                  <a:avLst/>
                </a:prstGeom>
                <a:solidFill>
                  <a:schemeClr val="bg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000" dirty="0" smtClean="0"/>
                    <a:t>Vertebrae</a:t>
                  </a:r>
                  <a:endParaRPr lang="en-AU" sz="2000" dirty="0"/>
                </a:p>
              </p:txBody>
            </p:sp>
            <p:cxnSp>
              <p:nvCxnSpPr>
                <p:cNvPr id="23" name="Straight Connector 22"/>
                <p:cNvCxnSpPr>
                  <a:endCxn id="22" idx="3"/>
                </p:cNvCxnSpPr>
                <p:nvPr/>
              </p:nvCxnSpPr>
              <p:spPr>
                <a:xfrm flipH="1" flipV="1">
                  <a:off x="5579772" y="2404919"/>
                  <a:ext cx="792428" cy="159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>
                <a:endCxn id="22" idx="3"/>
              </p:cNvCxnSpPr>
              <p:nvPr/>
            </p:nvCxnSpPr>
            <p:spPr>
              <a:xfrm flipH="1">
                <a:off x="8808747" y="2347382"/>
                <a:ext cx="847770" cy="17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0" y="732983"/>
            <a:ext cx="892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Collect and complete a hard copy of the skeleton worksheet.</a:t>
            </a:r>
            <a:endParaRPr lang="en-AU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-1" y="1256203"/>
            <a:ext cx="78658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Characteristics of Bones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Bones need to be </a:t>
            </a:r>
            <a:r>
              <a:rPr lang="en-AU" sz="2400" b="1" dirty="0"/>
              <a:t>strong</a:t>
            </a:r>
            <a:r>
              <a:rPr lang="en-AU" sz="2400" dirty="0"/>
              <a:t> so they don’t </a:t>
            </a:r>
            <a:r>
              <a:rPr lang="en-AU" sz="2400" dirty="0" smtClean="0"/>
              <a:t>snap</a:t>
            </a:r>
            <a:endParaRPr lang="en-A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They must be </a:t>
            </a:r>
            <a:r>
              <a:rPr lang="en-AU" sz="2400" b="1" dirty="0"/>
              <a:t>light</a:t>
            </a:r>
            <a:r>
              <a:rPr lang="en-AU" sz="2400" dirty="0"/>
              <a:t> so they can be moved by muscles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They must be </a:t>
            </a:r>
            <a:r>
              <a:rPr lang="en-AU" sz="2400" b="1" dirty="0"/>
              <a:t>elastic</a:t>
            </a:r>
            <a:r>
              <a:rPr lang="en-AU" sz="2400" dirty="0"/>
              <a:t> so they can be compressed and </a:t>
            </a:r>
            <a:r>
              <a:rPr lang="en-AU" sz="2400" dirty="0" smtClean="0"/>
              <a:t>stretched</a:t>
            </a:r>
          </a:p>
          <a:p>
            <a:endParaRPr lang="en-AU" sz="2400" b="1" dirty="0" smtClean="0"/>
          </a:p>
          <a:p>
            <a:r>
              <a:rPr lang="en-AU" sz="2400" b="1" dirty="0" smtClean="0"/>
              <a:t>Structure </a:t>
            </a:r>
            <a:r>
              <a:rPr lang="en-AU" sz="2400" b="1" dirty="0"/>
              <a:t>of Bones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 smtClean="0"/>
              <a:t>Compact </a:t>
            </a:r>
            <a:r>
              <a:rPr lang="en-AU" sz="2400" dirty="0"/>
              <a:t>bone is dense and </a:t>
            </a:r>
            <a:r>
              <a:rPr lang="en-AU" sz="2400" dirty="0" smtClean="0"/>
              <a:t>heavy, for strength</a:t>
            </a:r>
            <a:r>
              <a:rPr lang="en-AU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 smtClean="0"/>
              <a:t>Spongy</a:t>
            </a:r>
            <a:r>
              <a:rPr lang="en-AU" sz="2400" dirty="0" smtClean="0"/>
              <a:t> </a:t>
            </a:r>
            <a:r>
              <a:rPr lang="en-AU" sz="2400" dirty="0"/>
              <a:t>bone is </a:t>
            </a:r>
            <a:r>
              <a:rPr lang="en-AU" sz="2400" dirty="0" smtClean="0"/>
              <a:t>porous to make </a:t>
            </a:r>
            <a:r>
              <a:rPr lang="en-AU" sz="2400" dirty="0"/>
              <a:t>it light</a:t>
            </a:r>
            <a:r>
              <a:rPr lang="en-AU" sz="2400" dirty="0" smtClean="0"/>
              <a:t>.</a:t>
            </a:r>
          </a:p>
          <a:p>
            <a:endParaRPr lang="en-AU" sz="2400" b="1" dirty="0" smtClean="0"/>
          </a:p>
          <a:p>
            <a:r>
              <a:rPr lang="en-AU" sz="2400" b="1" dirty="0" smtClean="0"/>
              <a:t>Axial </a:t>
            </a:r>
            <a:r>
              <a:rPr lang="en-AU" sz="2400" b="1" dirty="0"/>
              <a:t>Skeleton and Appendicular Skeleton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The </a:t>
            </a:r>
            <a:r>
              <a:rPr lang="en-AU" sz="2400" b="1" dirty="0"/>
              <a:t>axial</a:t>
            </a:r>
            <a:r>
              <a:rPr lang="en-AU" sz="2400" dirty="0"/>
              <a:t> skeleton – bones that </a:t>
            </a:r>
            <a:r>
              <a:rPr lang="en-AU" sz="2400" b="1" dirty="0"/>
              <a:t>protect vital organs </a:t>
            </a:r>
            <a:endParaRPr lang="en-AU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The </a:t>
            </a:r>
            <a:r>
              <a:rPr lang="en-AU" sz="2400" b="1" dirty="0"/>
              <a:t>appendicular</a:t>
            </a:r>
            <a:r>
              <a:rPr lang="en-AU" sz="2400" dirty="0"/>
              <a:t> skeleton – bones that </a:t>
            </a:r>
            <a:r>
              <a:rPr lang="en-AU" sz="2400" b="1" dirty="0"/>
              <a:t>allow</a:t>
            </a:r>
            <a:r>
              <a:rPr lang="en-AU" sz="2400" dirty="0"/>
              <a:t> </a:t>
            </a:r>
            <a:r>
              <a:rPr lang="en-AU" sz="2400" b="1" dirty="0" smtClean="0"/>
              <a:t>movement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931" y="970498"/>
            <a:ext cx="118890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Breathing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Breathing </a:t>
            </a:r>
            <a:r>
              <a:rPr lang="en-AU" sz="2800" dirty="0"/>
              <a:t>occurs when the </a:t>
            </a:r>
            <a:r>
              <a:rPr lang="en-AU" sz="2800" b="1" dirty="0"/>
              <a:t>diaphragm </a:t>
            </a:r>
            <a:r>
              <a:rPr lang="en-AU" sz="2800" dirty="0"/>
              <a:t>and</a:t>
            </a:r>
            <a:r>
              <a:rPr lang="en-AU" sz="2800" b="1" dirty="0"/>
              <a:t> intercostal muscles </a:t>
            </a:r>
            <a:r>
              <a:rPr lang="en-AU" sz="2800" dirty="0"/>
              <a:t>work together 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breathing in, the </a:t>
            </a:r>
            <a:r>
              <a:rPr lang="en-AU" sz="2800" dirty="0"/>
              <a:t>muscles contract to expand the chest and draw air into the lungs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breathing out, the </a:t>
            </a:r>
            <a:r>
              <a:rPr lang="en-AU" sz="2800" dirty="0"/>
              <a:t>muscles relax, the chest deflates and pushes air out of the lungs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Which muscles are involve in breathing? </a:t>
            </a:r>
          </a:p>
          <a:p>
            <a:endParaRPr lang="en-AU" sz="2800" dirty="0"/>
          </a:p>
          <a:p>
            <a:r>
              <a:rPr lang="en-AU" sz="2800" dirty="0" smtClean="0"/>
              <a:t>When you breathe in, do the muscles contract or relax?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2931" y="970498"/>
            <a:ext cx="87793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Gas Exchange in the Alveoli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</a:t>
            </a:r>
            <a:r>
              <a:rPr lang="en-AU" sz="2800" b="1" dirty="0"/>
              <a:t>alveoli </a:t>
            </a:r>
            <a:r>
              <a:rPr lang="en-AU" sz="2800" dirty="0"/>
              <a:t>exchange oxygen and carbon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They </a:t>
            </a:r>
            <a:r>
              <a:rPr lang="en-AU" sz="2800" dirty="0" smtClean="0"/>
              <a:t>are a small sac on the end of a bronchiole and are </a:t>
            </a:r>
            <a:r>
              <a:rPr lang="en-AU" sz="2800" dirty="0"/>
              <a:t>surrounded by a mesh of tiny blood vessels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Oxygen moves into the blood and carbon dioxide moves out of the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Describe the structure of an alveolus.</a:t>
            </a:r>
          </a:p>
          <a:p>
            <a:endParaRPr lang="en-AU" sz="2800" dirty="0"/>
          </a:p>
          <a:p>
            <a:r>
              <a:rPr lang="en-AU" sz="2800" dirty="0" smtClean="0"/>
              <a:t>Describe what happens in an alveolus.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 smtClean="0"/>
          </a:p>
        </p:txBody>
      </p:sp>
      <p:pic>
        <p:nvPicPr>
          <p:cNvPr id="5" name="Picture 2" descr="Bronchiole and alveolar sac with blood supply showing oxygen/carbon dioxide exchan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62" y="3095658"/>
            <a:ext cx="4045526" cy="376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2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Musculoskeletal System:</a:t>
            </a:r>
            <a:br>
              <a:rPr lang="en-AU" dirty="0" smtClean="0"/>
            </a:br>
            <a:r>
              <a:rPr lang="en-AU" dirty="0" smtClean="0"/>
              <a:t>Bones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49" y="975167"/>
            <a:ext cx="9547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Describe the structure of bones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Identify major bones in the human body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/>
              <a:t>Describe the function of the axial and appendicular skeleton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4313" y="3161512"/>
            <a:ext cx="9428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/>
              <a:t>The skeleton is the internal framework of the body.  An adult human has 206 bones.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Think, Pair, Whiteboard, Share:  List the names of as many bones as you can.</a:t>
            </a:r>
          </a:p>
        </p:txBody>
      </p:sp>
      <p:pic>
        <p:nvPicPr>
          <p:cNvPr id="7" name="Picture 6" descr="C:\Users\Janelle\Desktop\Skeleton-20-jun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49" y="3440056"/>
            <a:ext cx="2392660" cy="3169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12906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Characteristics of Bones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Bones need to be </a:t>
            </a:r>
            <a:r>
              <a:rPr lang="en-AU" sz="2700" b="1" dirty="0" smtClean="0"/>
              <a:t>strong</a:t>
            </a:r>
            <a:r>
              <a:rPr lang="en-AU" sz="2700" dirty="0" smtClean="0"/>
              <a:t> so they don’t snap under normal activity.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They must be </a:t>
            </a:r>
            <a:r>
              <a:rPr lang="en-AU" sz="2700" b="1" dirty="0" smtClean="0"/>
              <a:t>light</a:t>
            </a:r>
            <a:r>
              <a:rPr lang="en-AU" sz="2700" dirty="0" smtClean="0"/>
              <a:t> so they can be moved by muscles.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They must be </a:t>
            </a:r>
            <a:r>
              <a:rPr lang="en-AU" sz="2700" b="1" dirty="0" smtClean="0"/>
              <a:t>elastic</a:t>
            </a:r>
            <a:r>
              <a:rPr lang="en-AU" sz="2700" dirty="0" smtClean="0"/>
              <a:t> so they can be compressed and stretched without breaking.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9636"/>
              </p:ext>
            </p:extLst>
          </p:nvPr>
        </p:nvGraphicFramePr>
        <p:xfrm>
          <a:off x="6474130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the three characteristics of bones?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26749"/>
              </p:ext>
            </p:extLst>
          </p:nvPr>
        </p:nvGraphicFramePr>
        <p:xfrm>
          <a:off x="992811" y="434063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bones need to be elastic?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68028"/>
              </p:ext>
            </p:extLst>
          </p:nvPr>
        </p:nvGraphicFramePr>
        <p:xfrm>
          <a:off x="4292795" y="4340630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characteristic of bones allows them to be moved easily?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34683"/>
              </p:ext>
            </p:extLst>
          </p:nvPr>
        </p:nvGraphicFramePr>
        <p:xfrm>
          <a:off x="9782059" y="157960"/>
          <a:ext cx="2191300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Characteristic: Feature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or quality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AU" sz="1800" u="none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Elastic: able to return to its normal shape after being stretched or compressed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673" y="3001904"/>
            <a:ext cx="4477685" cy="36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659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Structure of Bones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 smtClean="0"/>
              <a:t>There are two types of bone tissue: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 smtClean="0"/>
              <a:t>Compact </a:t>
            </a:r>
            <a:r>
              <a:rPr lang="en-AU" sz="2700" dirty="0" smtClean="0"/>
              <a:t>bone is dense and heavy. This gives bone its strength.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 smtClean="0"/>
              <a:t>Spongy</a:t>
            </a:r>
            <a:r>
              <a:rPr lang="en-AU" sz="2700" dirty="0" smtClean="0"/>
              <a:t> bone is porous and looks like honeycomb. The spaces in the bone make it light.  </a:t>
            </a:r>
            <a:endParaRPr lang="en-AU" sz="27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8541"/>
              </p:ext>
            </p:extLst>
          </p:nvPr>
        </p:nvGraphicFramePr>
        <p:xfrm>
          <a:off x="5259250" y="15796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the two types of bone tissue?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13568"/>
              </p:ext>
            </p:extLst>
          </p:nvPr>
        </p:nvGraphicFramePr>
        <p:xfrm>
          <a:off x="748532" y="3893439"/>
          <a:ext cx="27736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r>
                        <a:rPr lang="en-AU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label represents spongy bone and which represents compact bone?  Explain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31876"/>
              </p:ext>
            </p:extLst>
          </p:nvPr>
        </p:nvGraphicFramePr>
        <p:xfrm>
          <a:off x="9782059" y="157960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 smtClean="0">
                          <a:latin typeface="+mn-lt"/>
                          <a:cs typeface="Arial" panose="020B0604020202020204" pitchFamily="34" charset="0"/>
                        </a:rPr>
                        <a:t>Porous:</a:t>
                      </a:r>
                      <a:r>
                        <a:rPr lang="en-AU" sz="1800" u="none" baseline="0" dirty="0" smtClean="0">
                          <a:latin typeface="+mn-lt"/>
                          <a:cs typeface="Arial" panose="020B0604020202020204" pitchFamily="34" charset="0"/>
                        </a:rPr>
                        <a:t> has many holes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7"/>
          <a:stretch/>
        </p:blipFill>
        <p:spPr>
          <a:xfrm>
            <a:off x="4324709" y="3723047"/>
            <a:ext cx="6743494" cy="286842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47943"/>
              </p:ext>
            </p:extLst>
          </p:nvPr>
        </p:nvGraphicFramePr>
        <p:xfrm>
          <a:off x="7860968" y="1579892"/>
          <a:ext cx="3605127" cy="1554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5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Fun Fact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dirty="0" smtClean="0"/>
                        <a:t>The gaps in spongy bone are filled with bone marrow, a soft, jelly-like substance. This is where red</a:t>
                      </a:r>
                      <a:r>
                        <a:rPr lang="en-AU" sz="1800" baseline="0" dirty="0" smtClean="0"/>
                        <a:t> blood cells are made.</a:t>
                      </a:r>
                      <a:endParaRPr lang="en-AU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802650" y="4764218"/>
            <a:ext cx="2519072" cy="1334082"/>
            <a:chOff x="6802650" y="4764218"/>
            <a:chExt cx="2519072" cy="1334082"/>
          </a:xfrm>
        </p:grpSpPr>
        <p:sp>
          <p:nvSpPr>
            <p:cNvPr id="6" name="TextBox 5"/>
            <p:cNvSpPr txBox="1"/>
            <p:nvPr/>
          </p:nvSpPr>
          <p:spPr>
            <a:xfrm>
              <a:off x="8606489" y="5728968"/>
              <a:ext cx="324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2650" y="554430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B</a:t>
              </a:r>
              <a:endParaRPr lang="en-AU" b="1" dirty="0"/>
            </a:p>
          </p:txBody>
        </p:sp>
        <p:sp>
          <p:nvSpPr>
            <p:cNvPr id="11" name="Right Arrow 10"/>
            <p:cNvSpPr/>
            <p:nvPr/>
          </p:nvSpPr>
          <p:spPr>
            <a:xfrm rot="18643705">
              <a:off x="6915149" y="5164992"/>
              <a:ext cx="971493" cy="169946"/>
            </a:xfrm>
            <a:prstGeom prst="rightArrow">
              <a:avLst>
                <a:gd name="adj1" fmla="val 38109"/>
                <a:gd name="adj2" fmla="val 90875"/>
              </a:avLst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8643705">
              <a:off x="8751002" y="5405114"/>
              <a:ext cx="971493" cy="169946"/>
            </a:xfrm>
            <a:prstGeom prst="rightArrow">
              <a:avLst>
                <a:gd name="adj1" fmla="val 38109"/>
                <a:gd name="adj2" fmla="val 90875"/>
              </a:avLst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0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65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 smtClean="0"/>
              <a:t>Major Bones in the Human Body</a:t>
            </a:r>
          </a:p>
          <a:p>
            <a:r>
              <a:rPr lang="en-AU" sz="2700" smtClean="0"/>
              <a:t>  </a:t>
            </a:r>
            <a:endParaRPr lang="en-AU" sz="27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03977"/>
              </p:ext>
            </p:extLst>
          </p:nvPr>
        </p:nvGraphicFramePr>
        <p:xfrm>
          <a:off x="289170" y="1844462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Which three bones make up the human arm?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16805"/>
              </p:ext>
            </p:extLst>
          </p:nvPr>
        </p:nvGraphicFramePr>
        <p:xfrm>
          <a:off x="1594634" y="2997726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smtClean="0"/>
                        <a:t>Which bones protect the lungs and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89056"/>
              </p:ext>
            </p:extLst>
          </p:nvPr>
        </p:nvGraphicFramePr>
        <p:xfrm>
          <a:off x="3062847" y="415099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organ does the skull protect?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5" name="Picture 2" descr="C:\Users\Janelle\Desktop\Pictures\SkeletonAn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555" y="148208"/>
            <a:ext cx="3108924" cy="6419607"/>
          </a:xfrm>
          <a:prstGeom prst="rect">
            <a:avLst/>
          </a:prstGeom>
          <a:noFill/>
        </p:spPr>
      </p:pic>
      <p:grpSp>
        <p:nvGrpSpPr>
          <p:cNvPr id="40" name="Group 39"/>
          <p:cNvGrpSpPr/>
          <p:nvPr/>
        </p:nvGrpSpPr>
        <p:grpSpPr>
          <a:xfrm>
            <a:off x="9817199" y="148208"/>
            <a:ext cx="1750623" cy="400110"/>
            <a:chOff x="6588224" y="188640"/>
            <a:chExt cx="1750623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7596336" y="188640"/>
              <a:ext cx="742511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Skull</a:t>
              </a:r>
              <a:endParaRPr lang="en-AU" sz="2000" dirty="0"/>
            </a:p>
          </p:txBody>
        </p:sp>
        <p:cxnSp>
          <p:nvCxnSpPr>
            <p:cNvPr id="42" name="Straight Connector 41"/>
            <p:cNvCxnSpPr>
              <a:endCxn id="41" idx="1"/>
            </p:cNvCxnSpPr>
            <p:nvPr/>
          </p:nvCxnSpPr>
          <p:spPr>
            <a:xfrm flipV="1">
              <a:off x="6588224" y="388695"/>
              <a:ext cx="1008112" cy="87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105231" y="724272"/>
            <a:ext cx="1733626" cy="504056"/>
            <a:chOff x="6876256" y="764704"/>
            <a:chExt cx="1733626" cy="504056"/>
          </a:xfrm>
        </p:grpSpPr>
        <p:sp>
          <p:nvSpPr>
            <p:cNvPr id="44" name="TextBox 43"/>
            <p:cNvSpPr txBox="1"/>
            <p:nvPr/>
          </p:nvSpPr>
          <p:spPr>
            <a:xfrm>
              <a:off x="7524328" y="764704"/>
              <a:ext cx="1085554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Clavicle</a:t>
              </a:r>
              <a:endParaRPr lang="en-AU" sz="2000" dirty="0"/>
            </a:p>
          </p:txBody>
        </p:sp>
        <p:cxnSp>
          <p:nvCxnSpPr>
            <p:cNvPr id="45" name="Straight Connector 44"/>
            <p:cNvCxnSpPr>
              <a:endCxn id="44" idx="1"/>
            </p:cNvCxnSpPr>
            <p:nvPr/>
          </p:nvCxnSpPr>
          <p:spPr>
            <a:xfrm flipV="1">
              <a:off x="6876256" y="964759"/>
              <a:ext cx="648072" cy="30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321255" y="1732384"/>
            <a:ext cx="1801079" cy="400110"/>
            <a:chOff x="7092280" y="1772816"/>
            <a:chExt cx="1801079" cy="400110"/>
          </a:xfrm>
        </p:grpSpPr>
        <p:sp>
          <p:nvSpPr>
            <p:cNvPr id="47" name="TextBox 46"/>
            <p:cNvSpPr txBox="1"/>
            <p:nvPr/>
          </p:nvSpPr>
          <p:spPr>
            <a:xfrm>
              <a:off x="7668344" y="1772816"/>
              <a:ext cx="1225015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Humerus</a:t>
              </a:r>
              <a:endParaRPr lang="en-AU" sz="2000" dirty="0"/>
            </a:p>
          </p:txBody>
        </p:sp>
        <p:cxnSp>
          <p:nvCxnSpPr>
            <p:cNvPr id="48" name="Straight Connector 47"/>
            <p:cNvCxnSpPr>
              <a:endCxn id="47" idx="1"/>
            </p:cNvCxnSpPr>
            <p:nvPr/>
          </p:nvCxnSpPr>
          <p:spPr>
            <a:xfrm>
              <a:off x="7092280" y="1916832"/>
              <a:ext cx="576064" cy="5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0537279" y="2452464"/>
            <a:ext cx="1344605" cy="432048"/>
            <a:chOff x="7308304" y="2492896"/>
            <a:chExt cx="1344605" cy="432048"/>
          </a:xfrm>
        </p:grpSpPr>
        <p:sp>
          <p:nvSpPr>
            <p:cNvPr id="50" name="TextBox 49"/>
            <p:cNvSpPr txBox="1"/>
            <p:nvPr/>
          </p:nvSpPr>
          <p:spPr>
            <a:xfrm>
              <a:off x="7668344" y="2492896"/>
              <a:ext cx="984565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Radius</a:t>
              </a:r>
              <a:endParaRPr lang="en-AU" sz="2000" dirty="0"/>
            </a:p>
          </p:txBody>
        </p:sp>
        <p:cxnSp>
          <p:nvCxnSpPr>
            <p:cNvPr id="51" name="Straight Connector 50"/>
            <p:cNvCxnSpPr>
              <a:endCxn id="50" idx="1"/>
            </p:cNvCxnSpPr>
            <p:nvPr/>
          </p:nvCxnSpPr>
          <p:spPr>
            <a:xfrm flipV="1">
              <a:off x="7308304" y="2692951"/>
              <a:ext cx="360040" cy="231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0465271" y="3100536"/>
            <a:ext cx="1361729" cy="400110"/>
            <a:chOff x="7236296" y="3140968"/>
            <a:chExt cx="136172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7884368" y="3140968"/>
              <a:ext cx="713657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Ulna</a:t>
              </a:r>
              <a:endParaRPr lang="en-AU" sz="2000" dirty="0"/>
            </a:p>
          </p:txBody>
        </p:sp>
        <p:cxnSp>
          <p:nvCxnSpPr>
            <p:cNvPr id="54" name="Straight Connector 53"/>
            <p:cNvCxnSpPr>
              <a:endCxn id="53" idx="1"/>
            </p:cNvCxnSpPr>
            <p:nvPr/>
          </p:nvCxnSpPr>
          <p:spPr>
            <a:xfrm>
              <a:off x="7236296" y="3212976"/>
              <a:ext cx="648072" cy="128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728967" y="1444352"/>
            <a:ext cx="1656184" cy="648072"/>
            <a:chOff x="4499992" y="1484784"/>
            <a:chExt cx="1656184" cy="648072"/>
          </a:xfrm>
        </p:grpSpPr>
        <p:sp>
          <p:nvSpPr>
            <p:cNvPr id="56" name="TextBox 55"/>
            <p:cNvSpPr txBox="1"/>
            <p:nvPr/>
          </p:nvSpPr>
          <p:spPr>
            <a:xfrm>
              <a:off x="4499992" y="1484784"/>
              <a:ext cx="699230" cy="400110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Ribs</a:t>
              </a:r>
              <a:endParaRPr lang="en-AU" sz="2000" dirty="0"/>
            </a:p>
          </p:txBody>
        </p:sp>
        <p:cxnSp>
          <p:nvCxnSpPr>
            <p:cNvPr id="57" name="Straight Connector 56"/>
            <p:cNvCxnSpPr>
              <a:endCxn id="56" idx="3"/>
            </p:cNvCxnSpPr>
            <p:nvPr/>
          </p:nvCxnSpPr>
          <p:spPr>
            <a:xfrm flipH="1" flipV="1">
              <a:off x="5199222" y="1684839"/>
              <a:ext cx="956954" cy="87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56" idx="3"/>
            </p:cNvCxnSpPr>
            <p:nvPr/>
          </p:nvCxnSpPr>
          <p:spPr>
            <a:xfrm flipH="1" flipV="1">
              <a:off x="5199222" y="1684839"/>
              <a:ext cx="884946" cy="448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7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27496</TotalTime>
  <Words>1353</Words>
  <Application>Microsoft Office PowerPoint</Application>
  <PresentationFormat>Widescreen</PresentationFormat>
  <Paragraphs>270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Musculoskeletal System: Bones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318</cp:revision>
  <dcterms:created xsi:type="dcterms:W3CDTF">2017-01-28T08:32:28Z</dcterms:created>
  <dcterms:modified xsi:type="dcterms:W3CDTF">2019-08-15T03:06:40Z</dcterms:modified>
</cp:coreProperties>
</file>