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83" r:id="rId2"/>
    <p:sldId id="390" r:id="rId3"/>
    <p:sldId id="392" r:id="rId4"/>
    <p:sldId id="270" r:id="rId5"/>
    <p:sldId id="263" r:id="rId6"/>
    <p:sldId id="258" r:id="rId7"/>
    <p:sldId id="376" r:id="rId8"/>
    <p:sldId id="372" r:id="rId9"/>
    <p:sldId id="344" r:id="rId10"/>
    <p:sldId id="366" r:id="rId11"/>
    <p:sldId id="365" r:id="rId12"/>
    <p:sldId id="377" r:id="rId13"/>
    <p:sldId id="378" r:id="rId14"/>
    <p:sldId id="380" r:id="rId15"/>
    <p:sldId id="379" r:id="rId16"/>
    <p:sldId id="381" r:id="rId17"/>
    <p:sldId id="351" r:id="rId18"/>
    <p:sldId id="352" r:id="rId19"/>
    <p:sldId id="3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880" autoAdjust="0"/>
  </p:normalViewPr>
  <p:slideViewPr>
    <p:cSldViewPr snapToGrid="0">
      <p:cViewPr varScale="1">
        <p:scale>
          <a:sx n="85" d="100"/>
          <a:sy n="85" d="100"/>
        </p:scale>
        <p:origin x="33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21/08/2019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6871835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/>
              <a:t>Axial Skeleton and Appendicular Skeleton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/>
              <a:t>The skeleton can be divided into two general parts: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700" dirty="0"/>
              <a:t>The </a:t>
            </a:r>
            <a:r>
              <a:rPr lang="en-AU" sz="2700" b="1" dirty="0"/>
              <a:t>axial</a:t>
            </a:r>
            <a:r>
              <a:rPr lang="en-AU" sz="2700" dirty="0"/>
              <a:t> skeleton – bones that </a:t>
            </a:r>
            <a:r>
              <a:rPr lang="en-AU" sz="2700" b="1" dirty="0"/>
              <a:t>protect vital organs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700" dirty="0"/>
              <a:t>The </a:t>
            </a:r>
            <a:r>
              <a:rPr lang="en-AU" sz="2700" b="1" dirty="0"/>
              <a:t>appendicular</a:t>
            </a:r>
            <a:r>
              <a:rPr lang="en-AU" sz="2700" dirty="0"/>
              <a:t> skeleton – bones that </a:t>
            </a:r>
            <a:r>
              <a:rPr lang="en-AU" sz="2700" b="1" dirty="0"/>
              <a:t>allow</a:t>
            </a:r>
            <a:r>
              <a:rPr lang="en-AU" sz="2700" dirty="0"/>
              <a:t> </a:t>
            </a:r>
            <a:r>
              <a:rPr lang="en-AU" sz="2700" b="1" dirty="0"/>
              <a:t>movement</a:t>
            </a:r>
            <a:endParaRPr lang="en-AU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/>
              <a:t>Classify the following bones as parts of the axial skeleton or the appendicular skeleton:</a:t>
            </a:r>
          </a:p>
          <a:p>
            <a:pPr lvl="1"/>
            <a:endParaRPr lang="en-AU" sz="2700" dirty="0"/>
          </a:p>
          <a:p>
            <a:pPr lvl="1"/>
            <a:r>
              <a:rPr lang="en-AU" sz="2700" dirty="0"/>
              <a:t>Ribs	Femur		Radius	Skull</a:t>
            </a:r>
          </a:p>
          <a:p>
            <a:pPr lvl="1"/>
            <a:r>
              <a:rPr lang="en-AU" sz="2700" dirty="0"/>
              <a:t>Pelvis	Clavicle	Vertebrae	Fibula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306785" y="148208"/>
            <a:ext cx="4815549" cy="6419607"/>
            <a:chOff x="7306785" y="148208"/>
            <a:chExt cx="4815549" cy="6419607"/>
          </a:xfrm>
        </p:grpSpPr>
        <p:pic>
          <p:nvPicPr>
            <p:cNvPr id="15" name="Picture 2" descr="C:\Users\Janelle\Desktop\Pictures\SkeletonAnterior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154555" y="148208"/>
              <a:ext cx="3108924" cy="6419607"/>
            </a:xfrm>
            <a:prstGeom prst="rect">
              <a:avLst/>
            </a:prstGeom>
            <a:noFill/>
          </p:spPr>
        </p:pic>
        <p:grpSp>
          <p:nvGrpSpPr>
            <p:cNvPr id="31" name="Group 30"/>
            <p:cNvGrpSpPr/>
            <p:nvPr/>
          </p:nvGrpSpPr>
          <p:grpSpPr>
            <a:xfrm>
              <a:off x="7439950" y="2828011"/>
              <a:ext cx="1800200" cy="472118"/>
              <a:chOff x="4211960" y="2852936"/>
              <a:chExt cx="1800200" cy="47211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211960" y="2924944"/>
                <a:ext cx="870751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Pelvis</a:t>
                </a:r>
              </a:p>
            </p:txBody>
          </p:sp>
          <p:cxnSp>
            <p:nvCxnSpPr>
              <p:cNvPr id="34" name="Straight Connector 33"/>
              <p:cNvCxnSpPr>
                <a:endCxn id="32" idx="3"/>
              </p:cNvCxnSpPr>
              <p:nvPr/>
            </p:nvCxnSpPr>
            <p:spPr>
              <a:xfrm flipH="1">
                <a:off x="5082711" y="2852936"/>
                <a:ext cx="929449" cy="2720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7306785" y="3692107"/>
              <a:ext cx="1944216" cy="400110"/>
              <a:chOff x="4078795" y="3717032"/>
              <a:chExt cx="1944216" cy="40011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078795" y="3717032"/>
                <a:ext cx="925253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Femur</a:t>
                </a:r>
              </a:p>
            </p:txBody>
          </p:sp>
          <p:cxnSp>
            <p:nvCxnSpPr>
              <p:cNvPr id="37" name="Straight Connector 36"/>
              <p:cNvCxnSpPr>
                <a:endCxn id="36" idx="3"/>
              </p:cNvCxnSpPr>
              <p:nvPr/>
            </p:nvCxnSpPr>
            <p:spPr>
              <a:xfrm flipH="1">
                <a:off x="5004048" y="3861048"/>
                <a:ext cx="1018963" cy="56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7655974" y="4300109"/>
              <a:ext cx="1690217" cy="400110"/>
              <a:chOff x="4427984" y="4325034"/>
              <a:chExt cx="1690217" cy="400110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4427984" y="4325034"/>
                <a:ext cx="970137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Patella</a:t>
                </a:r>
              </a:p>
            </p:txBody>
          </p:sp>
          <p:cxnSp>
            <p:nvCxnSpPr>
              <p:cNvPr id="62" name="Straight Connector 61"/>
              <p:cNvCxnSpPr>
                <a:endCxn id="39" idx="3"/>
              </p:cNvCxnSpPr>
              <p:nvPr/>
            </p:nvCxnSpPr>
            <p:spPr>
              <a:xfrm flipH="1" flipV="1">
                <a:off x="5398121" y="4525089"/>
                <a:ext cx="720080" cy="1280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7787049" y="4948181"/>
              <a:ext cx="1597117" cy="400110"/>
              <a:chOff x="4559059" y="4973106"/>
              <a:chExt cx="1597117" cy="40011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559059" y="4973106"/>
                <a:ext cx="733021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Tibia</a:t>
                </a:r>
              </a:p>
            </p:txBody>
          </p:sp>
          <p:cxnSp>
            <p:nvCxnSpPr>
              <p:cNvPr id="67" name="Straight Connector 66"/>
              <p:cNvCxnSpPr>
                <a:endCxn id="66" idx="3"/>
              </p:cNvCxnSpPr>
              <p:nvPr/>
            </p:nvCxnSpPr>
            <p:spPr>
              <a:xfrm flipH="1" flipV="1">
                <a:off x="5292080" y="5173161"/>
                <a:ext cx="864096" cy="56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7778907" y="5564315"/>
              <a:ext cx="1461243" cy="504056"/>
              <a:chOff x="4550917" y="5589240"/>
              <a:chExt cx="1461243" cy="504056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4550917" y="5693186"/>
                <a:ext cx="885179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Fibula</a:t>
                </a:r>
              </a:p>
            </p:txBody>
          </p:sp>
          <p:cxnSp>
            <p:nvCxnSpPr>
              <p:cNvPr id="70" name="Straight Connector 69"/>
              <p:cNvCxnSpPr>
                <a:endCxn id="69" idx="3"/>
              </p:cNvCxnSpPr>
              <p:nvPr/>
            </p:nvCxnSpPr>
            <p:spPr>
              <a:xfrm flipH="1">
                <a:off x="5436096" y="5589240"/>
                <a:ext cx="576064" cy="3040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9817199" y="148208"/>
              <a:ext cx="1750623" cy="400110"/>
              <a:chOff x="6588224" y="188640"/>
              <a:chExt cx="1750623" cy="40011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596336" y="188640"/>
                <a:ext cx="742511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Skull</a:t>
                </a:r>
              </a:p>
            </p:txBody>
          </p:sp>
          <p:cxnSp>
            <p:nvCxnSpPr>
              <p:cNvPr id="26" name="Straight Connector 25"/>
              <p:cNvCxnSpPr>
                <a:endCxn id="25" idx="1"/>
              </p:cNvCxnSpPr>
              <p:nvPr/>
            </p:nvCxnSpPr>
            <p:spPr>
              <a:xfrm flipV="1">
                <a:off x="6588224" y="388695"/>
                <a:ext cx="1008112" cy="87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10105231" y="724272"/>
              <a:ext cx="1733626" cy="504056"/>
              <a:chOff x="6876256" y="764704"/>
              <a:chExt cx="1733626" cy="504056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7524328" y="764704"/>
                <a:ext cx="1085554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Clavicle</a:t>
                </a:r>
              </a:p>
            </p:txBody>
          </p:sp>
          <p:cxnSp>
            <p:nvCxnSpPr>
              <p:cNvPr id="29" name="Straight Connector 28"/>
              <p:cNvCxnSpPr>
                <a:endCxn id="28" idx="1"/>
              </p:cNvCxnSpPr>
              <p:nvPr/>
            </p:nvCxnSpPr>
            <p:spPr>
              <a:xfrm flipV="1">
                <a:off x="6876256" y="964759"/>
                <a:ext cx="648072" cy="3040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10321255" y="1732384"/>
              <a:ext cx="1801079" cy="400110"/>
              <a:chOff x="7092280" y="1772816"/>
              <a:chExt cx="1801079" cy="40011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7668344" y="1772816"/>
                <a:ext cx="1225015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Humerus</a:t>
                </a:r>
              </a:p>
            </p:txBody>
          </p:sp>
          <p:cxnSp>
            <p:nvCxnSpPr>
              <p:cNvPr id="41" name="Straight Connector 40"/>
              <p:cNvCxnSpPr>
                <a:endCxn id="40" idx="1"/>
              </p:cNvCxnSpPr>
              <p:nvPr/>
            </p:nvCxnSpPr>
            <p:spPr>
              <a:xfrm>
                <a:off x="7092280" y="1916832"/>
                <a:ext cx="576064" cy="560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10537279" y="2452464"/>
              <a:ext cx="1344605" cy="432048"/>
              <a:chOff x="7308304" y="2492896"/>
              <a:chExt cx="1344605" cy="432048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7668344" y="2492896"/>
                <a:ext cx="984565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Radius</a:t>
                </a:r>
              </a:p>
            </p:txBody>
          </p:sp>
          <p:cxnSp>
            <p:nvCxnSpPr>
              <p:cNvPr id="44" name="Straight Connector 43"/>
              <p:cNvCxnSpPr>
                <a:endCxn id="43" idx="1"/>
              </p:cNvCxnSpPr>
              <p:nvPr/>
            </p:nvCxnSpPr>
            <p:spPr>
              <a:xfrm flipV="1">
                <a:off x="7308304" y="2692951"/>
                <a:ext cx="360040" cy="23199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10465271" y="3100536"/>
              <a:ext cx="1361729" cy="400110"/>
              <a:chOff x="7236296" y="3140968"/>
              <a:chExt cx="1361729" cy="400110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7884368" y="3140968"/>
                <a:ext cx="713657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Ulna</a:t>
                </a:r>
              </a:p>
            </p:txBody>
          </p:sp>
          <p:cxnSp>
            <p:nvCxnSpPr>
              <p:cNvPr id="47" name="Straight Connector 46"/>
              <p:cNvCxnSpPr>
                <a:endCxn id="46" idx="1"/>
              </p:cNvCxnSpPr>
              <p:nvPr/>
            </p:nvCxnSpPr>
            <p:spPr>
              <a:xfrm>
                <a:off x="7236296" y="3212976"/>
                <a:ext cx="648072" cy="1280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/>
            <p:cNvGrpSpPr/>
            <p:nvPr/>
          </p:nvGrpSpPr>
          <p:grpSpPr>
            <a:xfrm>
              <a:off x="7728967" y="1444352"/>
              <a:ext cx="1656184" cy="648072"/>
              <a:chOff x="4499992" y="1484784"/>
              <a:chExt cx="1656184" cy="648072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499992" y="1484784"/>
                <a:ext cx="699230" cy="400110"/>
              </a:xfrm>
              <a:prstGeom prst="rect">
                <a:avLst/>
              </a:prstGeom>
              <a:solidFill>
                <a:schemeClr val="bg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Ribs</a:t>
                </a:r>
              </a:p>
            </p:txBody>
          </p:sp>
          <p:cxnSp>
            <p:nvCxnSpPr>
              <p:cNvPr id="50" name="Straight Connector 49"/>
              <p:cNvCxnSpPr>
                <a:endCxn id="49" idx="3"/>
              </p:cNvCxnSpPr>
              <p:nvPr/>
            </p:nvCxnSpPr>
            <p:spPr>
              <a:xfrm flipH="1" flipV="1">
                <a:off x="5199222" y="1684839"/>
                <a:ext cx="956954" cy="87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endCxn id="49" idx="3"/>
              </p:cNvCxnSpPr>
              <p:nvPr/>
            </p:nvCxnSpPr>
            <p:spPr>
              <a:xfrm flipH="1" flipV="1">
                <a:off x="5199222" y="1684839"/>
                <a:ext cx="884946" cy="4480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7512943" y="2164432"/>
              <a:ext cx="2143574" cy="400110"/>
              <a:chOff x="7512943" y="2164432"/>
              <a:chExt cx="2143574" cy="40011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7512943" y="2164432"/>
                <a:ext cx="2088232" cy="400110"/>
                <a:chOff x="4283968" y="2204864"/>
                <a:chExt cx="2088232" cy="400110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4283968" y="2204864"/>
                  <a:ext cx="1295804" cy="400110"/>
                </a:xfrm>
                <a:prstGeom prst="rect">
                  <a:avLst/>
                </a:prstGeom>
                <a:solidFill>
                  <a:schemeClr val="bg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2000" dirty="0"/>
                    <a:t>Vertebrae</a:t>
                  </a:r>
                </a:p>
              </p:txBody>
            </p:sp>
            <p:cxnSp>
              <p:nvCxnSpPr>
                <p:cNvPr id="59" name="Straight Connector 58"/>
                <p:cNvCxnSpPr>
                  <a:endCxn id="58" idx="3"/>
                </p:cNvCxnSpPr>
                <p:nvPr/>
              </p:nvCxnSpPr>
              <p:spPr>
                <a:xfrm flipH="1" flipV="1">
                  <a:off x="5579772" y="2404919"/>
                  <a:ext cx="792428" cy="15998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Connector 56"/>
              <p:cNvCxnSpPr>
                <a:endCxn id="58" idx="3"/>
              </p:cNvCxnSpPr>
              <p:nvPr/>
            </p:nvCxnSpPr>
            <p:spPr>
              <a:xfrm flipH="1">
                <a:off x="8808747" y="2347382"/>
                <a:ext cx="847770" cy="171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6505680" y="67635"/>
          <a:ext cx="24526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2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1" u="none" dirty="0">
                          <a:latin typeface="+mn-lt"/>
                          <a:cs typeface="Arial" panose="020B0604020202020204" pitchFamily="34" charset="0"/>
                        </a:rPr>
                        <a:t>Vital</a:t>
                      </a:r>
                      <a:r>
                        <a:rPr lang="en-AU" sz="1800" u="none" dirty="0">
                          <a:latin typeface="+mn-lt"/>
                          <a:cs typeface="Arial" panose="020B0604020202020204" pitchFamily="34" charset="0"/>
                        </a:rPr>
                        <a:t> organ: An organ you</a:t>
                      </a:r>
                      <a:r>
                        <a:rPr lang="en-AU" sz="1800" u="none" baseline="0" dirty="0">
                          <a:latin typeface="+mn-lt"/>
                          <a:cs typeface="Arial" panose="020B0604020202020204" pitchFamily="34" charset="0"/>
                        </a:rPr>
                        <a:t> cannot live without </a:t>
                      </a:r>
                      <a:r>
                        <a:rPr lang="en-AU" sz="1800" u="none" baseline="0" dirty="0" err="1">
                          <a:latin typeface="+mn-lt"/>
                          <a:cs typeface="Arial" panose="020B0604020202020204" pitchFamily="34" charset="0"/>
                        </a:rPr>
                        <a:t>eg</a:t>
                      </a:r>
                      <a:r>
                        <a:rPr lang="en-AU" sz="1800" u="none" baseline="0" dirty="0">
                          <a:latin typeface="+mn-lt"/>
                          <a:cs typeface="Arial" panose="020B0604020202020204" pitchFamily="34" charset="0"/>
                        </a:rPr>
                        <a:t>. brain, lungs, heart</a:t>
                      </a:r>
                      <a:endParaRPr lang="en-AU" sz="1800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86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31018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52770"/>
              </p:ext>
            </p:extLst>
          </p:nvPr>
        </p:nvGraphicFramePr>
        <p:xfrm>
          <a:off x="4292796" y="163040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does deoxygenated blood enter the heart?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510155"/>
              </p:ext>
            </p:extLst>
          </p:nvPr>
        </p:nvGraphicFramePr>
        <p:xfrm>
          <a:off x="9203140" y="92903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Which valves prevent back-flow in the right atrium and right ventricle?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88940"/>
              </p:ext>
            </p:extLst>
          </p:nvPr>
        </p:nvGraphicFramePr>
        <p:xfrm>
          <a:off x="391705" y="5117522"/>
          <a:ext cx="301900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1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Where does the deoxygenated blood go after leaving the right ventricle? How does it get there?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463" y="1495343"/>
            <a:ext cx="4822354" cy="48223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327" y="1087474"/>
            <a:ext cx="728659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/>
              <a:t>The Heart – Function: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/>
              <a:t>Deoxygenated blood from the body enters the heart through the </a:t>
            </a:r>
            <a:r>
              <a:rPr lang="en-AU" sz="2700" b="1" dirty="0"/>
              <a:t>vena cava</a:t>
            </a:r>
            <a:r>
              <a:rPr lang="en-AU" sz="27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/>
              <a:t>It enters the </a:t>
            </a:r>
            <a:r>
              <a:rPr lang="en-AU" sz="2700" b="1" dirty="0"/>
              <a:t>right atrium</a:t>
            </a:r>
            <a:r>
              <a:rPr lang="en-AU" sz="2700" dirty="0"/>
              <a:t>, and is pumped into the </a:t>
            </a:r>
            <a:r>
              <a:rPr lang="en-AU" sz="2700" b="1" dirty="0"/>
              <a:t>right ventricle</a:t>
            </a:r>
            <a:r>
              <a:rPr lang="en-AU" sz="27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/>
              <a:t>The deoxygenated blood then is pumped out to the lungs through the </a:t>
            </a:r>
            <a:r>
              <a:rPr lang="en-AU" sz="2700" b="1" dirty="0"/>
              <a:t>pulmonary artery</a:t>
            </a:r>
            <a:r>
              <a:rPr lang="en-AU" sz="27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b="1" dirty="0"/>
              <a:t>Valves</a:t>
            </a:r>
            <a:r>
              <a:rPr lang="en-AU" sz="2700" dirty="0"/>
              <a:t> (tricuspid and pulmonary) prevent blood flowing back the wrong way.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700" dirty="0"/>
          </a:p>
        </p:txBody>
      </p:sp>
    </p:spTree>
    <p:extLst>
      <p:ext uri="{BB962C8B-B14F-4D97-AF65-F5344CB8AC3E}">
        <p14:creationId xmlns:p14="http://schemas.microsoft.com/office/powerpoint/2010/main" val="160696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887" y="1235207"/>
            <a:ext cx="5011369" cy="5011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331018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526805"/>
              </p:ext>
            </p:extLst>
          </p:nvPr>
        </p:nvGraphicFramePr>
        <p:xfrm>
          <a:off x="4292796" y="163040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does oxygenated blood enter the heart?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19794"/>
              </p:ext>
            </p:extLst>
          </p:nvPr>
        </p:nvGraphicFramePr>
        <p:xfrm>
          <a:off x="8049087" y="148208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role do the valves play in the heart?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99747"/>
              </p:ext>
            </p:extLst>
          </p:nvPr>
        </p:nvGraphicFramePr>
        <p:xfrm>
          <a:off x="1070946" y="5535376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does the blood enter the body from the heart?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01327" y="1087474"/>
            <a:ext cx="7286593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/>
              <a:t>The Heart – Function: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/>
              <a:t>Oxygenated blood from the lungs enters the heart through the </a:t>
            </a:r>
            <a:r>
              <a:rPr lang="en-AU" sz="2700" b="1" dirty="0"/>
              <a:t>pulmonary vein</a:t>
            </a:r>
            <a:r>
              <a:rPr lang="en-AU" sz="27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/>
              <a:t>It enters the </a:t>
            </a:r>
            <a:r>
              <a:rPr lang="en-AU" sz="2700" b="1" dirty="0"/>
              <a:t>left atrium</a:t>
            </a:r>
            <a:r>
              <a:rPr lang="en-AU" sz="2700" dirty="0"/>
              <a:t>, and is pumped into the </a:t>
            </a:r>
            <a:r>
              <a:rPr lang="en-AU" sz="2700" b="1" dirty="0"/>
              <a:t>left ventricle</a:t>
            </a:r>
            <a:r>
              <a:rPr lang="en-AU" sz="27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dirty="0"/>
              <a:t>The oxygenated blood is then pumped out to the body through the </a:t>
            </a:r>
            <a:r>
              <a:rPr lang="en-AU" sz="2700" b="1" dirty="0"/>
              <a:t>aorta</a:t>
            </a:r>
            <a:r>
              <a:rPr lang="en-AU" sz="27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700" b="1" dirty="0"/>
              <a:t>Valves</a:t>
            </a:r>
            <a:r>
              <a:rPr lang="en-AU" sz="2700" dirty="0"/>
              <a:t> (mitral and aortic), prevent blood flowing back the wrong way.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7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8CCF2B-0597-4048-8C1B-541B9882F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48425"/>
              </p:ext>
            </p:extLst>
          </p:nvPr>
        </p:nvGraphicFramePr>
        <p:xfrm>
          <a:off x="4000416" y="5261056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the difference between the left and right sides of the heart?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35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87223"/>
              </p:ext>
            </p:extLst>
          </p:nvPr>
        </p:nvGraphicFramePr>
        <p:xfrm>
          <a:off x="121496" y="930445"/>
          <a:ext cx="6211986" cy="24830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1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41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400" b="1" dirty="0">
                          <a:latin typeface="+mn-lt"/>
                        </a:rPr>
                        <a:t>Describing the path of blood through the heart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236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dirty="0">
                          <a:latin typeface="+mn-lt"/>
                        </a:rPr>
                        <a:t>1.</a:t>
                      </a:r>
                      <a:r>
                        <a:rPr lang="en-AU" sz="2000" baseline="0" dirty="0">
                          <a:latin typeface="+mn-lt"/>
                        </a:rPr>
                        <a:t> Identify the starting point on the diagram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2. State whether the blood is</a:t>
                      </a:r>
                      <a:r>
                        <a:rPr lang="en-AU" sz="2000" baseline="0" dirty="0">
                          <a:latin typeface="+mn-lt"/>
                        </a:rPr>
                        <a:t> </a:t>
                      </a:r>
                      <a:r>
                        <a:rPr lang="en-AU" sz="2000" baseline="0" dirty="0">
                          <a:solidFill>
                            <a:srgbClr val="FF0000"/>
                          </a:solidFill>
                          <a:latin typeface="+mn-lt"/>
                        </a:rPr>
                        <a:t>oxygenated</a:t>
                      </a:r>
                      <a:r>
                        <a:rPr lang="en-AU" sz="2000" baseline="0" dirty="0">
                          <a:latin typeface="+mn-lt"/>
                        </a:rPr>
                        <a:t> (red) or </a:t>
                      </a:r>
                      <a:r>
                        <a:rPr lang="en-AU" sz="2000" baseline="0" dirty="0">
                          <a:solidFill>
                            <a:srgbClr val="0070C0"/>
                          </a:solidFill>
                          <a:latin typeface="+mn-lt"/>
                        </a:rPr>
                        <a:t>deoxygenated</a:t>
                      </a:r>
                      <a:r>
                        <a:rPr lang="en-AU" sz="2000" baseline="0" dirty="0">
                          <a:latin typeface="+mn-lt"/>
                        </a:rPr>
                        <a:t> (blue)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baseline="0" dirty="0">
                          <a:latin typeface="+mn-lt"/>
                        </a:rPr>
                        <a:t>3. </a:t>
                      </a:r>
                      <a:r>
                        <a:rPr lang="en-AU" sz="2000" dirty="0">
                          <a:latin typeface="+mn-lt"/>
                        </a:rPr>
                        <a:t>Follow the arrows through the different</a:t>
                      </a:r>
                      <a:r>
                        <a:rPr lang="en-AU" sz="2000" baseline="0" dirty="0">
                          <a:latin typeface="+mn-lt"/>
                        </a:rPr>
                        <a:t> parts of the heart until the blood exits the heart</a:t>
                      </a:r>
                      <a:endParaRPr lang="en-AU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1243" y="3647825"/>
            <a:ext cx="59822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Describe the path of blood from the right ventricle.</a:t>
            </a:r>
          </a:p>
          <a:p>
            <a:endParaRPr lang="en-AU" sz="2800" dirty="0"/>
          </a:p>
          <a:p>
            <a:r>
              <a:rPr lang="en-AU" sz="2800" dirty="0">
                <a:solidFill>
                  <a:srgbClr val="00B050"/>
                </a:solidFill>
              </a:rPr>
              <a:t>The deoxygenated blood in the right ventricle goes through the pulmonary artery to the lungs.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7CA78E-2344-42F6-8254-FE9F3353B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EF"/>
              </a:clrFrom>
              <a:clrTo>
                <a:srgbClr val="FFF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82" y="1252344"/>
            <a:ext cx="5858518" cy="43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2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87223"/>
              </p:ext>
            </p:extLst>
          </p:nvPr>
        </p:nvGraphicFramePr>
        <p:xfrm>
          <a:off x="121496" y="930445"/>
          <a:ext cx="6211986" cy="24830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1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41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400" b="1" dirty="0">
                          <a:latin typeface="+mn-lt"/>
                        </a:rPr>
                        <a:t>Describing the path of blood through the heart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236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dirty="0">
                          <a:latin typeface="+mn-lt"/>
                        </a:rPr>
                        <a:t>1.</a:t>
                      </a:r>
                      <a:r>
                        <a:rPr lang="en-AU" sz="2000" baseline="0" dirty="0">
                          <a:latin typeface="+mn-lt"/>
                        </a:rPr>
                        <a:t> Identify the starting point on the diagram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2. State whether the blood is</a:t>
                      </a:r>
                      <a:r>
                        <a:rPr lang="en-AU" sz="2000" baseline="0" dirty="0">
                          <a:latin typeface="+mn-lt"/>
                        </a:rPr>
                        <a:t> </a:t>
                      </a:r>
                      <a:r>
                        <a:rPr lang="en-AU" sz="2000" baseline="0" dirty="0">
                          <a:solidFill>
                            <a:srgbClr val="FF0000"/>
                          </a:solidFill>
                          <a:latin typeface="+mn-lt"/>
                        </a:rPr>
                        <a:t>oxygenated</a:t>
                      </a:r>
                      <a:r>
                        <a:rPr lang="en-AU" sz="2000" baseline="0" dirty="0">
                          <a:latin typeface="+mn-lt"/>
                        </a:rPr>
                        <a:t> (red) or </a:t>
                      </a:r>
                      <a:r>
                        <a:rPr lang="en-AU" sz="2000" baseline="0" dirty="0">
                          <a:solidFill>
                            <a:srgbClr val="0070C0"/>
                          </a:solidFill>
                          <a:latin typeface="+mn-lt"/>
                        </a:rPr>
                        <a:t>deoxygenated</a:t>
                      </a:r>
                      <a:r>
                        <a:rPr lang="en-AU" sz="2000" baseline="0" dirty="0">
                          <a:latin typeface="+mn-lt"/>
                        </a:rPr>
                        <a:t> (blue)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baseline="0" dirty="0">
                          <a:latin typeface="+mn-lt"/>
                        </a:rPr>
                        <a:t>3. </a:t>
                      </a:r>
                      <a:r>
                        <a:rPr lang="en-AU" sz="2000" dirty="0">
                          <a:latin typeface="+mn-lt"/>
                        </a:rPr>
                        <a:t>Follow the arrows through the different</a:t>
                      </a:r>
                      <a:r>
                        <a:rPr lang="en-AU" sz="2000" baseline="0" dirty="0">
                          <a:latin typeface="+mn-lt"/>
                        </a:rPr>
                        <a:t> parts of the heart until the blood exits the heart</a:t>
                      </a:r>
                      <a:endParaRPr lang="en-AU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1243" y="3647825"/>
            <a:ext cx="59822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Describe the path of blood from the left ventricle.</a:t>
            </a:r>
          </a:p>
          <a:p>
            <a:endParaRPr lang="en-AU" sz="2800" dirty="0"/>
          </a:p>
          <a:p>
            <a:r>
              <a:rPr lang="en-AU" sz="2800" dirty="0">
                <a:solidFill>
                  <a:srgbClr val="00B050"/>
                </a:solidFill>
              </a:rPr>
              <a:t>The oxygenated blood in the left ventricle goes through the aorta to the body.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CB56278-34FD-4EE6-B67E-0D673C075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EF"/>
              </a:clrFrom>
              <a:clrTo>
                <a:srgbClr val="FFF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82" y="1252344"/>
            <a:ext cx="5858518" cy="43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87223"/>
              </p:ext>
            </p:extLst>
          </p:nvPr>
        </p:nvGraphicFramePr>
        <p:xfrm>
          <a:off x="121496" y="930445"/>
          <a:ext cx="6211986" cy="24830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1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41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400" b="1" dirty="0">
                          <a:latin typeface="+mn-lt"/>
                        </a:rPr>
                        <a:t>Describing the path of blood through the heart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236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dirty="0">
                          <a:latin typeface="+mn-lt"/>
                        </a:rPr>
                        <a:t>1.</a:t>
                      </a:r>
                      <a:r>
                        <a:rPr lang="en-AU" sz="2000" baseline="0" dirty="0">
                          <a:latin typeface="+mn-lt"/>
                        </a:rPr>
                        <a:t> Identify the starting point on the diagram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2. State whether the blood is</a:t>
                      </a:r>
                      <a:r>
                        <a:rPr lang="en-AU" sz="2000" baseline="0" dirty="0">
                          <a:latin typeface="+mn-lt"/>
                        </a:rPr>
                        <a:t> </a:t>
                      </a:r>
                      <a:r>
                        <a:rPr lang="en-AU" sz="2000" baseline="0" dirty="0">
                          <a:solidFill>
                            <a:srgbClr val="FF0000"/>
                          </a:solidFill>
                          <a:latin typeface="+mn-lt"/>
                        </a:rPr>
                        <a:t>oxygenated</a:t>
                      </a:r>
                      <a:r>
                        <a:rPr lang="en-AU" sz="2000" baseline="0" dirty="0">
                          <a:latin typeface="+mn-lt"/>
                        </a:rPr>
                        <a:t> (red) or </a:t>
                      </a:r>
                      <a:r>
                        <a:rPr lang="en-AU" sz="2000" baseline="0" dirty="0">
                          <a:solidFill>
                            <a:srgbClr val="0070C0"/>
                          </a:solidFill>
                          <a:latin typeface="+mn-lt"/>
                        </a:rPr>
                        <a:t>deoxygenated</a:t>
                      </a:r>
                      <a:r>
                        <a:rPr lang="en-AU" sz="2000" baseline="0" dirty="0">
                          <a:latin typeface="+mn-lt"/>
                        </a:rPr>
                        <a:t> (blue)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baseline="0" dirty="0">
                          <a:latin typeface="+mn-lt"/>
                        </a:rPr>
                        <a:t>3. </a:t>
                      </a:r>
                      <a:r>
                        <a:rPr lang="en-AU" sz="2000" dirty="0">
                          <a:latin typeface="+mn-lt"/>
                        </a:rPr>
                        <a:t>Follow the arrows through the different</a:t>
                      </a:r>
                      <a:r>
                        <a:rPr lang="en-AU" sz="2000" baseline="0" dirty="0">
                          <a:latin typeface="+mn-lt"/>
                        </a:rPr>
                        <a:t> parts of the heart until the blood exits the heart</a:t>
                      </a:r>
                      <a:endParaRPr lang="en-AU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1243" y="3647825"/>
            <a:ext cx="59822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Describe the path of blood from the left atrium.</a:t>
            </a:r>
          </a:p>
          <a:p>
            <a:endParaRPr lang="en-AU" sz="2800" dirty="0"/>
          </a:p>
          <a:p>
            <a:r>
              <a:rPr lang="en-AU" sz="2800" dirty="0">
                <a:solidFill>
                  <a:srgbClr val="00B050"/>
                </a:solidFill>
              </a:rPr>
              <a:t>The oxygenated blood in the left atrium goes into the left ventricle, then through the aorta to the body.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CE2CC6F-8903-466E-81AF-C1E28B8E9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EF"/>
              </a:clrFrom>
              <a:clrTo>
                <a:srgbClr val="FFF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82" y="1252344"/>
            <a:ext cx="5858518" cy="43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64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87223"/>
              </p:ext>
            </p:extLst>
          </p:nvPr>
        </p:nvGraphicFramePr>
        <p:xfrm>
          <a:off x="121496" y="930445"/>
          <a:ext cx="6211986" cy="24830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1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41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400" b="1" dirty="0">
                          <a:latin typeface="+mn-lt"/>
                        </a:rPr>
                        <a:t>Describing the path of blood through the heart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236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dirty="0">
                          <a:latin typeface="+mn-lt"/>
                        </a:rPr>
                        <a:t>1.</a:t>
                      </a:r>
                      <a:r>
                        <a:rPr lang="en-AU" sz="2000" baseline="0" dirty="0">
                          <a:latin typeface="+mn-lt"/>
                        </a:rPr>
                        <a:t> Identify the starting point on the diagram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2. State whether the blood is</a:t>
                      </a:r>
                      <a:r>
                        <a:rPr lang="en-AU" sz="2000" baseline="0" dirty="0">
                          <a:latin typeface="+mn-lt"/>
                        </a:rPr>
                        <a:t> </a:t>
                      </a:r>
                      <a:r>
                        <a:rPr lang="en-AU" sz="2000" baseline="0" dirty="0">
                          <a:solidFill>
                            <a:srgbClr val="FF0000"/>
                          </a:solidFill>
                          <a:latin typeface="+mn-lt"/>
                        </a:rPr>
                        <a:t>oxygenated</a:t>
                      </a:r>
                      <a:r>
                        <a:rPr lang="en-AU" sz="2000" baseline="0" dirty="0">
                          <a:latin typeface="+mn-lt"/>
                        </a:rPr>
                        <a:t> (red) or </a:t>
                      </a:r>
                      <a:r>
                        <a:rPr lang="en-AU" sz="2000" baseline="0" dirty="0">
                          <a:solidFill>
                            <a:srgbClr val="0070C0"/>
                          </a:solidFill>
                          <a:latin typeface="+mn-lt"/>
                        </a:rPr>
                        <a:t>deoxygenated</a:t>
                      </a:r>
                      <a:r>
                        <a:rPr lang="en-AU" sz="2000" baseline="0" dirty="0">
                          <a:latin typeface="+mn-lt"/>
                        </a:rPr>
                        <a:t> (blue)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baseline="0" dirty="0">
                          <a:latin typeface="+mn-lt"/>
                        </a:rPr>
                        <a:t>3. </a:t>
                      </a:r>
                      <a:r>
                        <a:rPr lang="en-AU" sz="2000" dirty="0">
                          <a:latin typeface="+mn-lt"/>
                        </a:rPr>
                        <a:t>Follow the arrows through the different</a:t>
                      </a:r>
                      <a:r>
                        <a:rPr lang="en-AU" sz="2000" baseline="0" dirty="0">
                          <a:latin typeface="+mn-lt"/>
                        </a:rPr>
                        <a:t> parts of the heart until the blood exits the heart</a:t>
                      </a:r>
                      <a:endParaRPr lang="en-AU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1243" y="3647825"/>
            <a:ext cx="59822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Describe the path of blood from the vena cava.</a:t>
            </a:r>
          </a:p>
          <a:p>
            <a:endParaRPr lang="en-AU" sz="2800" dirty="0"/>
          </a:p>
          <a:p>
            <a:r>
              <a:rPr lang="en-AU" sz="2800" dirty="0">
                <a:solidFill>
                  <a:srgbClr val="00B050"/>
                </a:solidFill>
              </a:rPr>
              <a:t>The deoxygenated blood goes through the vena cava into the right atrium, then the right ventricle and goes to the lungs through the pulmonary artery.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E1A8E23-F5C0-4F2B-83A2-59E539035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EF"/>
              </a:clrFrom>
              <a:clrTo>
                <a:srgbClr val="FFF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82" y="1252344"/>
            <a:ext cx="5858518" cy="43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20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987223"/>
              </p:ext>
            </p:extLst>
          </p:nvPr>
        </p:nvGraphicFramePr>
        <p:xfrm>
          <a:off x="121496" y="930445"/>
          <a:ext cx="6211986" cy="24830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11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41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400" b="1" dirty="0">
                          <a:latin typeface="+mn-lt"/>
                        </a:rPr>
                        <a:t>Describing the path of blood through the heart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236">
                <a:tc>
                  <a:txBody>
                    <a:bodyPr/>
                    <a:lstStyle/>
                    <a:p>
                      <a:pPr marL="0" indent="0">
                        <a:lnSpc>
                          <a:spcPct val="125000"/>
                        </a:lnSpc>
                        <a:buNone/>
                      </a:pPr>
                      <a:r>
                        <a:rPr lang="en-AU" sz="2000" dirty="0">
                          <a:latin typeface="+mn-lt"/>
                        </a:rPr>
                        <a:t>1.</a:t>
                      </a:r>
                      <a:r>
                        <a:rPr lang="en-AU" sz="2000" baseline="0" dirty="0">
                          <a:latin typeface="+mn-lt"/>
                        </a:rPr>
                        <a:t> Identify the starting point on the diagram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dirty="0">
                          <a:latin typeface="+mn-lt"/>
                        </a:rPr>
                        <a:t>2. State whether the blood is</a:t>
                      </a:r>
                      <a:r>
                        <a:rPr lang="en-AU" sz="2000" baseline="0" dirty="0">
                          <a:latin typeface="+mn-lt"/>
                        </a:rPr>
                        <a:t> </a:t>
                      </a:r>
                      <a:r>
                        <a:rPr lang="en-AU" sz="2000" baseline="0" dirty="0">
                          <a:solidFill>
                            <a:srgbClr val="FF0000"/>
                          </a:solidFill>
                          <a:latin typeface="+mn-lt"/>
                        </a:rPr>
                        <a:t>oxygenated</a:t>
                      </a:r>
                      <a:r>
                        <a:rPr lang="en-AU" sz="2000" baseline="0" dirty="0">
                          <a:latin typeface="+mn-lt"/>
                        </a:rPr>
                        <a:t> (red) or </a:t>
                      </a:r>
                      <a:r>
                        <a:rPr lang="en-AU" sz="2000" baseline="0" dirty="0">
                          <a:solidFill>
                            <a:srgbClr val="0070C0"/>
                          </a:solidFill>
                          <a:latin typeface="+mn-lt"/>
                        </a:rPr>
                        <a:t>deoxygenated</a:t>
                      </a:r>
                      <a:r>
                        <a:rPr lang="en-AU" sz="2000" baseline="0" dirty="0">
                          <a:latin typeface="+mn-lt"/>
                        </a:rPr>
                        <a:t> (blue)</a:t>
                      </a:r>
                    </a:p>
                    <a:p>
                      <a:pPr>
                        <a:lnSpc>
                          <a:spcPct val="125000"/>
                        </a:lnSpc>
                      </a:pPr>
                      <a:r>
                        <a:rPr lang="en-AU" sz="2000" baseline="0" dirty="0">
                          <a:latin typeface="+mn-lt"/>
                        </a:rPr>
                        <a:t>3. </a:t>
                      </a:r>
                      <a:r>
                        <a:rPr lang="en-AU" sz="2000" dirty="0">
                          <a:latin typeface="+mn-lt"/>
                        </a:rPr>
                        <a:t>Follow the arrows through the different</a:t>
                      </a:r>
                      <a:r>
                        <a:rPr lang="en-AU" sz="2000" baseline="0" dirty="0">
                          <a:latin typeface="+mn-lt"/>
                        </a:rPr>
                        <a:t> parts of the heart until the blood exits the heart</a:t>
                      </a:r>
                      <a:endParaRPr lang="en-AU" sz="2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1243" y="3647825"/>
            <a:ext cx="59822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Describe the path of blood from the pulmonary veins.</a:t>
            </a:r>
          </a:p>
          <a:p>
            <a:endParaRPr lang="en-AU" sz="2800" dirty="0"/>
          </a:p>
          <a:p>
            <a:r>
              <a:rPr lang="en-AU" sz="2800" dirty="0">
                <a:solidFill>
                  <a:srgbClr val="00B050"/>
                </a:solidFill>
              </a:rPr>
              <a:t>The oxygenated blood goes through the pulmonary vein into the left atrium, then goes into the left ventricle and goes out through the aorta to the body.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761DE35-D673-4928-8619-2529CF5A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EF"/>
              </a:clrFrom>
              <a:clrTo>
                <a:srgbClr val="FFF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482" y="1252344"/>
            <a:ext cx="5858518" cy="432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87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Knowing how organs work together in a system and how the systems interact with each other will help you understand how the body works.</a:t>
            </a:r>
          </a:p>
          <a:p>
            <a:endParaRPr lang="en-AU" sz="2800" dirty="0"/>
          </a:p>
          <a:p>
            <a:r>
              <a:rPr lang="en-AU" sz="2800" dirty="0"/>
              <a:t>Understanding the structure and function of the circulatory system will help you understand how we get nutrients and oxygen to our cells.</a:t>
            </a:r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211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Name two substances the circulatory system carries around the body.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757717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342491"/>
            <a:ext cx="54656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Describe the path blood takes from the right atrium through the heart.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077171"/>
            <a:ext cx="12115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For each section of the heart below, match it to its function.</a:t>
            </a:r>
          </a:p>
          <a:p>
            <a:r>
              <a:rPr lang="en-AU" sz="2800" b="1" u="sng" dirty="0"/>
              <a:t>Components</a:t>
            </a:r>
            <a:r>
              <a:rPr lang="en-AU" sz="2800" b="1" dirty="0"/>
              <a:t>		</a:t>
            </a:r>
            <a:r>
              <a:rPr lang="en-AU" sz="2800" b="1" u="sng" dirty="0"/>
              <a:t>Function</a:t>
            </a:r>
            <a:endParaRPr lang="en-AU" sz="2800" dirty="0"/>
          </a:p>
          <a:p>
            <a:r>
              <a:rPr lang="en-AU" sz="2500" b="1" dirty="0"/>
              <a:t>1</a:t>
            </a:r>
            <a:r>
              <a:rPr lang="en-AU" sz="2500" dirty="0"/>
              <a:t>  Pulmonary Vein		</a:t>
            </a:r>
            <a:r>
              <a:rPr lang="en-AU" sz="2500" b="1" dirty="0"/>
              <a:t>A</a:t>
            </a:r>
            <a:r>
              <a:rPr lang="en-AU" sz="2500" dirty="0"/>
              <a:t>  Deoxygenated blood from body travels to heart</a:t>
            </a:r>
          </a:p>
          <a:p>
            <a:r>
              <a:rPr lang="en-AU" sz="2500" b="1" dirty="0"/>
              <a:t>2</a:t>
            </a:r>
            <a:r>
              <a:rPr lang="en-AU" sz="2500" dirty="0"/>
              <a:t>  Pulmonary Artery		</a:t>
            </a:r>
            <a:r>
              <a:rPr lang="en-AU" sz="2500" b="1" dirty="0"/>
              <a:t>B</a:t>
            </a:r>
            <a:r>
              <a:rPr lang="en-AU" sz="2500" dirty="0"/>
              <a:t>  Oxygenated blood from heart travels to body</a:t>
            </a:r>
          </a:p>
          <a:p>
            <a:r>
              <a:rPr lang="en-AU" sz="2500" b="1" dirty="0"/>
              <a:t>3</a:t>
            </a:r>
            <a:r>
              <a:rPr lang="en-AU" sz="2500" dirty="0"/>
              <a:t>  Aorta			</a:t>
            </a:r>
            <a:r>
              <a:rPr lang="en-AU" sz="2500" b="1" dirty="0"/>
              <a:t>C</a:t>
            </a:r>
            <a:r>
              <a:rPr lang="en-AU" sz="2500" dirty="0"/>
              <a:t>  Deoxygenated blood from heart travels to lungs</a:t>
            </a:r>
          </a:p>
          <a:p>
            <a:r>
              <a:rPr lang="en-AU" sz="2500" b="1" dirty="0"/>
              <a:t>4</a:t>
            </a:r>
            <a:r>
              <a:rPr lang="en-AU" sz="2500" dirty="0"/>
              <a:t>  Vena Cava			</a:t>
            </a:r>
            <a:r>
              <a:rPr lang="en-AU" sz="2500" b="1" dirty="0"/>
              <a:t>D</a:t>
            </a:r>
            <a:r>
              <a:rPr lang="en-AU" sz="2500" dirty="0"/>
              <a:t>  Oxygenated blood from lungs travels to heart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477964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17BF211-1A65-4FB1-A1E4-6F197DFFB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618" y="1895425"/>
            <a:ext cx="6726382" cy="49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3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7" grpId="0" animBg="1"/>
      <p:bldP spid="8" grpId="0"/>
      <p:bldP spid="6" grpId="0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245" y="945760"/>
            <a:ext cx="1104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Collect and complete a hard copy of the circulatory system worksheet.</a:t>
            </a:r>
            <a:endParaRPr lang="en-AU" sz="2800" i="1" dirty="0"/>
          </a:p>
        </p:txBody>
      </p:sp>
      <p:sp>
        <p:nvSpPr>
          <p:cNvPr id="2" name="Rectangle 1"/>
          <p:cNvSpPr/>
          <p:nvPr/>
        </p:nvSpPr>
        <p:spPr>
          <a:xfrm>
            <a:off x="140244" y="1468980"/>
            <a:ext cx="7028199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500" b="1" dirty="0"/>
              <a:t>Circulatory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The organs of the circulatory system work together to maintain circulation within your body.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400" dirty="0"/>
              <a:t>Circulation is the process of transporting gases, nutrients, waste products and heat around the body via the blood.</a:t>
            </a:r>
          </a:p>
          <a:p>
            <a:endParaRPr lang="en-AU" sz="2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500" dirty="0"/>
              <a:t>There are </a:t>
            </a:r>
            <a:r>
              <a:rPr lang="en-AU" sz="2500" b="1" dirty="0"/>
              <a:t>three</a:t>
            </a:r>
            <a:r>
              <a:rPr lang="en-AU" sz="2500" dirty="0"/>
              <a:t> organs in the circulatory system: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b="1" dirty="0"/>
              <a:t>Heart – </a:t>
            </a:r>
            <a:r>
              <a:rPr lang="en-AU" sz="2400" dirty="0"/>
              <a:t>a pair of pumps made of cardiac muscle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b="1" dirty="0"/>
              <a:t>Blood vessels –</a:t>
            </a:r>
            <a:r>
              <a:rPr lang="en-AU" sz="2400" dirty="0"/>
              <a:t> tubes which allow the movement of blood throughout the body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400" b="1" dirty="0"/>
              <a:t>Blood – </a:t>
            </a:r>
            <a:r>
              <a:rPr lang="en-AU" sz="2400" dirty="0"/>
              <a:t>a liquid organ that carries oxygen, nutrients and water </a:t>
            </a:r>
            <a:r>
              <a:rPr lang="en-AU" sz="2400" b="1" dirty="0"/>
              <a:t>to</a:t>
            </a:r>
            <a:r>
              <a:rPr lang="en-AU" sz="2400" dirty="0"/>
              <a:t> cells, and removes carbon dioxide and waste </a:t>
            </a:r>
            <a:r>
              <a:rPr lang="en-AU" sz="2400" b="1" dirty="0"/>
              <a:t>from</a:t>
            </a:r>
            <a:r>
              <a:rPr lang="en-AU" sz="2400" dirty="0"/>
              <a:t> cells</a:t>
            </a:r>
            <a:endParaRPr lang="en-AU" sz="2400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548B12A-771C-4F34-A335-F0E5A475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EF"/>
              </a:clrFrom>
              <a:clrTo>
                <a:srgbClr val="FFF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8443" y="1867558"/>
            <a:ext cx="5023557" cy="370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23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689" y="944092"/>
            <a:ext cx="85387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Tendons and Ligaments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Tendons and ligaments are tough bands of tissue.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Tendons connect muscles to bones.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Ligaments connect bones to other bones.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481218"/>
              </p:ext>
            </p:extLst>
          </p:nvPr>
        </p:nvGraphicFramePr>
        <p:xfrm>
          <a:off x="9287138" y="148208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are tendons and ligaments </a:t>
                      </a:r>
                      <a:r>
                        <a:rPr lang="en-AU" b="1" baseline="0" dirty="0"/>
                        <a:t>similar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54754"/>
              </p:ext>
            </p:extLst>
          </p:nvPr>
        </p:nvGraphicFramePr>
        <p:xfrm>
          <a:off x="9287138" y="1362626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are tendons and ligaments </a:t>
                      </a:r>
                      <a:r>
                        <a:rPr lang="en-AU" b="1" baseline="0" dirty="0"/>
                        <a:t>different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873"/>
          <a:stretch/>
        </p:blipFill>
        <p:spPr>
          <a:xfrm>
            <a:off x="3492175" y="2759974"/>
            <a:ext cx="5207649" cy="3963092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44483EC-057D-4883-A4D1-B5D6B88B6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53009"/>
              </p:ext>
            </p:extLst>
          </p:nvPr>
        </p:nvGraphicFramePr>
        <p:xfrm>
          <a:off x="9287137" y="2577044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Identify the tendon and the ligament in the diagram. Explain your choice.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B26CAB2-5D82-4CA9-946A-ABBA46CF62AB}"/>
              </a:ext>
            </a:extLst>
          </p:cNvPr>
          <p:cNvSpPr/>
          <p:nvPr/>
        </p:nvSpPr>
        <p:spPr>
          <a:xfrm>
            <a:off x="5957625" y="2950763"/>
            <a:ext cx="1121963" cy="841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417F9F-74B5-46BD-AC70-3FE9FCC67D35}"/>
              </a:ext>
            </a:extLst>
          </p:cNvPr>
          <p:cNvSpPr/>
          <p:nvPr/>
        </p:nvSpPr>
        <p:spPr>
          <a:xfrm>
            <a:off x="3579998" y="5650019"/>
            <a:ext cx="1121963" cy="841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DD814C-2C8B-458D-930F-3627ED38B970}"/>
              </a:ext>
            </a:extLst>
          </p:cNvPr>
          <p:cNvSpPr/>
          <p:nvPr/>
        </p:nvSpPr>
        <p:spPr>
          <a:xfrm>
            <a:off x="4476633" y="5503229"/>
            <a:ext cx="942449" cy="121983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9CCC0C-F411-4D03-ABA7-37858E2BB932}"/>
              </a:ext>
            </a:extLst>
          </p:cNvPr>
          <p:cNvSpPr/>
          <p:nvPr/>
        </p:nvSpPr>
        <p:spPr>
          <a:xfrm>
            <a:off x="6817799" y="4661755"/>
            <a:ext cx="1787659" cy="841474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E1C37-30E1-4772-8FD0-126596399EE2}"/>
              </a:ext>
            </a:extLst>
          </p:cNvPr>
          <p:cNvSpPr txBox="1"/>
          <p:nvPr/>
        </p:nvSpPr>
        <p:spPr>
          <a:xfrm>
            <a:off x="4011945" y="5851537"/>
            <a:ext cx="32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A</a:t>
            </a:r>
            <a:endParaRPr lang="en-AU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4A67F5-360B-4A59-9A6E-A2E6E837BC9B}"/>
              </a:ext>
            </a:extLst>
          </p:cNvPr>
          <p:cNvSpPr txBox="1"/>
          <p:nvPr/>
        </p:nvSpPr>
        <p:spPr>
          <a:xfrm>
            <a:off x="8605458" y="4820882"/>
            <a:ext cx="32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B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37542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13" grpId="0" animBg="1"/>
      <p:bldP spid="7" grpId="0" animBg="1"/>
      <p:bldP spid="14" grpId="0" animBg="1"/>
      <p:bldP spid="8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8158" y="978158"/>
            <a:ext cx="716365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Types of Joints</a:t>
            </a:r>
            <a:endParaRPr lang="en-AU" sz="2800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/>
              <a:t>Hinge joints</a:t>
            </a:r>
            <a:r>
              <a:rPr lang="en-AU" sz="2800" dirty="0"/>
              <a:t> only move backwards and forwards (like a door hinge)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/>
              <a:t>Ball and socket joints</a:t>
            </a:r>
            <a:r>
              <a:rPr lang="en-AU" sz="2800" dirty="0"/>
              <a:t> allow movement in all directions: one bone has a ball shaped end that fits into another bone’s cup shaped 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89424"/>
              </p:ext>
            </p:extLst>
          </p:nvPr>
        </p:nvGraphicFramePr>
        <p:xfrm>
          <a:off x="9257785" y="215543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767">
                <a:tc>
                  <a:txBody>
                    <a:bodyPr/>
                    <a:lstStyle/>
                    <a:p>
                      <a:r>
                        <a:rPr lang="en-AU" baseline="0" dirty="0"/>
                        <a:t>How does a hinge joint move?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18708"/>
              </p:ext>
            </p:extLst>
          </p:nvPr>
        </p:nvGraphicFramePr>
        <p:xfrm>
          <a:off x="9259741" y="1466558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do ball and sockets joints allow movement in all directions?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1924" t="7189" r="10316" b="9263"/>
          <a:stretch/>
        </p:blipFill>
        <p:spPr bwMode="auto">
          <a:xfrm>
            <a:off x="7265963" y="1118383"/>
            <a:ext cx="1652954" cy="197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F0990FE-2F5C-425D-88DB-B79001773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65963" y="3763108"/>
            <a:ext cx="2125715" cy="236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733D10-53CC-403A-8F91-682810765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74810"/>
              </p:ext>
            </p:extLst>
          </p:nvPr>
        </p:nvGraphicFramePr>
        <p:xfrm>
          <a:off x="9257784" y="2991893"/>
          <a:ext cx="27736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type of joint is the shoulder? Explain your choice.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88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Circulatory System</a:t>
            </a:r>
            <a:b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A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Year 8 Science</a:t>
            </a:r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120" y="2030874"/>
            <a:ext cx="3256280" cy="4739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761872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999"/>
              </p:ext>
            </p:extLst>
          </p:nvPr>
        </p:nvGraphicFramePr>
        <p:xfrm>
          <a:off x="9534749" y="87486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 you need to know about the heart?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8149" y="975167"/>
            <a:ext cx="9345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800" dirty="0"/>
              <a:t>Identify the organs of circulatory system and their 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800" dirty="0"/>
              <a:t>Describe the structure of the heart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800" dirty="0"/>
              <a:t>Describe the path blood takes through the heart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4313" y="3527276"/>
            <a:ext cx="845265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AU" sz="2800" dirty="0"/>
              <a:t>There are many systems of organs in the human body.</a:t>
            </a:r>
          </a:p>
          <a:p>
            <a:pPr>
              <a:spcAft>
                <a:spcPts val="1200"/>
              </a:spcAft>
            </a:pPr>
            <a:r>
              <a:rPr lang="en-AU" sz="2800" dirty="0"/>
              <a:t>Think, Pair, Share: What are the </a:t>
            </a:r>
            <a:r>
              <a:rPr lang="en-AU" sz="2800" b="1" dirty="0"/>
              <a:t>organ systems </a:t>
            </a:r>
            <a:r>
              <a:rPr lang="en-AU" sz="2800" dirty="0"/>
              <a:t>in the human body?</a:t>
            </a:r>
          </a:p>
          <a:p>
            <a:pPr>
              <a:spcAft>
                <a:spcPts val="1200"/>
              </a:spcAft>
            </a:pPr>
            <a:r>
              <a:rPr lang="en-AU" sz="2800" dirty="0"/>
              <a:t>Think, Pair, Share: Name two organs in the circulatory system.</a:t>
            </a:r>
          </a:p>
        </p:txBody>
      </p:sp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982104"/>
              </p:ext>
            </p:extLst>
          </p:nvPr>
        </p:nvGraphicFramePr>
        <p:xfrm>
          <a:off x="9354003" y="292658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does the circulatory system do?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90840"/>
              </p:ext>
            </p:extLst>
          </p:nvPr>
        </p:nvGraphicFramePr>
        <p:xfrm>
          <a:off x="9354003" y="1451551"/>
          <a:ext cx="260596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circulation?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2932" y="970498"/>
            <a:ext cx="49583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The Circulatory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circulatory system is a group of organs which work together to transport gases, nutrients, waste products and heat around the body.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This process is known as circulation.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33B375-E8D7-486D-9865-74338497E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9552"/>
              </p:ext>
            </p:extLst>
          </p:nvPr>
        </p:nvGraphicFramePr>
        <p:xfrm>
          <a:off x="9354003" y="2341204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Would you expect to find sugars in your blood? Why or why not?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2DAF34E1-CB3F-43B7-AEDC-CBB7F83E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317" y="1298498"/>
            <a:ext cx="4000489" cy="400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57445"/>
              </p:ext>
            </p:extLst>
          </p:nvPr>
        </p:nvGraphicFramePr>
        <p:xfrm>
          <a:off x="9354003" y="292658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are the three organs of the circulatory system?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7026"/>
              </p:ext>
            </p:extLst>
          </p:nvPr>
        </p:nvGraphicFramePr>
        <p:xfrm>
          <a:off x="9354003" y="1713254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What is the function of blood vessels?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705860"/>
              </p:ext>
            </p:extLst>
          </p:nvPr>
        </p:nvGraphicFramePr>
        <p:xfrm>
          <a:off x="9354003" y="2859530"/>
          <a:ext cx="2605964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Via the blood, oxygen is carried to the cells and carbon dioxide away from the cells. Why is this important?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2931" y="970498"/>
            <a:ext cx="877936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The Circulatory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There are </a:t>
            </a:r>
            <a:r>
              <a:rPr lang="en-AU" sz="2800" b="1" dirty="0"/>
              <a:t>three</a:t>
            </a:r>
            <a:r>
              <a:rPr lang="en-AU" sz="2800" dirty="0"/>
              <a:t> organs in the circulatory system: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b="1" dirty="0"/>
              <a:t>Heart – </a:t>
            </a:r>
            <a:r>
              <a:rPr lang="en-AU" sz="2600" dirty="0"/>
              <a:t>a pair of pumps made of cardiac muscle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b="1" dirty="0"/>
              <a:t>Blood vessels –</a:t>
            </a:r>
            <a:r>
              <a:rPr lang="en-AU" sz="2600" dirty="0"/>
              <a:t> tubes which allow the movement of blood throughout the body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b="1" dirty="0"/>
              <a:t>Blood – </a:t>
            </a:r>
            <a:r>
              <a:rPr lang="en-AU" sz="2600" dirty="0"/>
              <a:t>a liquid organ that carries oxygen, nutrients and water </a:t>
            </a:r>
            <a:r>
              <a:rPr lang="en-AU" sz="2600" b="1" dirty="0"/>
              <a:t>to</a:t>
            </a:r>
            <a:r>
              <a:rPr lang="en-AU" sz="2600" dirty="0"/>
              <a:t> cells, and removes carbon dioxide and waste </a:t>
            </a:r>
            <a:r>
              <a:rPr lang="en-AU" sz="2600" b="1" dirty="0"/>
              <a:t>from</a:t>
            </a:r>
            <a:r>
              <a:rPr lang="en-AU" sz="2600" dirty="0"/>
              <a:t> cells</a:t>
            </a:r>
            <a:endParaRPr lang="en-AU" sz="2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7"/>
          <a:stretch/>
        </p:blipFill>
        <p:spPr>
          <a:xfrm>
            <a:off x="4023093" y="3875649"/>
            <a:ext cx="4001849" cy="298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1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183" y="1626847"/>
            <a:ext cx="4333687" cy="50754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" y="137160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103512"/>
              </p:ext>
            </p:extLst>
          </p:nvPr>
        </p:nvGraphicFramePr>
        <p:xfrm>
          <a:off x="6589513" y="81853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Where is the heart located?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55444"/>
              </p:ext>
            </p:extLst>
          </p:nvPr>
        </p:nvGraphicFramePr>
        <p:xfrm>
          <a:off x="9409906" y="77110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How does the heart move the blood around the body?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316981"/>
              </p:ext>
            </p:extLst>
          </p:nvPr>
        </p:nvGraphicFramePr>
        <p:xfrm>
          <a:off x="1468566" y="5632727"/>
          <a:ext cx="2605964" cy="10121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06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colour represents oxygenated blood?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131" y="721934"/>
            <a:ext cx="73045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The Heart –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heart is a muscular pump located slightly to the left of the middle of the chest, behind the sternum (breastbone).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It is constantly contracting and relaxing, which moves the blood and its contents around the body.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heart is connected to arteries that carry oxygenated blood (</a:t>
            </a:r>
            <a:r>
              <a:rPr lang="en-AU" sz="2800" dirty="0">
                <a:solidFill>
                  <a:srgbClr val="FF0000"/>
                </a:solidFill>
              </a:rPr>
              <a:t>red</a:t>
            </a:r>
            <a:r>
              <a:rPr lang="en-AU" sz="2800" dirty="0"/>
              <a:t>) to the body’s cells, and veins that carry deoxygenated blood (</a:t>
            </a:r>
            <a:r>
              <a:rPr lang="en-AU" sz="2800" dirty="0">
                <a:solidFill>
                  <a:srgbClr val="00B0F0"/>
                </a:solidFill>
              </a:rPr>
              <a:t>blue</a:t>
            </a:r>
            <a:r>
              <a:rPr lang="en-AU" sz="2800" dirty="0"/>
              <a:t>) back to the heart.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654189"/>
              </p:ext>
            </p:extLst>
          </p:nvPr>
        </p:nvGraphicFramePr>
        <p:xfrm>
          <a:off x="4523618" y="5632728"/>
          <a:ext cx="2605964" cy="10121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2067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colour represents deoxygenated blood?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0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51" y="1572084"/>
            <a:ext cx="4818380" cy="48183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955" y="1121963"/>
            <a:ext cx="7213829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700" b="1" dirty="0"/>
              <a:t>Parts of the Heart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heart has four chambers: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dirty="0"/>
              <a:t>Two atria (singular: atrium)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400" dirty="0"/>
              <a:t>The top two chambers, where blood enters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dirty="0"/>
              <a:t>Two ventricles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400" dirty="0"/>
              <a:t>The bottom two chambers, which blood is pumped out 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heart also has four main blood vessels: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dirty="0"/>
              <a:t>Pulmonary Artery – sends blood to the lungs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dirty="0"/>
              <a:t>Pulmonary Vein – receives blood from the lungs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dirty="0"/>
              <a:t>Aorta – sends blood to the body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dirty="0"/>
              <a:t>Vena Cava (superior and inferior) – receives blood from the body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04766"/>
              </p:ext>
            </p:extLst>
          </p:nvPr>
        </p:nvGraphicFramePr>
        <p:xfrm>
          <a:off x="4292796" y="163040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many chambers does the heart have?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764406"/>
              </p:ext>
            </p:extLst>
          </p:nvPr>
        </p:nvGraphicFramePr>
        <p:xfrm>
          <a:off x="5075876" y="1335537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</a:t>
                      </a:r>
                      <a:r>
                        <a:rPr lang="en-AU" baseline="0" dirty="0"/>
                        <a:t> blood vessels carry blood away from the heart?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227909"/>
              </p:ext>
            </p:extLst>
          </p:nvPr>
        </p:nvGraphicFramePr>
        <p:xfrm>
          <a:off x="8695944" y="55377"/>
          <a:ext cx="3397293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97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the function of the pulmonary vein? Explain how it is different to pulmonary artery.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0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19362</TotalTime>
  <Words>1584</Words>
  <Application>Microsoft Office PowerPoint</Application>
  <PresentationFormat>Widescreen</PresentationFormat>
  <Paragraphs>207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Circulatory System Year 8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AXTENS Nathan [Harrisdale Senior High School]</cp:lastModifiedBy>
  <cp:revision>324</cp:revision>
  <dcterms:created xsi:type="dcterms:W3CDTF">2017-01-28T08:32:28Z</dcterms:created>
  <dcterms:modified xsi:type="dcterms:W3CDTF">2019-08-21T00:09:17Z</dcterms:modified>
</cp:coreProperties>
</file>