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handoutMasterIdLst>
    <p:handoutMasterId r:id="rId23"/>
  </p:handoutMasterIdLst>
  <p:sldIdLst>
    <p:sldId id="328" r:id="rId5"/>
    <p:sldId id="324" r:id="rId6"/>
    <p:sldId id="325" r:id="rId7"/>
    <p:sldId id="326" r:id="rId8"/>
    <p:sldId id="327" r:id="rId9"/>
    <p:sldId id="270" r:id="rId10"/>
    <p:sldId id="263" r:id="rId11"/>
    <p:sldId id="289" r:id="rId12"/>
    <p:sldId id="316" r:id="rId13"/>
    <p:sldId id="318" r:id="rId14"/>
    <p:sldId id="319" r:id="rId15"/>
    <p:sldId id="267" r:id="rId16"/>
    <p:sldId id="320" r:id="rId17"/>
    <p:sldId id="321" r:id="rId18"/>
    <p:sldId id="323" r:id="rId19"/>
    <p:sldId id="322" r:id="rId20"/>
    <p:sldId id="261" r:id="rId21"/>
    <p:sldId id="262" r:id="rId22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BEE9F6-2943-7D39-44FD-69222D1428B2}" v="15" dt="2024-05-06T02:40:04.2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'CRUZ Jijy [Cecil Andrews College]" userId="S::jijy.d'cruz@education.wa.edu.au::52b29a55-729b-4927-97ed-4fbefe0ff207" providerId="AD" clId="Web-{71BEE9F6-2943-7D39-44FD-69222D1428B2}"/>
    <pc:docChg chg="modSld">
      <pc:chgData name="D'CRUZ Jijy [Cecil Andrews College]" userId="S::jijy.d'cruz@education.wa.edu.au::52b29a55-729b-4927-97ed-4fbefe0ff207" providerId="AD" clId="Web-{71BEE9F6-2943-7D39-44FD-69222D1428B2}" dt="2024-05-06T02:40:04.276" v="14" actId="20577"/>
      <pc:docMkLst>
        <pc:docMk/>
      </pc:docMkLst>
      <pc:sldChg chg="modSp">
        <pc:chgData name="D'CRUZ Jijy [Cecil Andrews College]" userId="S::jijy.d'cruz@education.wa.edu.au::52b29a55-729b-4927-97ed-4fbefe0ff207" providerId="AD" clId="Web-{71BEE9F6-2943-7D39-44FD-69222D1428B2}" dt="2024-05-06T02:29:14.130" v="7" actId="20577"/>
        <pc:sldMkLst>
          <pc:docMk/>
          <pc:sldMk cId="3202583593" sldId="289"/>
        </pc:sldMkLst>
        <pc:spChg chg="mod">
          <ac:chgData name="D'CRUZ Jijy [Cecil Andrews College]" userId="S::jijy.d'cruz@education.wa.edu.au::52b29a55-729b-4927-97ed-4fbefe0ff207" providerId="AD" clId="Web-{71BEE9F6-2943-7D39-44FD-69222D1428B2}" dt="2024-05-06T02:29:14.130" v="7" actId="20577"/>
          <ac:spMkLst>
            <pc:docMk/>
            <pc:sldMk cId="3202583593" sldId="289"/>
            <ac:spMk id="12" creationId="{A4A8D191-E557-4147-AE5A-90AFCA780353}"/>
          </ac:spMkLst>
        </pc:spChg>
      </pc:sldChg>
      <pc:sldChg chg="modSp">
        <pc:chgData name="D'CRUZ Jijy [Cecil Andrews College]" userId="S::jijy.d'cruz@education.wa.edu.au::52b29a55-729b-4927-97ed-4fbefe0ff207" providerId="AD" clId="Web-{71BEE9F6-2943-7D39-44FD-69222D1428B2}" dt="2024-05-06T02:31:22.650" v="10" actId="20577"/>
        <pc:sldMkLst>
          <pc:docMk/>
          <pc:sldMk cId="2290286709" sldId="316"/>
        </pc:sldMkLst>
        <pc:spChg chg="mod">
          <ac:chgData name="D'CRUZ Jijy [Cecil Andrews College]" userId="S::jijy.d'cruz@education.wa.edu.au::52b29a55-729b-4927-97ed-4fbefe0ff207" providerId="AD" clId="Web-{71BEE9F6-2943-7D39-44FD-69222D1428B2}" dt="2024-05-06T02:31:22.650" v="10" actId="20577"/>
          <ac:spMkLst>
            <pc:docMk/>
            <pc:sldMk cId="2290286709" sldId="316"/>
            <ac:spMk id="12" creationId="{A4A8D191-E557-4147-AE5A-90AFCA780353}"/>
          </ac:spMkLst>
        </pc:spChg>
      </pc:sldChg>
      <pc:sldChg chg="modSp">
        <pc:chgData name="D'CRUZ Jijy [Cecil Andrews College]" userId="S::jijy.d'cruz@education.wa.edu.au::52b29a55-729b-4927-97ed-4fbefe0ff207" providerId="AD" clId="Web-{71BEE9F6-2943-7D39-44FD-69222D1428B2}" dt="2024-05-06T02:35:45.627" v="11" actId="20577"/>
        <pc:sldMkLst>
          <pc:docMk/>
          <pc:sldMk cId="3712635393" sldId="318"/>
        </pc:sldMkLst>
        <pc:spChg chg="mod">
          <ac:chgData name="D'CRUZ Jijy [Cecil Andrews College]" userId="S::jijy.d'cruz@education.wa.edu.au::52b29a55-729b-4927-97ed-4fbefe0ff207" providerId="AD" clId="Web-{71BEE9F6-2943-7D39-44FD-69222D1428B2}" dt="2024-05-06T02:35:45.627" v="11" actId="20577"/>
          <ac:spMkLst>
            <pc:docMk/>
            <pc:sldMk cId="3712635393" sldId="318"/>
            <ac:spMk id="12" creationId="{A4A8D191-E557-4147-AE5A-90AFCA780353}"/>
          </ac:spMkLst>
        </pc:spChg>
      </pc:sldChg>
      <pc:sldChg chg="modSp">
        <pc:chgData name="D'CRUZ Jijy [Cecil Andrews College]" userId="S::jijy.d'cruz@education.wa.edu.au::52b29a55-729b-4927-97ed-4fbefe0ff207" providerId="AD" clId="Web-{71BEE9F6-2943-7D39-44FD-69222D1428B2}" dt="2024-05-06T02:40:04.276" v="14" actId="20577"/>
        <pc:sldMkLst>
          <pc:docMk/>
          <pc:sldMk cId="2261986149" sldId="319"/>
        </pc:sldMkLst>
        <pc:spChg chg="mod">
          <ac:chgData name="D'CRUZ Jijy [Cecil Andrews College]" userId="S::jijy.d'cruz@education.wa.edu.au::52b29a55-729b-4927-97ed-4fbefe0ff207" providerId="AD" clId="Web-{71BEE9F6-2943-7D39-44FD-69222D1428B2}" dt="2024-05-06T02:40:04.276" v="14" actId="20577"/>
          <ac:spMkLst>
            <pc:docMk/>
            <pc:sldMk cId="2261986149" sldId="319"/>
            <ac:spMk id="12" creationId="{A4A8D191-E557-4147-AE5A-90AFCA780353}"/>
          </ac:spMkLst>
        </pc:spChg>
      </pc:sldChg>
      <pc:sldChg chg="modSp">
        <pc:chgData name="D'CRUZ Jijy [Cecil Andrews College]" userId="S::jijy.d'cruz@education.wa.edu.au::52b29a55-729b-4927-97ed-4fbefe0ff207" providerId="AD" clId="Web-{71BEE9F6-2943-7D39-44FD-69222D1428B2}" dt="2024-05-06T02:21:15.036" v="0" actId="20577"/>
        <pc:sldMkLst>
          <pc:docMk/>
          <pc:sldMk cId="4080999646" sldId="326"/>
        </pc:sldMkLst>
        <pc:spChg chg="mod">
          <ac:chgData name="D'CRUZ Jijy [Cecil Andrews College]" userId="S::jijy.d'cruz@education.wa.edu.au::52b29a55-729b-4927-97ed-4fbefe0ff207" providerId="AD" clId="Web-{71BEE9F6-2943-7D39-44FD-69222D1428B2}" dt="2024-05-06T02:21:15.036" v="0" actId="20577"/>
          <ac:spMkLst>
            <pc:docMk/>
            <pc:sldMk cId="4080999646" sldId="326"/>
            <ac:spMk id="3" creationId="{D071F140-AFD0-4741-A178-960BFFA5753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8CDC9-85D4-4503-A1C1-C4A7D08CE495}" type="datetimeFigureOut">
              <a:rPr lang="en-AU" smtClean="0"/>
              <a:t>5/05/2024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5FFA11-8017-47B8-A9A2-068FE447A8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9129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5/05/2024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862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5/05/2024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633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5/05/2024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30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5/05/2024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074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5/05/2024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163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5/05/2024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428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5/05/2024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453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5/05/2024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128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5/05/2024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323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5/05/2024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16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5/05/2024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446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26FA-289A-47A4-9DB2-36250D803CC9}" type="datetimeFigureOut">
              <a:rPr lang="en-AU" smtClean="0"/>
              <a:t>5/05/2024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629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618781-B088-7E4F-BE70-684B44923133}"/>
              </a:ext>
            </a:extLst>
          </p:cNvPr>
          <p:cNvSpPr txBox="1"/>
          <p:nvPr/>
        </p:nvSpPr>
        <p:spPr>
          <a:xfrm>
            <a:off x="0" y="-6605"/>
            <a:ext cx="1666967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/>
              <a:t>Do Now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730FA4-4C80-2548-96DC-B92EA99AE921}"/>
              </a:ext>
            </a:extLst>
          </p:cNvPr>
          <p:cNvSpPr txBox="1"/>
          <p:nvPr/>
        </p:nvSpPr>
        <p:spPr>
          <a:xfrm>
            <a:off x="106877" y="578170"/>
            <a:ext cx="1191095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Answer these questions in your workbook. </a:t>
            </a:r>
          </a:p>
          <a:p>
            <a:endParaRPr lang="en-US" sz="2800"/>
          </a:p>
          <a:p>
            <a:r>
              <a:rPr lang="en-US" sz="2800"/>
              <a:t>Does increasing the temperature of your milk, make the milo dissolve faster?</a:t>
            </a:r>
            <a:br>
              <a:rPr lang="en-US" sz="2800"/>
            </a:br>
            <a:br>
              <a:rPr lang="en-US" sz="2800"/>
            </a:br>
            <a:r>
              <a:rPr lang="en-US" sz="2800"/>
              <a:t>1. What is the independent variable? </a:t>
            </a:r>
          </a:p>
          <a:p>
            <a:endParaRPr lang="en-US" sz="2800"/>
          </a:p>
          <a:p>
            <a:r>
              <a:rPr lang="en-US" sz="2800"/>
              <a:t>2. What is the dependent variable. </a:t>
            </a:r>
          </a:p>
          <a:p>
            <a:endParaRPr lang="en-US" sz="2800"/>
          </a:p>
          <a:p>
            <a:r>
              <a:rPr lang="en-US" sz="2800"/>
              <a:t>3. Name 3 control variables you would need to consider if you were to test this. </a:t>
            </a:r>
          </a:p>
          <a:p>
            <a:endParaRPr lang="en-US" sz="2800"/>
          </a:p>
          <a:p>
            <a:endParaRPr lang="en-US" sz="2800"/>
          </a:p>
          <a:p>
            <a:r>
              <a:rPr lang="en-US" sz="2800"/>
              <a:t>4. Write a hypothesis you could test if you did this experiment.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B8057F-B7E2-204F-BA27-F894923414C9}"/>
              </a:ext>
            </a:extLst>
          </p:cNvPr>
          <p:cNvSpPr txBox="1"/>
          <p:nvPr/>
        </p:nvSpPr>
        <p:spPr>
          <a:xfrm>
            <a:off x="5902037" y="2319078"/>
            <a:ext cx="364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Temperature of the milk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E48E0B-F454-1242-BC2E-462BCD65E3C3}"/>
              </a:ext>
            </a:extLst>
          </p:cNvPr>
          <p:cNvSpPr txBox="1"/>
          <p:nvPr/>
        </p:nvSpPr>
        <p:spPr>
          <a:xfrm>
            <a:off x="5353793" y="3157769"/>
            <a:ext cx="364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Time for milo to dissolve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BE3855-29ED-874B-8BE6-1FB9D9B85311}"/>
              </a:ext>
            </a:extLst>
          </p:cNvPr>
          <p:cNvSpPr txBox="1"/>
          <p:nvPr/>
        </p:nvSpPr>
        <p:spPr>
          <a:xfrm>
            <a:off x="482929" y="4637482"/>
            <a:ext cx="9456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Amount of milk, amount of milo, stirring or no stirring, room temperature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BAFFE3-127F-A848-888D-AD5DBFB49DB1}"/>
              </a:ext>
            </a:extLst>
          </p:cNvPr>
          <p:cNvSpPr txBox="1"/>
          <p:nvPr/>
        </p:nvSpPr>
        <p:spPr>
          <a:xfrm>
            <a:off x="213754" y="5886362"/>
            <a:ext cx="1197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If we increase/decrease the temperature of the milk, then the milo will dissolve faster /slower</a:t>
            </a:r>
          </a:p>
        </p:txBody>
      </p:sp>
    </p:spTree>
    <p:extLst>
      <p:ext uri="{BB962C8B-B14F-4D97-AF65-F5344CB8AC3E}">
        <p14:creationId xmlns:p14="http://schemas.microsoft.com/office/powerpoint/2010/main" val="3559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0052"/>
            <a:ext cx="4023093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/>
              <a:t>Concept Development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826774"/>
              </p:ext>
            </p:extLst>
          </p:nvPr>
        </p:nvGraphicFramePr>
        <p:xfrm>
          <a:off x="9514800" y="164526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/>
                        <a:t>CFU 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/>
                        <a:t>How much kinetic energy do liquids have compared to other states?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717044"/>
              </p:ext>
            </p:extLst>
          </p:nvPr>
        </p:nvGraphicFramePr>
        <p:xfrm>
          <a:off x="9514800" y="1551112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/>
                        <a:t>CFU 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/>
                        <a:t>How are liquids arranged?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4A8D191-E557-4147-AE5A-90AFCA780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9999"/>
            <a:ext cx="8559835" cy="602210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AU">
                <a:solidFill>
                  <a:schemeClr val="accent5"/>
                </a:solidFill>
                <a:highlight>
                  <a:srgbClr val="00FFFF"/>
                </a:highlight>
              </a:rPr>
              <a:t>Liquid particles </a:t>
            </a:r>
            <a:r>
              <a:rPr lang="en-AU">
                <a:highlight>
                  <a:srgbClr val="00FFFF"/>
                </a:highlight>
              </a:rPr>
              <a:t>have a </a:t>
            </a:r>
            <a:r>
              <a:rPr lang="en-AU" b="1">
                <a:solidFill>
                  <a:schemeClr val="accent6"/>
                </a:solidFill>
                <a:highlight>
                  <a:srgbClr val="00FFFF"/>
                </a:highlight>
              </a:rPr>
              <a:t>medium amount of kinetic (movement) energy</a:t>
            </a:r>
            <a:r>
              <a:rPr lang="en-AU">
                <a:highlight>
                  <a:srgbClr val="00FFFF"/>
                </a:highlight>
              </a:rPr>
              <a:t>,</a:t>
            </a:r>
            <a:r>
              <a:rPr lang="en-AU"/>
              <a:t> so:</a:t>
            </a:r>
          </a:p>
          <a:p>
            <a:pPr lvl="1"/>
            <a:r>
              <a:rPr lang="en-AU" sz="2600"/>
              <a:t>they are </a:t>
            </a:r>
            <a:r>
              <a:rPr lang="en-AU" sz="2600" b="1">
                <a:solidFill>
                  <a:schemeClr val="accent6"/>
                </a:solidFill>
              </a:rPr>
              <a:t>packed closely together in a random way</a:t>
            </a:r>
          </a:p>
          <a:p>
            <a:pPr lvl="1"/>
            <a:r>
              <a:rPr lang="en-AU" sz="2600"/>
              <a:t>they </a:t>
            </a:r>
            <a:r>
              <a:rPr lang="en-AU" sz="2600" b="1">
                <a:solidFill>
                  <a:schemeClr val="accent6"/>
                </a:solidFill>
              </a:rPr>
              <a:t>can move around each other and other particles </a:t>
            </a:r>
            <a:r>
              <a:rPr lang="en-AU" sz="2600"/>
              <a:t>(e.g. solids)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4B4CFCF-3BF5-40A3-A462-D9969A39F87A}"/>
              </a:ext>
            </a:extLst>
          </p:cNvPr>
          <p:cNvGraphicFramePr>
            <a:graphicFrameLocks noGrp="1"/>
          </p:cNvGraphicFramePr>
          <p:nvPr/>
        </p:nvGraphicFramePr>
        <p:xfrm>
          <a:off x="9514800" y="5456869"/>
          <a:ext cx="2605964" cy="128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/>
                        <a:t>particle</a:t>
                      </a:r>
                      <a:r>
                        <a:rPr lang="en-AU" baseline="0"/>
                        <a:t> (</a:t>
                      </a:r>
                      <a:r>
                        <a:rPr lang="en-AU" i="1" baseline="0"/>
                        <a:t>noun</a:t>
                      </a:r>
                      <a:r>
                        <a:rPr lang="en-AU" baseline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/>
                        <a:t>a very small amount of matter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FA4257E-5B71-4D41-B47A-8009EE8D46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049147"/>
              </p:ext>
            </p:extLst>
          </p:nvPr>
        </p:nvGraphicFramePr>
        <p:xfrm>
          <a:off x="9514800" y="2663378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/>
                        <a:t>CFU 3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/>
                        <a:t>Describe how liquid particles move.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" name="Picture 2">
            <a:extLst>
              <a:ext uri="{FF2B5EF4-FFF2-40B4-BE49-F238E27FC236}">
                <a16:creationId xmlns:a16="http://schemas.microsoft.com/office/drawing/2014/main" id="{47C6F3E5-E9AE-49A6-91D9-E64A037648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89" r="34542" b="8515"/>
          <a:stretch/>
        </p:blipFill>
        <p:spPr bwMode="auto">
          <a:xfrm>
            <a:off x="5118117" y="3728011"/>
            <a:ext cx="2834640" cy="3129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2635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0052"/>
            <a:ext cx="4023093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/>
              <a:t>Concept Development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743345"/>
              </p:ext>
            </p:extLst>
          </p:nvPr>
        </p:nvGraphicFramePr>
        <p:xfrm>
          <a:off x="9514800" y="164526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/>
                        <a:t>CFU 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/>
                        <a:t>How much kinetic energy do gases have compared to other states?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777470"/>
              </p:ext>
            </p:extLst>
          </p:nvPr>
        </p:nvGraphicFramePr>
        <p:xfrm>
          <a:off x="9514800" y="1551112"/>
          <a:ext cx="2605964" cy="736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/>
                        <a:t>CFU 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/>
                        <a:t>How are gases arranged?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4A8D191-E557-4147-AE5A-90AFCA780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9999"/>
            <a:ext cx="8559835" cy="60221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AU" b="1">
                <a:solidFill>
                  <a:schemeClr val="accent5"/>
                </a:solidFill>
                <a:highlight>
                  <a:srgbClr val="00FFFF"/>
                </a:highlight>
              </a:rPr>
              <a:t>Gas particles </a:t>
            </a:r>
            <a:r>
              <a:rPr lang="en-AU">
                <a:highlight>
                  <a:srgbClr val="00FFFF"/>
                </a:highlight>
              </a:rPr>
              <a:t>have a </a:t>
            </a:r>
            <a:r>
              <a:rPr lang="en-AU" b="1">
                <a:solidFill>
                  <a:schemeClr val="accent6"/>
                </a:solidFill>
                <a:highlight>
                  <a:srgbClr val="00FFFF"/>
                </a:highlight>
              </a:rPr>
              <a:t>huge amount of kinetic (movement) energy</a:t>
            </a:r>
            <a:r>
              <a:rPr lang="en-AU">
                <a:highlight>
                  <a:srgbClr val="00FFFF"/>
                </a:highlight>
              </a:rPr>
              <a:t>, </a:t>
            </a:r>
            <a:r>
              <a:rPr lang="en-AU"/>
              <a:t>so:</a:t>
            </a:r>
          </a:p>
          <a:p>
            <a:pPr lvl="1"/>
            <a:r>
              <a:rPr lang="en-AU" sz="2600">
                <a:highlight>
                  <a:srgbClr val="00FF00"/>
                </a:highlight>
              </a:rPr>
              <a:t>they are </a:t>
            </a:r>
            <a:r>
              <a:rPr lang="en-AU" sz="2600" b="1">
                <a:solidFill>
                  <a:schemeClr val="accent6"/>
                </a:solidFill>
                <a:highlight>
                  <a:srgbClr val="00FF00"/>
                </a:highlight>
              </a:rPr>
              <a:t>spaced far apart in a random way</a:t>
            </a:r>
            <a:endParaRPr lang="en-AU" sz="2600" b="1">
              <a:solidFill>
                <a:schemeClr val="accent6"/>
              </a:solidFill>
              <a:highlight>
                <a:srgbClr val="00FF00"/>
              </a:highlight>
              <a:ea typeface="Calibri"/>
              <a:cs typeface="Calibri"/>
            </a:endParaRPr>
          </a:p>
          <a:p>
            <a:pPr lvl="1"/>
            <a:r>
              <a:rPr lang="en-AU" sz="2600">
                <a:highlight>
                  <a:srgbClr val="FFFF00"/>
                </a:highlight>
              </a:rPr>
              <a:t>they are </a:t>
            </a:r>
            <a:r>
              <a:rPr lang="en-AU" sz="2600" b="1">
                <a:solidFill>
                  <a:schemeClr val="accent6"/>
                </a:solidFill>
                <a:highlight>
                  <a:srgbClr val="FFFF00"/>
                </a:highlight>
              </a:rPr>
              <a:t>constantly moving at high speeds</a:t>
            </a:r>
            <a:endParaRPr lang="en-AU" sz="2600">
              <a:solidFill>
                <a:schemeClr val="accent6"/>
              </a:solidFill>
              <a:highlight>
                <a:srgbClr val="FFFF00"/>
              </a:highlight>
              <a:ea typeface="Calibri"/>
              <a:cs typeface="Calibri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4B4CFCF-3BF5-40A3-A462-D9969A39F8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652855"/>
              </p:ext>
            </p:extLst>
          </p:nvPr>
        </p:nvGraphicFramePr>
        <p:xfrm>
          <a:off x="9514800" y="5456869"/>
          <a:ext cx="2605964" cy="128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/>
                        <a:t>particle</a:t>
                      </a:r>
                      <a:r>
                        <a:rPr lang="en-AU" baseline="0"/>
                        <a:t> (</a:t>
                      </a:r>
                      <a:r>
                        <a:rPr lang="en-AU" i="1" baseline="0"/>
                        <a:t>noun</a:t>
                      </a:r>
                      <a:r>
                        <a:rPr lang="en-AU" baseline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/>
                        <a:t>a very small amount of matter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FA4257E-5B71-4D41-B47A-8009EE8D46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572256"/>
              </p:ext>
            </p:extLst>
          </p:nvPr>
        </p:nvGraphicFramePr>
        <p:xfrm>
          <a:off x="9514800" y="2394138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/>
                        <a:t>CFU 3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/>
                        <a:t>Describe how gas particles move.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1" name="Picture 2">
            <a:extLst>
              <a:ext uri="{FF2B5EF4-FFF2-40B4-BE49-F238E27FC236}">
                <a16:creationId xmlns:a16="http://schemas.microsoft.com/office/drawing/2014/main" id="{9FA7F5FF-4720-4D5B-8C6B-345700CE9E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93" t="3241" r="1910" b="5013"/>
          <a:stretch/>
        </p:blipFill>
        <p:spPr bwMode="auto">
          <a:xfrm>
            <a:off x="5116552" y="3728025"/>
            <a:ext cx="2670757" cy="312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1986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366229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/>
              <a:t>Skill Development / Guided Practice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351844"/>
              </p:ext>
            </p:extLst>
          </p:nvPr>
        </p:nvGraphicFramePr>
        <p:xfrm>
          <a:off x="9514800" y="68400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/>
                        <a:t>CFU 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/>
                        <a:t>Which properties of matter have we learnt about?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172187"/>
              </p:ext>
            </p:extLst>
          </p:nvPr>
        </p:nvGraphicFramePr>
        <p:xfrm>
          <a:off x="9514800" y="1454752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/>
                        <a:t>CFU 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/>
                        <a:t>What can we use to explain the properties of each state?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4CB129D-136E-4122-A4F7-271A883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0000"/>
            <a:ext cx="8559835" cy="4351338"/>
          </a:xfrm>
        </p:spPr>
        <p:txBody>
          <a:bodyPr/>
          <a:lstStyle/>
          <a:p>
            <a:r>
              <a:rPr lang="en-AU"/>
              <a:t>We have learnt about three properties of each state of matter:</a:t>
            </a:r>
          </a:p>
          <a:p>
            <a:pPr lvl="1"/>
            <a:r>
              <a:rPr lang="en-AU" sz="2600"/>
              <a:t>Volume</a:t>
            </a:r>
          </a:p>
          <a:p>
            <a:pPr lvl="1"/>
            <a:r>
              <a:rPr lang="en-AU" sz="2600"/>
              <a:t>Shape</a:t>
            </a:r>
          </a:p>
          <a:p>
            <a:pPr lvl="1"/>
            <a:r>
              <a:rPr lang="en-AU" sz="2600"/>
              <a:t>Compressibility</a:t>
            </a:r>
            <a:endParaRPr lang="en-AU"/>
          </a:p>
          <a:p>
            <a:r>
              <a:rPr lang="en-AU"/>
              <a:t>These properties can be explained by:</a:t>
            </a:r>
          </a:p>
          <a:p>
            <a:pPr lvl="1"/>
            <a:r>
              <a:rPr lang="en-AU" sz="2600"/>
              <a:t>The </a:t>
            </a:r>
            <a:r>
              <a:rPr lang="en-AU" sz="2600" b="1"/>
              <a:t>arrangement</a:t>
            </a:r>
            <a:r>
              <a:rPr lang="en-AU" sz="2600"/>
              <a:t> of particles</a:t>
            </a:r>
          </a:p>
          <a:p>
            <a:pPr lvl="1"/>
            <a:r>
              <a:rPr lang="en-AU" sz="2600"/>
              <a:t>The </a:t>
            </a:r>
            <a:r>
              <a:rPr lang="en-AU" sz="2600" b="1"/>
              <a:t>movement</a:t>
            </a:r>
            <a:r>
              <a:rPr lang="en-AU" sz="2600"/>
              <a:t> of particles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EAF15BFC-823A-4FB3-85CA-46F94DA44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366" y="4066626"/>
            <a:ext cx="6641398" cy="2722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543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366229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/>
              <a:t>Skill Development / Guided Practice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824037"/>
              </p:ext>
            </p:extLst>
          </p:nvPr>
        </p:nvGraphicFramePr>
        <p:xfrm>
          <a:off x="9514800" y="68400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/>
                        <a:t>CFU 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/>
                        <a:t>How are these particles arranged?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377491"/>
              </p:ext>
            </p:extLst>
          </p:nvPr>
        </p:nvGraphicFramePr>
        <p:xfrm>
          <a:off x="9514800" y="1159331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/>
                        <a:t>CFU 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/>
                        <a:t>How do these particles move?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4CB129D-136E-4122-A4F7-271A883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0000"/>
            <a:ext cx="7714957" cy="3887169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AU"/>
              <a:t>Solids:</a:t>
            </a:r>
          </a:p>
          <a:p>
            <a:pPr lvl="1"/>
            <a:r>
              <a:rPr lang="en-AU" b="1"/>
              <a:t>held closely together in a regular </a:t>
            </a:r>
            <a:r>
              <a:rPr lang="en-AU"/>
              <a:t>(consistent)</a:t>
            </a:r>
            <a:r>
              <a:rPr lang="en-AU" b="1"/>
              <a:t> pattern</a:t>
            </a:r>
            <a:endParaRPr lang="en-AU"/>
          </a:p>
          <a:p>
            <a:pPr lvl="1"/>
            <a:r>
              <a:rPr lang="en-AU" b="1"/>
              <a:t>only vibrate </a:t>
            </a:r>
            <a:r>
              <a:rPr lang="en-AU"/>
              <a:t>– they do not move around other particles</a:t>
            </a:r>
          </a:p>
          <a:p>
            <a:r>
              <a:rPr lang="en-AU"/>
              <a:t>Liquids:</a:t>
            </a:r>
          </a:p>
          <a:p>
            <a:pPr lvl="1"/>
            <a:r>
              <a:rPr lang="en-AU" b="1"/>
              <a:t>packed closely together in a random way</a:t>
            </a:r>
          </a:p>
          <a:p>
            <a:pPr lvl="1"/>
            <a:r>
              <a:rPr lang="en-AU" b="1"/>
              <a:t>can move around each other and other particles</a:t>
            </a:r>
          </a:p>
          <a:p>
            <a:r>
              <a:rPr lang="en-AU"/>
              <a:t>Gases:</a:t>
            </a:r>
          </a:p>
          <a:p>
            <a:pPr lvl="1"/>
            <a:r>
              <a:rPr lang="en-AU" b="1"/>
              <a:t>spaced far apart in a random way</a:t>
            </a:r>
          </a:p>
          <a:p>
            <a:pPr lvl="1"/>
            <a:r>
              <a:rPr lang="en-AU" b="1"/>
              <a:t>constantly moving at high speeds</a:t>
            </a:r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D518BE-DDA8-465A-B004-11E6DFEDDFA9}"/>
              </a:ext>
            </a:extLst>
          </p:cNvPr>
          <p:cNvSpPr txBox="1"/>
          <p:nvPr/>
        </p:nvSpPr>
        <p:spPr>
          <a:xfrm>
            <a:off x="838200" y="4742394"/>
            <a:ext cx="77149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i="1"/>
              <a:t>Example: </a:t>
            </a:r>
          </a:p>
          <a:p>
            <a:r>
              <a:rPr lang="en-AU" sz="2400"/>
              <a:t>Can a solid be compressed? Why or why not?</a:t>
            </a:r>
          </a:p>
          <a:p>
            <a:endParaRPr lang="en-AU" sz="2400"/>
          </a:p>
          <a:p>
            <a:r>
              <a:rPr lang="en-AU" sz="2400">
                <a:solidFill>
                  <a:srgbClr val="7030A0"/>
                </a:solidFill>
              </a:rPr>
              <a:t>A solid cannot be compressed because the particles are already held closely together in a regular pattern.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EFFA95C-1CB2-426A-B230-6CD93090C4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853789"/>
              </p:ext>
            </p:extLst>
          </p:nvPr>
        </p:nvGraphicFramePr>
        <p:xfrm>
          <a:off x="9514800" y="2250262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/>
                        <a:t>CFU 3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/>
                        <a:t>Which of these features explains the property?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DD3D149-6ED9-4541-A9E8-EEA7DA5E54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332798"/>
              </p:ext>
            </p:extLst>
          </p:nvPr>
        </p:nvGraphicFramePr>
        <p:xfrm>
          <a:off x="9514800" y="5456869"/>
          <a:ext cx="2605964" cy="128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/>
                        <a:t>compressed</a:t>
                      </a:r>
                      <a:r>
                        <a:rPr lang="en-AU" baseline="0"/>
                        <a:t> (</a:t>
                      </a:r>
                      <a:r>
                        <a:rPr lang="en-AU" i="1" baseline="0"/>
                        <a:t>verb</a:t>
                      </a:r>
                      <a:r>
                        <a:rPr lang="en-AU" baseline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/>
                        <a:t>made smaller by applying pressure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3" name="Picture 2">
            <a:extLst>
              <a:ext uri="{FF2B5EF4-FFF2-40B4-BE49-F238E27FC236}">
                <a16:creationId xmlns:a16="http://schemas.microsoft.com/office/drawing/2014/main" id="{AD3DC97D-C685-490C-AC5F-81C7785C0F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7" r="69541" b="14042"/>
          <a:stretch/>
        </p:blipFill>
        <p:spPr bwMode="auto">
          <a:xfrm>
            <a:off x="9945857" y="3341193"/>
            <a:ext cx="1738807" cy="1953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1576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366229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/>
              <a:t>Skill Development / Guided Practice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514800" y="68400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/>
                        <a:t>CFU 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/>
                        <a:t>How are these particles arranged?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9514800" y="1159331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/>
                        <a:t>CFU 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/>
                        <a:t>How do these particles move?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9D518BE-DDA8-465A-B004-11E6DFEDDFA9}"/>
              </a:ext>
            </a:extLst>
          </p:cNvPr>
          <p:cNvSpPr txBox="1"/>
          <p:nvPr/>
        </p:nvSpPr>
        <p:spPr>
          <a:xfrm>
            <a:off x="838200" y="4742394"/>
            <a:ext cx="77149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i="1"/>
              <a:t>Example: </a:t>
            </a:r>
          </a:p>
          <a:p>
            <a:r>
              <a:rPr lang="en-AU" sz="2400"/>
              <a:t>Can a gas be compressed? Why or why not?</a:t>
            </a:r>
          </a:p>
          <a:p>
            <a:r>
              <a:rPr lang="en-AU" sz="2400">
                <a:solidFill>
                  <a:srgbClr val="7030A0"/>
                </a:solidFill>
              </a:rPr>
              <a:t>A gas can be compressed because the particles have a lot of space between them. This allows the particles to be pushed together.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EFFA95C-1CB2-426A-B230-6CD93090C4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569979"/>
              </p:ext>
            </p:extLst>
          </p:nvPr>
        </p:nvGraphicFramePr>
        <p:xfrm>
          <a:off x="9514800" y="2250262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/>
                        <a:t>CFU 3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/>
                        <a:t>Which of these features explains the property?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DD3D149-6ED9-4541-A9E8-EEA7DA5E54E4}"/>
              </a:ext>
            </a:extLst>
          </p:cNvPr>
          <p:cNvGraphicFramePr>
            <a:graphicFrameLocks noGrp="1"/>
          </p:cNvGraphicFramePr>
          <p:nvPr/>
        </p:nvGraphicFramePr>
        <p:xfrm>
          <a:off x="9514800" y="5456869"/>
          <a:ext cx="2605964" cy="128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/>
                        <a:t>compressed</a:t>
                      </a:r>
                      <a:r>
                        <a:rPr lang="en-AU" baseline="0"/>
                        <a:t> (</a:t>
                      </a:r>
                      <a:r>
                        <a:rPr lang="en-AU" i="1" baseline="0"/>
                        <a:t>verb</a:t>
                      </a:r>
                      <a:r>
                        <a:rPr lang="en-AU" baseline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/>
                        <a:t>made smaller by applying pressure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3" name="Picture 2">
            <a:extLst>
              <a:ext uri="{FF2B5EF4-FFF2-40B4-BE49-F238E27FC236}">
                <a16:creationId xmlns:a16="http://schemas.microsoft.com/office/drawing/2014/main" id="{7FB0F9ED-90CA-45A8-8FDA-4844C92B56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93" t="3241" r="1910" b="5013"/>
          <a:stretch/>
        </p:blipFill>
        <p:spPr bwMode="auto">
          <a:xfrm>
            <a:off x="10009163" y="3341193"/>
            <a:ext cx="1590491" cy="1863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8961284-445E-43AD-9185-6EBB2027AFB3}"/>
              </a:ext>
            </a:extLst>
          </p:cNvPr>
          <p:cNvSpPr txBox="1">
            <a:spLocks/>
          </p:cNvSpPr>
          <p:nvPr/>
        </p:nvSpPr>
        <p:spPr>
          <a:xfrm>
            <a:off x="838200" y="720000"/>
            <a:ext cx="7714957" cy="38871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Solids:</a:t>
            </a:r>
          </a:p>
          <a:p>
            <a:pPr lvl="1"/>
            <a:r>
              <a:rPr lang="en-AU" b="1"/>
              <a:t>held closely together in a regular </a:t>
            </a:r>
            <a:r>
              <a:rPr lang="en-AU"/>
              <a:t>(consistent)</a:t>
            </a:r>
            <a:r>
              <a:rPr lang="en-AU" b="1"/>
              <a:t> pattern</a:t>
            </a:r>
            <a:endParaRPr lang="en-AU"/>
          </a:p>
          <a:p>
            <a:pPr lvl="1"/>
            <a:r>
              <a:rPr lang="en-AU" b="1"/>
              <a:t>only vibrate </a:t>
            </a:r>
            <a:r>
              <a:rPr lang="en-AU"/>
              <a:t>– they do not move around other particles</a:t>
            </a:r>
          </a:p>
          <a:p>
            <a:r>
              <a:rPr lang="en-AU"/>
              <a:t>Liquids:</a:t>
            </a:r>
          </a:p>
          <a:p>
            <a:pPr lvl="1"/>
            <a:r>
              <a:rPr lang="en-AU" b="1"/>
              <a:t>packed closely together in a random way</a:t>
            </a:r>
          </a:p>
          <a:p>
            <a:pPr lvl="1"/>
            <a:r>
              <a:rPr lang="en-AU" b="1"/>
              <a:t>can move around each other and other particles</a:t>
            </a:r>
          </a:p>
          <a:p>
            <a:r>
              <a:rPr lang="en-AU"/>
              <a:t>Gases:</a:t>
            </a:r>
          </a:p>
          <a:p>
            <a:pPr lvl="1"/>
            <a:r>
              <a:rPr lang="en-AU" b="1"/>
              <a:t>spaced far apart in a random way</a:t>
            </a:r>
          </a:p>
          <a:p>
            <a:pPr lvl="1"/>
            <a:r>
              <a:rPr lang="en-AU" b="1"/>
              <a:t>constantly moving at high speeds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6949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366229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/>
              <a:t>Skill Development / Guided Practice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514800" y="68400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/>
                        <a:t>CFU 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/>
                        <a:t>How are these particles arranged?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9514800" y="1159331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/>
                        <a:t>CFU 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/>
                        <a:t>How do these particles move?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9D518BE-DDA8-465A-B004-11E6DFEDDFA9}"/>
              </a:ext>
            </a:extLst>
          </p:cNvPr>
          <p:cNvSpPr txBox="1"/>
          <p:nvPr/>
        </p:nvSpPr>
        <p:spPr>
          <a:xfrm>
            <a:off x="838200" y="4742394"/>
            <a:ext cx="77149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/>
              <a:t>Why does a liquid have no fixed shape?</a:t>
            </a:r>
          </a:p>
          <a:p>
            <a:endParaRPr lang="en-AU" sz="2400"/>
          </a:p>
          <a:p>
            <a:r>
              <a:rPr lang="en-AU" sz="2400">
                <a:solidFill>
                  <a:srgbClr val="7030A0"/>
                </a:solidFill>
              </a:rPr>
              <a:t>A liquid has no fixed shape because the particles can move around each other. 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EFFA95C-1CB2-426A-B230-6CD93090C4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361408"/>
              </p:ext>
            </p:extLst>
          </p:nvPr>
        </p:nvGraphicFramePr>
        <p:xfrm>
          <a:off x="9514800" y="2250262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/>
                        <a:t>CFU 3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/>
                        <a:t>Which of these features explains the property?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26D3600-327B-4B06-A46C-D6199903F451}"/>
              </a:ext>
            </a:extLst>
          </p:cNvPr>
          <p:cNvGraphicFramePr>
            <a:graphicFrameLocks noGrp="1"/>
          </p:cNvGraphicFramePr>
          <p:nvPr/>
        </p:nvGraphicFramePr>
        <p:xfrm>
          <a:off x="9514800" y="5731188"/>
          <a:ext cx="2605964" cy="1010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/>
                        <a:t>fixed</a:t>
                      </a:r>
                      <a:r>
                        <a:rPr lang="en-AU" baseline="0"/>
                        <a:t> (</a:t>
                      </a:r>
                      <a:r>
                        <a:rPr lang="en-AU" i="1" baseline="0"/>
                        <a:t>adjective</a:t>
                      </a:r>
                      <a:r>
                        <a:rPr lang="en-AU" baseline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/>
                        <a:t>held securely in place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2" name="Picture 2">
            <a:extLst>
              <a:ext uri="{FF2B5EF4-FFF2-40B4-BE49-F238E27FC236}">
                <a16:creationId xmlns:a16="http://schemas.microsoft.com/office/drawing/2014/main" id="{74CF5085-6EF3-4826-87C2-E34C17A2D8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89" r="34542" b="8515"/>
          <a:stretch/>
        </p:blipFill>
        <p:spPr bwMode="auto">
          <a:xfrm>
            <a:off x="9894114" y="3473738"/>
            <a:ext cx="1847336" cy="2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D9F7A6E-A32C-4BF5-8666-7E6D05315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0000"/>
            <a:ext cx="7714957" cy="3887169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AU"/>
              <a:t>Solids:</a:t>
            </a:r>
          </a:p>
          <a:p>
            <a:pPr lvl="1"/>
            <a:r>
              <a:rPr lang="en-AU" b="1"/>
              <a:t>held closely together in a regular </a:t>
            </a:r>
            <a:r>
              <a:rPr lang="en-AU"/>
              <a:t>(consistent)</a:t>
            </a:r>
            <a:r>
              <a:rPr lang="en-AU" b="1"/>
              <a:t> pattern</a:t>
            </a:r>
            <a:endParaRPr lang="en-AU"/>
          </a:p>
          <a:p>
            <a:pPr lvl="1"/>
            <a:r>
              <a:rPr lang="en-AU" b="1"/>
              <a:t>only vibrate </a:t>
            </a:r>
            <a:r>
              <a:rPr lang="en-AU"/>
              <a:t>– they do not move around other particles</a:t>
            </a:r>
          </a:p>
          <a:p>
            <a:r>
              <a:rPr lang="en-AU"/>
              <a:t>Liquids:</a:t>
            </a:r>
          </a:p>
          <a:p>
            <a:pPr lvl="1"/>
            <a:r>
              <a:rPr lang="en-AU" b="1"/>
              <a:t>packed closely together in a random way</a:t>
            </a:r>
          </a:p>
          <a:p>
            <a:pPr lvl="1"/>
            <a:r>
              <a:rPr lang="en-AU" b="1"/>
              <a:t>can move around each other and other particles</a:t>
            </a:r>
          </a:p>
          <a:p>
            <a:r>
              <a:rPr lang="en-AU"/>
              <a:t>Gases:</a:t>
            </a:r>
          </a:p>
          <a:p>
            <a:pPr lvl="1"/>
            <a:r>
              <a:rPr lang="en-AU" b="1"/>
              <a:t>spaced far apart in a random way</a:t>
            </a:r>
          </a:p>
          <a:p>
            <a:pPr lvl="1"/>
            <a:r>
              <a:rPr lang="en-AU" b="1"/>
              <a:t>constantly moving at high speeds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5358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366229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/>
              <a:t>Skill Development / Guided Practice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514800" y="68400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/>
                        <a:t>CFU 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/>
                        <a:t>How are these particles arranged?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9514800" y="1159331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/>
                        <a:t>CFU 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/>
                        <a:t>How do these particles move?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9D518BE-DDA8-465A-B004-11E6DFEDDFA9}"/>
              </a:ext>
            </a:extLst>
          </p:cNvPr>
          <p:cNvSpPr txBox="1"/>
          <p:nvPr/>
        </p:nvSpPr>
        <p:spPr>
          <a:xfrm>
            <a:off x="838200" y="4742394"/>
            <a:ext cx="77149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/>
              <a:t>Why does a gas have no fixed shape?</a:t>
            </a:r>
          </a:p>
          <a:p>
            <a:endParaRPr lang="en-AU" sz="2400"/>
          </a:p>
          <a:p>
            <a:r>
              <a:rPr lang="en-AU" sz="2400">
                <a:solidFill>
                  <a:srgbClr val="7030A0"/>
                </a:solidFill>
              </a:rPr>
              <a:t>A gas has no fixed shape because the particles are spaced far apart and randomly arranged. The particles are also constantly moving in all directions.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EFFA95C-1CB2-426A-B230-6CD93090C4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566318"/>
              </p:ext>
            </p:extLst>
          </p:nvPr>
        </p:nvGraphicFramePr>
        <p:xfrm>
          <a:off x="9514800" y="2250262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/>
                        <a:t>CFU 3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/>
                        <a:t>Which of these features explains the property?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26D3600-327B-4B06-A46C-D6199903F4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146995"/>
              </p:ext>
            </p:extLst>
          </p:nvPr>
        </p:nvGraphicFramePr>
        <p:xfrm>
          <a:off x="9514800" y="5731188"/>
          <a:ext cx="2605964" cy="1010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/>
                        <a:t>fixed</a:t>
                      </a:r>
                      <a:r>
                        <a:rPr lang="en-AU" baseline="0"/>
                        <a:t> (</a:t>
                      </a:r>
                      <a:r>
                        <a:rPr lang="en-AU" i="1" baseline="0"/>
                        <a:t>adjective</a:t>
                      </a:r>
                      <a:r>
                        <a:rPr lang="en-AU" baseline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/>
                        <a:t>held securely in place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4" name="Picture 2">
            <a:extLst>
              <a:ext uri="{FF2B5EF4-FFF2-40B4-BE49-F238E27FC236}">
                <a16:creationId xmlns:a16="http://schemas.microsoft.com/office/drawing/2014/main" id="{044C687D-73A4-4CFA-BFDF-B628375B2C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93" t="3241" r="1910" b="5013"/>
          <a:stretch/>
        </p:blipFill>
        <p:spPr bwMode="auto">
          <a:xfrm>
            <a:off x="10009163" y="3341193"/>
            <a:ext cx="1590491" cy="1863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5244FCE-6B1F-4D34-8604-046692B7E83E}"/>
              </a:ext>
            </a:extLst>
          </p:cNvPr>
          <p:cNvSpPr txBox="1">
            <a:spLocks/>
          </p:cNvSpPr>
          <p:nvPr/>
        </p:nvSpPr>
        <p:spPr>
          <a:xfrm>
            <a:off x="838200" y="720000"/>
            <a:ext cx="7714957" cy="38871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Solids:</a:t>
            </a:r>
          </a:p>
          <a:p>
            <a:pPr lvl="1"/>
            <a:r>
              <a:rPr lang="en-AU" b="1"/>
              <a:t>held closely together in a regular </a:t>
            </a:r>
            <a:r>
              <a:rPr lang="en-AU"/>
              <a:t>(consistent)</a:t>
            </a:r>
            <a:r>
              <a:rPr lang="en-AU" b="1"/>
              <a:t> pattern</a:t>
            </a:r>
            <a:endParaRPr lang="en-AU"/>
          </a:p>
          <a:p>
            <a:pPr lvl="1"/>
            <a:r>
              <a:rPr lang="en-AU" b="1"/>
              <a:t>only vibrate </a:t>
            </a:r>
            <a:r>
              <a:rPr lang="en-AU"/>
              <a:t>– they do not move around other particles</a:t>
            </a:r>
          </a:p>
          <a:p>
            <a:r>
              <a:rPr lang="en-AU"/>
              <a:t>Liquids:</a:t>
            </a:r>
          </a:p>
          <a:p>
            <a:pPr lvl="1"/>
            <a:r>
              <a:rPr lang="en-AU" b="1"/>
              <a:t>packed closely together in a random way</a:t>
            </a:r>
          </a:p>
          <a:p>
            <a:pPr lvl="1"/>
            <a:r>
              <a:rPr lang="en-AU" b="1"/>
              <a:t>can move around each other and other particles</a:t>
            </a:r>
          </a:p>
          <a:p>
            <a:r>
              <a:rPr lang="en-AU"/>
              <a:t>Gases:</a:t>
            </a:r>
          </a:p>
          <a:p>
            <a:pPr lvl="1"/>
            <a:r>
              <a:rPr lang="en-AU" b="1"/>
              <a:t>spaced far apart in a random way</a:t>
            </a:r>
          </a:p>
          <a:p>
            <a:pPr lvl="1"/>
            <a:r>
              <a:rPr lang="en-AU" b="1"/>
              <a:t>constantly moving at high speeds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376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-1" y="2852663"/>
            <a:ext cx="2311405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/>
              <a:t>Skill Closure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592249"/>
              </p:ext>
            </p:extLst>
          </p:nvPr>
        </p:nvGraphicFramePr>
        <p:xfrm>
          <a:off x="9395136" y="2400822"/>
          <a:ext cx="2646908" cy="4297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46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1706">
                <a:tc>
                  <a:txBody>
                    <a:bodyPr/>
                    <a:lstStyle/>
                    <a:p>
                      <a:r>
                        <a:rPr lang="en-AU"/>
                        <a:t>Reminder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4513">
                <a:tc>
                  <a:txBody>
                    <a:bodyPr/>
                    <a:lstStyle/>
                    <a:p>
                      <a:r>
                        <a:rPr lang="en-AU"/>
                        <a:t>Solids: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b="1"/>
                        <a:t>held closely together in a regular </a:t>
                      </a:r>
                      <a:r>
                        <a:rPr lang="en-AU" b="0"/>
                        <a:t>(consistent) </a:t>
                      </a:r>
                      <a:r>
                        <a:rPr lang="en-AU" b="1"/>
                        <a:t>pattern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b="1"/>
                        <a:t>only vibrate </a:t>
                      </a:r>
                      <a:r>
                        <a:rPr lang="en-AU"/>
                        <a:t>– they do not move around other particles</a:t>
                      </a:r>
                    </a:p>
                    <a:p>
                      <a:r>
                        <a:rPr lang="en-AU"/>
                        <a:t>Liquids: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b="1"/>
                        <a:t>packed closely together in a random way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b="1"/>
                        <a:t>can move around each other and other particles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0"/>
            <a:ext cx="2014888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/>
              <a:t>Relevance</a:t>
            </a:r>
          </a:p>
        </p:txBody>
      </p:sp>
      <p:sp>
        <p:nvSpPr>
          <p:cNvPr id="2" name="Rectangle 1"/>
          <p:cNvSpPr/>
          <p:nvPr/>
        </p:nvSpPr>
        <p:spPr>
          <a:xfrm>
            <a:off x="735587" y="3476844"/>
            <a:ext cx="6035627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/>
              <a:t>Why does a solid have a fixed shape?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/>
              <a:t>Why can a liquid not be compressed?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5587" y="627303"/>
            <a:ext cx="112070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/>
              <a:t>Knowing the properties of matter can help you predict how a substance will behave.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/>
              <a:t>The kinetic theory helps explain how matter in different states interacts.</a:t>
            </a:r>
          </a:p>
        </p:txBody>
      </p:sp>
    </p:spTree>
    <p:extLst>
      <p:ext uri="{BB962C8B-B14F-4D97-AF65-F5344CB8AC3E}">
        <p14:creationId xmlns:p14="http://schemas.microsoft.com/office/powerpoint/2010/main" val="345756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6605"/>
            <a:ext cx="3895468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/>
              <a:t>Independent Practice</a:t>
            </a:r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7919557"/>
              </p:ext>
            </p:extLst>
          </p:nvPr>
        </p:nvGraphicFramePr>
        <p:xfrm>
          <a:off x="440870" y="1868507"/>
          <a:ext cx="10637671" cy="2971800"/>
        </p:xfrm>
        <a:graphic>
          <a:graphicData uri="http://schemas.openxmlformats.org/drawingml/2006/table">
            <a:tbl>
              <a:tblPr/>
              <a:tblGrid>
                <a:gridCol w="1934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7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65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5357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b="1">
                          <a:effectLst/>
                        </a:rPr>
                        <a:t>State</a:t>
                      </a:r>
                      <a:endParaRPr lang="en-AU">
                        <a:effectLst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b="1">
                          <a:effectLst/>
                        </a:rPr>
                        <a:t>Properties</a:t>
                      </a:r>
                      <a:endParaRPr lang="en-AU">
                        <a:effectLst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b="1">
                          <a:effectLst/>
                        </a:rPr>
                        <a:t>Kinetic Theory Explanation</a:t>
                      </a:r>
                      <a:endParaRPr lang="en-AU">
                        <a:effectLst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4517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>
                          <a:effectLst/>
                        </a:rPr>
                        <a:t>Solid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>
                          <a:effectLst/>
                        </a:rPr>
                        <a:t>Cannot</a:t>
                      </a:r>
                      <a:r>
                        <a:rPr lang="en-AU" baseline="0">
                          <a:effectLst/>
                        </a:rPr>
                        <a:t> compress</a:t>
                      </a:r>
                      <a:endParaRPr lang="en-AU">
                        <a:effectLst/>
                      </a:endParaRP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b="0">
                          <a:effectLst/>
                        </a:rPr>
                        <a:t>Fixed</a:t>
                      </a:r>
                      <a:r>
                        <a:rPr lang="en-AU">
                          <a:effectLst/>
                        </a:rPr>
                        <a:t> shape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>
                          <a:effectLst/>
                        </a:rPr>
                        <a:t>Fixed volume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AU">
                        <a:effectLst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4517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>
                          <a:effectLst/>
                        </a:rPr>
                        <a:t>Liquid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>
                          <a:effectLst/>
                        </a:rPr>
                        <a:t>Cannot</a:t>
                      </a:r>
                      <a:r>
                        <a:rPr lang="en-AU" baseline="0">
                          <a:effectLst/>
                        </a:rPr>
                        <a:t> compress</a:t>
                      </a:r>
                      <a:endParaRPr lang="en-AU">
                        <a:effectLst/>
                      </a:endParaRP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b="0" baseline="0">
                          <a:effectLst/>
                        </a:rPr>
                        <a:t>No</a:t>
                      </a:r>
                      <a:r>
                        <a:rPr lang="en-AU" baseline="0">
                          <a:effectLst/>
                        </a:rPr>
                        <a:t> f</a:t>
                      </a:r>
                      <a:r>
                        <a:rPr lang="en-AU">
                          <a:effectLst/>
                        </a:rPr>
                        <a:t>ixed shape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>
                          <a:effectLst/>
                        </a:rPr>
                        <a:t>Fixed volume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AU">
                        <a:effectLst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4517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>
                          <a:effectLst/>
                        </a:rPr>
                        <a:t>Gas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b="0">
                          <a:effectLst/>
                        </a:rPr>
                        <a:t>Can</a:t>
                      </a:r>
                      <a:r>
                        <a:rPr lang="en-AU" baseline="0">
                          <a:effectLst/>
                        </a:rPr>
                        <a:t> compress</a:t>
                      </a:r>
                      <a:endParaRPr lang="en-AU">
                        <a:effectLst/>
                      </a:endParaRP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>
                          <a:effectLst/>
                        </a:rPr>
                        <a:t>No</a:t>
                      </a:r>
                      <a:r>
                        <a:rPr lang="en-AU" baseline="0">
                          <a:effectLst/>
                        </a:rPr>
                        <a:t> f</a:t>
                      </a:r>
                      <a:r>
                        <a:rPr lang="en-AU">
                          <a:effectLst/>
                        </a:rPr>
                        <a:t>ixed shape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>
                          <a:effectLst/>
                        </a:rPr>
                        <a:t>No</a:t>
                      </a:r>
                      <a:r>
                        <a:rPr lang="en-AU" baseline="0">
                          <a:effectLst/>
                        </a:rPr>
                        <a:t> f</a:t>
                      </a:r>
                      <a:r>
                        <a:rPr lang="en-AU">
                          <a:effectLst/>
                        </a:rPr>
                        <a:t>ixed volume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AU">
                        <a:effectLst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40870" y="746285"/>
            <a:ext cx="105841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/>
              <a:t>Complete this table with your partner in your book or on your device. You may need more than one line for each explanation.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CC705E38-880A-4FEF-ABA8-8F2C862F4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69" y="4915080"/>
            <a:ext cx="4601582" cy="188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4746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6605"/>
            <a:ext cx="2429041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/>
              <a:t>Daily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1F140-AFD0-4741-A178-960BFFA57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9999"/>
            <a:ext cx="10515600" cy="5554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/>
              <a:t>Properties of Matter</a:t>
            </a:r>
          </a:p>
          <a:p>
            <a:pPr>
              <a:spcAft>
                <a:spcPts val="1200"/>
              </a:spcAft>
            </a:pPr>
            <a:r>
              <a:rPr lang="en-AU"/>
              <a:t>The states of matter can be described using three properties:</a:t>
            </a:r>
          </a:p>
          <a:p>
            <a:pPr lvl="1">
              <a:spcAft>
                <a:spcPts val="1200"/>
              </a:spcAft>
            </a:pPr>
            <a:r>
              <a:rPr lang="en-AU" sz="2600" b="1"/>
              <a:t>Shape</a:t>
            </a:r>
            <a:r>
              <a:rPr lang="en-AU" sz="2600"/>
              <a:t>: whether it holds its own shape or changes to fit the container</a:t>
            </a:r>
          </a:p>
          <a:p>
            <a:pPr lvl="2">
              <a:spcAft>
                <a:spcPts val="1200"/>
              </a:spcAft>
            </a:pPr>
            <a:r>
              <a:rPr lang="en-AU" sz="2400"/>
              <a:t>Solids have a fixed (unchanging) shape, liquids and gases do not</a:t>
            </a:r>
          </a:p>
          <a:p>
            <a:pPr lvl="1">
              <a:spcAft>
                <a:spcPts val="1200"/>
              </a:spcAft>
            </a:pPr>
            <a:r>
              <a:rPr lang="en-AU" sz="2600" b="1"/>
              <a:t>Volume</a:t>
            </a:r>
            <a:r>
              <a:rPr lang="en-AU" sz="2600"/>
              <a:t>: the amount of space it takes up</a:t>
            </a:r>
          </a:p>
          <a:p>
            <a:pPr lvl="2">
              <a:spcAft>
                <a:spcPts val="1200"/>
              </a:spcAft>
            </a:pPr>
            <a:r>
              <a:rPr lang="en-AU" sz="2400"/>
              <a:t>Solids and liquids have a fixed (unchanging) volume, gases do not</a:t>
            </a:r>
          </a:p>
          <a:p>
            <a:pPr lvl="1">
              <a:spcAft>
                <a:spcPts val="1200"/>
              </a:spcAft>
            </a:pPr>
            <a:r>
              <a:rPr lang="en-AU" sz="2600" b="1"/>
              <a:t>Compressibility</a:t>
            </a:r>
            <a:r>
              <a:rPr lang="en-AU" sz="2600"/>
              <a:t>: whether it can be made smaller by applying a force</a:t>
            </a:r>
          </a:p>
          <a:p>
            <a:pPr lvl="2">
              <a:spcAft>
                <a:spcPts val="1200"/>
              </a:spcAft>
            </a:pPr>
            <a:r>
              <a:rPr lang="en-AU" sz="2400"/>
              <a:t>Solids and liquids cannot be compressed, gases can</a:t>
            </a:r>
          </a:p>
          <a:p>
            <a:r>
              <a:rPr lang="en-AU"/>
              <a:t>What state is ice? Explain your decision using the </a:t>
            </a:r>
            <a:br>
              <a:rPr lang="en-AU"/>
            </a:br>
            <a:r>
              <a:rPr lang="en-AU"/>
              <a:t>terms volume, shape and compressible.</a:t>
            </a:r>
          </a:p>
        </p:txBody>
      </p:sp>
      <p:pic>
        <p:nvPicPr>
          <p:cNvPr id="1026" name="Picture 2" descr="https://mondrian.mashable.com/uploads%252Fcard%252Fimage%252F782032%252F44e33672-4339-426b-a2e9-22e78a700e00.jpg%252F950x534__filters%253Aquality%252890%2529.jpg?signature=C9zK312NjY7n2SNEzTRCErsJ0tQ=&amp;source=https%3A%2F%2Fblueprint-api-production.s3.amazonaws.com">
            <a:extLst>
              <a:ext uri="{FF2B5EF4-FFF2-40B4-BE49-F238E27FC236}">
                <a16:creationId xmlns:a16="http://schemas.microsoft.com/office/drawing/2014/main" id="{21B55A82-9D65-4A61-8E66-2AC80FE81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9089" y="4804678"/>
            <a:ext cx="3652911" cy="2053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320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6605"/>
            <a:ext cx="2429041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/>
              <a:t>Daily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1F140-AFD0-4741-A178-960BFFA57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9999"/>
            <a:ext cx="10515600" cy="5554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/>
              <a:t>Properties of Matter</a:t>
            </a:r>
          </a:p>
          <a:p>
            <a:pPr>
              <a:spcAft>
                <a:spcPts val="1200"/>
              </a:spcAft>
            </a:pPr>
            <a:r>
              <a:rPr lang="en-AU"/>
              <a:t>The states of matter can be described using three properties:</a:t>
            </a:r>
          </a:p>
          <a:p>
            <a:pPr lvl="1">
              <a:spcAft>
                <a:spcPts val="1200"/>
              </a:spcAft>
            </a:pPr>
            <a:r>
              <a:rPr lang="en-AU" sz="2600" b="1"/>
              <a:t>Shape</a:t>
            </a:r>
            <a:r>
              <a:rPr lang="en-AU" sz="2600"/>
              <a:t>: whether it holds its own shape or changes to fit the container</a:t>
            </a:r>
          </a:p>
          <a:p>
            <a:pPr lvl="2">
              <a:spcAft>
                <a:spcPts val="1200"/>
              </a:spcAft>
            </a:pPr>
            <a:r>
              <a:rPr lang="en-AU" sz="2400"/>
              <a:t>Solids have a fixed (unchanging) shape, liquids and gases do not</a:t>
            </a:r>
          </a:p>
          <a:p>
            <a:pPr lvl="1">
              <a:spcAft>
                <a:spcPts val="1200"/>
              </a:spcAft>
            </a:pPr>
            <a:r>
              <a:rPr lang="en-AU" sz="2600" b="1"/>
              <a:t>Volume</a:t>
            </a:r>
            <a:r>
              <a:rPr lang="en-AU" sz="2600"/>
              <a:t>: the amount of space it takes up</a:t>
            </a:r>
          </a:p>
          <a:p>
            <a:pPr lvl="2">
              <a:spcAft>
                <a:spcPts val="1200"/>
              </a:spcAft>
            </a:pPr>
            <a:r>
              <a:rPr lang="en-AU" sz="2400"/>
              <a:t>Solids and liquids have a fixed (unchanging) volume, gases do not</a:t>
            </a:r>
          </a:p>
          <a:p>
            <a:pPr lvl="1">
              <a:spcAft>
                <a:spcPts val="1200"/>
              </a:spcAft>
            </a:pPr>
            <a:r>
              <a:rPr lang="en-AU" sz="2600" b="1"/>
              <a:t>Compressibility</a:t>
            </a:r>
            <a:r>
              <a:rPr lang="en-AU" sz="2600"/>
              <a:t>: whether it can be made smaller by applying a force</a:t>
            </a:r>
          </a:p>
          <a:p>
            <a:pPr lvl="2">
              <a:spcAft>
                <a:spcPts val="1200"/>
              </a:spcAft>
            </a:pPr>
            <a:r>
              <a:rPr lang="en-AU" sz="2400"/>
              <a:t>Solids and liquids cannot be compressed, gases can</a:t>
            </a:r>
          </a:p>
          <a:p>
            <a:r>
              <a:rPr lang="en-AU"/>
              <a:t>What state is chlorine gas? Explain your decision </a:t>
            </a:r>
            <a:br>
              <a:rPr lang="en-AU"/>
            </a:br>
            <a:r>
              <a:rPr lang="en-AU"/>
              <a:t>using the terms volume, shape and compressible.</a:t>
            </a:r>
          </a:p>
        </p:txBody>
      </p:sp>
      <p:pic>
        <p:nvPicPr>
          <p:cNvPr id="2050" name="Picture 2" descr="http://vestnikkavkaza.net/upload2/2018-11-25/15431414175bfa782972b6f9.98529582.jpg">
            <a:extLst>
              <a:ext uri="{FF2B5EF4-FFF2-40B4-BE49-F238E27FC236}">
                <a16:creationId xmlns:a16="http://schemas.microsoft.com/office/drawing/2014/main" id="{CB0FEF10-B248-444D-B567-B1FE89D8C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360" y="4696558"/>
            <a:ext cx="3596640" cy="2161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8964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6605"/>
            <a:ext cx="2429041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/>
              <a:t>Daily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1F140-AFD0-4741-A178-960BFFA57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9999"/>
            <a:ext cx="10515600" cy="55541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AU" b="1"/>
              <a:t>Properties of Matter</a:t>
            </a:r>
          </a:p>
          <a:p>
            <a:pPr>
              <a:spcAft>
                <a:spcPts val="1200"/>
              </a:spcAft>
            </a:pPr>
            <a:r>
              <a:rPr lang="en-AU"/>
              <a:t>The states of matter can be described using three properties:</a:t>
            </a:r>
          </a:p>
          <a:p>
            <a:pPr lvl="1">
              <a:spcAft>
                <a:spcPts val="1200"/>
              </a:spcAft>
            </a:pPr>
            <a:r>
              <a:rPr lang="en-AU" sz="2600" b="1">
                <a:highlight>
                  <a:srgbClr val="FFFF00"/>
                </a:highlight>
              </a:rPr>
              <a:t>Shape</a:t>
            </a:r>
            <a:r>
              <a:rPr lang="en-AU" sz="2600">
                <a:highlight>
                  <a:srgbClr val="FFFF00"/>
                </a:highlight>
              </a:rPr>
              <a:t>: </a:t>
            </a:r>
            <a:r>
              <a:rPr lang="en-AU" sz="2600"/>
              <a:t>whether it holds its own shape or changes to fit the container</a:t>
            </a:r>
          </a:p>
          <a:p>
            <a:pPr lvl="2">
              <a:spcAft>
                <a:spcPts val="1200"/>
              </a:spcAft>
            </a:pPr>
            <a:r>
              <a:rPr lang="en-AU" sz="2400"/>
              <a:t>Solids have a fixed (unchanging) shape, liquids and gases do not</a:t>
            </a:r>
          </a:p>
          <a:p>
            <a:pPr lvl="1">
              <a:spcAft>
                <a:spcPts val="1200"/>
              </a:spcAft>
            </a:pPr>
            <a:r>
              <a:rPr lang="en-AU" sz="2600" b="1"/>
              <a:t>Volume</a:t>
            </a:r>
            <a:r>
              <a:rPr lang="en-AU" sz="2600"/>
              <a:t>: the amount of space it takes up</a:t>
            </a:r>
          </a:p>
          <a:p>
            <a:pPr lvl="2">
              <a:spcAft>
                <a:spcPts val="1200"/>
              </a:spcAft>
            </a:pPr>
            <a:r>
              <a:rPr lang="en-AU" sz="2400"/>
              <a:t>Solids and liquids have a fixed (unchanging) volume, gases do not</a:t>
            </a:r>
          </a:p>
          <a:p>
            <a:pPr lvl="1">
              <a:spcAft>
                <a:spcPts val="1200"/>
              </a:spcAft>
            </a:pPr>
            <a:r>
              <a:rPr lang="en-AU" sz="2600" b="1"/>
              <a:t>Compressibility</a:t>
            </a:r>
            <a:r>
              <a:rPr lang="en-AU" sz="2600"/>
              <a:t>: whether it can be made smaller by applying a force</a:t>
            </a:r>
          </a:p>
          <a:p>
            <a:pPr lvl="2">
              <a:spcAft>
                <a:spcPts val="1200"/>
              </a:spcAft>
            </a:pPr>
            <a:r>
              <a:rPr lang="en-AU" sz="2400"/>
              <a:t>Solids and liquids cannot be compressed, gases can</a:t>
            </a:r>
          </a:p>
          <a:p>
            <a:r>
              <a:rPr lang="en-AU"/>
              <a:t>What state is wood? Explain your decision using the </a:t>
            </a:r>
            <a:br>
              <a:rPr lang="en-AU"/>
            </a:br>
            <a:r>
              <a:rPr lang="en-AU"/>
              <a:t>terms volume, shape and compressible.</a:t>
            </a:r>
          </a:p>
        </p:txBody>
      </p:sp>
      <p:pic>
        <p:nvPicPr>
          <p:cNvPr id="3074" name="Picture 2" descr="http://blogs.discovermagazine.com/d-brief/files/2018/02/shutterstock_347288675.jpg">
            <a:extLst>
              <a:ext uri="{FF2B5EF4-FFF2-40B4-BE49-F238E27FC236}">
                <a16:creationId xmlns:a16="http://schemas.microsoft.com/office/drawing/2014/main" id="{082355D6-C1FB-4486-80F6-41B476AD9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0704" y="4593102"/>
            <a:ext cx="3421296" cy="2264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099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6605"/>
            <a:ext cx="2429041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/>
              <a:t>Daily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1F140-AFD0-4741-A178-960BFFA57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9999"/>
            <a:ext cx="10515600" cy="5554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/>
              <a:t>Properties of Matter</a:t>
            </a:r>
          </a:p>
          <a:p>
            <a:pPr>
              <a:spcAft>
                <a:spcPts val="1200"/>
              </a:spcAft>
            </a:pPr>
            <a:r>
              <a:rPr lang="en-AU"/>
              <a:t>The states of matter can be described using three properties:</a:t>
            </a:r>
          </a:p>
          <a:p>
            <a:pPr lvl="1">
              <a:spcAft>
                <a:spcPts val="1200"/>
              </a:spcAft>
            </a:pPr>
            <a:r>
              <a:rPr lang="en-AU" sz="2600" b="1"/>
              <a:t>Shape</a:t>
            </a:r>
            <a:r>
              <a:rPr lang="en-AU" sz="2600"/>
              <a:t>: whether it holds its own shape or changes to fit the container</a:t>
            </a:r>
          </a:p>
          <a:p>
            <a:pPr lvl="2">
              <a:spcAft>
                <a:spcPts val="1200"/>
              </a:spcAft>
            </a:pPr>
            <a:r>
              <a:rPr lang="en-AU" sz="2400"/>
              <a:t>Solids have a fixed (unchanging) shape, liquids and gases do not</a:t>
            </a:r>
          </a:p>
          <a:p>
            <a:pPr lvl="1">
              <a:spcAft>
                <a:spcPts val="1200"/>
              </a:spcAft>
            </a:pPr>
            <a:r>
              <a:rPr lang="en-AU" sz="2600" b="1"/>
              <a:t>Volume</a:t>
            </a:r>
            <a:r>
              <a:rPr lang="en-AU" sz="2600"/>
              <a:t>: the amount of space it takes up</a:t>
            </a:r>
          </a:p>
          <a:p>
            <a:pPr lvl="2">
              <a:spcAft>
                <a:spcPts val="1200"/>
              </a:spcAft>
            </a:pPr>
            <a:r>
              <a:rPr lang="en-AU" sz="2400"/>
              <a:t>Solids and liquids have a fixed (unchanging) volume, gases do not</a:t>
            </a:r>
          </a:p>
          <a:p>
            <a:pPr lvl="1">
              <a:spcAft>
                <a:spcPts val="1200"/>
              </a:spcAft>
            </a:pPr>
            <a:r>
              <a:rPr lang="en-AU" sz="2600" b="1"/>
              <a:t>Compressibility</a:t>
            </a:r>
            <a:r>
              <a:rPr lang="en-AU" sz="2600"/>
              <a:t>: whether it can be made smaller by applying a force</a:t>
            </a:r>
          </a:p>
          <a:p>
            <a:pPr lvl="2">
              <a:spcAft>
                <a:spcPts val="1200"/>
              </a:spcAft>
            </a:pPr>
            <a:r>
              <a:rPr lang="en-AU" sz="2400"/>
              <a:t>Solids and liquids cannot be compressed, gases can</a:t>
            </a:r>
          </a:p>
          <a:p>
            <a:r>
              <a:rPr lang="en-AU"/>
              <a:t>What state is honey? Explain your decision using the </a:t>
            </a:r>
            <a:br>
              <a:rPr lang="en-AU"/>
            </a:br>
            <a:r>
              <a:rPr lang="en-AU"/>
              <a:t>terms volume, shape and compressible.</a:t>
            </a:r>
          </a:p>
        </p:txBody>
      </p:sp>
      <p:pic>
        <p:nvPicPr>
          <p:cNvPr id="4098" name="Picture 2" descr="http://www.australasianscience.com.au/sites/default/files/honey.jpg">
            <a:extLst>
              <a:ext uri="{FF2B5EF4-FFF2-40B4-BE49-F238E27FC236}">
                <a16:creationId xmlns:a16="http://schemas.microsoft.com/office/drawing/2014/main" id="{EAB4D809-BD3E-4FDD-88F1-173DA1D76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5354" y="4523191"/>
            <a:ext cx="2274277" cy="2334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877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5840" y="2057400"/>
            <a:ext cx="8274424" cy="2514600"/>
          </a:xfrm>
          <a:solidFill>
            <a:schemeClr val="bg1"/>
          </a:solidFill>
          <a:ln w="38100">
            <a:solidFill>
              <a:srgbClr val="7030A0"/>
            </a:solidFill>
          </a:ln>
        </p:spPr>
        <p:txBody>
          <a:bodyPr anchor="ctr">
            <a:normAutofit/>
          </a:bodyPr>
          <a:lstStyle/>
          <a:p>
            <a:r>
              <a:rPr lang="en-AU"/>
              <a:t>The Kinetic Theory of Matter</a:t>
            </a:r>
            <a:br>
              <a:rPr lang="en-AU"/>
            </a:br>
            <a:r>
              <a:rPr lang="en-AU" sz="2800"/>
              <a:t>Year 8 Science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2963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2609"/>
            <a:ext cx="3424403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/>
              <a:t>Learning Objective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396108"/>
            <a:ext cx="4498548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/>
              <a:t>Activate Prior Knowledge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982707"/>
              </p:ext>
            </p:extLst>
          </p:nvPr>
        </p:nvGraphicFramePr>
        <p:xfrm>
          <a:off x="9514800" y="69246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/>
                        <a:t>CFU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/>
                        <a:t>What are we going to learn?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83" t="38161" r="13350" b="3308"/>
          <a:stretch/>
        </p:blipFill>
        <p:spPr bwMode="auto">
          <a:xfrm>
            <a:off x="4638487" y="4100733"/>
            <a:ext cx="4153385" cy="2384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262580" y="819061"/>
            <a:ext cx="85261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800"/>
              <a:t>List the four main ideas of the kinetic theory of matter.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800"/>
              <a:t>Use the kinetic theory to describe the properties of each state of matter.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2580" y="3220389"/>
            <a:ext cx="78063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/>
              <a:t>What happens when you put two liquids together?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/>
              <a:t>Does the same thing </a:t>
            </a:r>
            <a:br>
              <a:rPr lang="en-AU" sz="2800"/>
            </a:br>
            <a:r>
              <a:rPr lang="en-AU" sz="2800"/>
              <a:t>happen when you put </a:t>
            </a:r>
            <a:br>
              <a:rPr lang="en-AU" sz="2800"/>
            </a:br>
            <a:r>
              <a:rPr lang="en-AU" sz="2800"/>
              <a:t>two solids together? </a:t>
            </a:r>
            <a:br>
              <a:rPr lang="en-AU" sz="2800"/>
            </a:br>
            <a:r>
              <a:rPr lang="en-AU" sz="2800"/>
              <a:t>Why not?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49D41A4-F2DA-4039-9F05-BDAE8709B8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054542"/>
              </p:ext>
            </p:extLst>
          </p:nvPr>
        </p:nvGraphicFramePr>
        <p:xfrm>
          <a:off x="9514800" y="5013738"/>
          <a:ext cx="2605964" cy="128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/>
                        <a:t>describe</a:t>
                      </a:r>
                      <a:r>
                        <a:rPr lang="en-AU" b="0" baseline="0"/>
                        <a:t> (</a:t>
                      </a:r>
                      <a:r>
                        <a:rPr lang="en-AU" b="0" i="1" baseline="0"/>
                        <a:t>verb</a:t>
                      </a:r>
                      <a:r>
                        <a:rPr lang="en-AU" b="0" i="0" baseline="0"/>
                        <a:t>)</a:t>
                      </a:r>
                      <a:endParaRPr lang="en-AU" b="1" baseline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/>
                        <a:t>to give characteristics and features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104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0052"/>
            <a:ext cx="4023093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/>
              <a:t>Concept Development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526934"/>
              </p:ext>
            </p:extLst>
          </p:nvPr>
        </p:nvGraphicFramePr>
        <p:xfrm>
          <a:off x="9514800" y="164526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/>
                        <a:t>CFU 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/>
                        <a:t>Can you see the particles that matter is made of?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606398"/>
              </p:ext>
            </p:extLst>
          </p:nvPr>
        </p:nvGraphicFramePr>
        <p:xfrm>
          <a:off x="9514800" y="1281872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/>
                        <a:t>CFU 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/>
                        <a:t>What is in between</a:t>
                      </a:r>
                      <a:r>
                        <a:rPr lang="en-AU" sz="1800" baseline="0"/>
                        <a:t> the particles?</a:t>
                      </a:r>
                      <a:endParaRPr lang="en-AU" sz="18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4A8D191-E557-4147-AE5A-90AFCA780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9999"/>
            <a:ext cx="8559835" cy="602210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AU" b="1">
                <a:solidFill>
                  <a:srgbClr val="0070C0"/>
                </a:solidFill>
                <a:highlight>
                  <a:srgbClr val="FFFF00"/>
                </a:highlight>
              </a:rPr>
              <a:t>Kinetic theory of matter: </a:t>
            </a:r>
            <a:r>
              <a:rPr lang="en-AU" b="1">
                <a:solidFill>
                  <a:schemeClr val="accent6">
                    <a:lumMod val="75000"/>
                  </a:schemeClr>
                </a:solidFill>
              </a:rPr>
              <a:t>explains why solids, liquids and gases behave the way they do</a:t>
            </a:r>
            <a:r>
              <a:rPr lang="en-AU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r>
              <a:rPr lang="en-AU" b="1">
                <a:solidFill>
                  <a:schemeClr val="accent5"/>
                </a:solidFill>
              </a:rPr>
              <a:t>All matter: </a:t>
            </a:r>
          </a:p>
          <a:p>
            <a:pPr marL="457200" lvl="1" indent="0">
              <a:buNone/>
            </a:pPr>
            <a:r>
              <a:rPr lang="en-AU" sz="2800" b="1">
                <a:solidFill>
                  <a:schemeClr val="accent6">
                    <a:lumMod val="75000"/>
                  </a:schemeClr>
                </a:solidFill>
              </a:rPr>
              <a:t>1. </a:t>
            </a:r>
            <a:r>
              <a:rPr lang="en-AU" sz="2800" b="1">
                <a:solidFill>
                  <a:schemeClr val="accent6">
                    <a:lumMod val="75000"/>
                  </a:schemeClr>
                </a:solidFill>
                <a:highlight>
                  <a:srgbClr val="00FF00"/>
                </a:highlight>
              </a:rPr>
              <a:t>Made of a huge number of tiny particles</a:t>
            </a:r>
            <a:endParaRPr lang="en-AU" sz="2800" b="1">
              <a:solidFill>
                <a:schemeClr val="accent6">
                  <a:lumMod val="75000"/>
                </a:schemeClr>
              </a:solidFill>
              <a:highlight>
                <a:srgbClr val="00FF00"/>
              </a:highlight>
              <a:ea typeface="Calibri"/>
              <a:cs typeface="Calibri"/>
            </a:endParaRPr>
          </a:p>
          <a:p>
            <a:pPr marL="457200" lvl="1" indent="0">
              <a:buNone/>
            </a:pPr>
            <a:r>
              <a:rPr lang="en-AU" sz="2800" b="1">
                <a:solidFill>
                  <a:schemeClr val="accent6">
                    <a:lumMod val="75000"/>
                  </a:schemeClr>
                </a:solidFill>
              </a:rPr>
              <a:t>2. T</a:t>
            </a:r>
            <a:r>
              <a:rPr lang="en-AU" sz="2800" b="1">
                <a:solidFill>
                  <a:schemeClr val="accent6">
                    <a:lumMod val="75000"/>
                  </a:schemeClr>
                </a:solidFill>
                <a:highlight>
                  <a:srgbClr val="00FFFF"/>
                </a:highlight>
              </a:rPr>
              <a:t>here is nothing between the particles.</a:t>
            </a:r>
            <a:endParaRPr lang="en-AU" sz="2800" b="1">
              <a:solidFill>
                <a:schemeClr val="accent6">
                  <a:lumMod val="75000"/>
                </a:schemeClr>
              </a:solidFill>
              <a:highlight>
                <a:srgbClr val="00FFFF"/>
              </a:highlight>
              <a:ea typeface="Calibri"/>
              <a:cs typeface="Calibri"/>
            </a:endParaRPr>
          </a:p>
          <a:p>
            <a:pPr marL="457200" lvl="1" indent="0">
              <a:buNone/>
            </a:pPr>
            <a:r>
              <a:rPr lang="en-AU" sz="2800" b="1">
                <a:solidFill>
                  <a:schemeClr val="accent6">
                    <a:lumMod val="75000"/>
                  </a:schemeClr>
                </a:solidFill>
              </a:rPr>
              <a:t>3. </a:t>
            </a:r>
            <a:r>
              <a:rPr lang="en-AU" sz="2800" b="1">
                <a:solidFill>
                  <a:schemeClr val="accent6">
                    <a:lumMod val="75000"/>
                  </a:schemeClr>
                </a:solidFill>
                <a:highlight>
                  <a:srgbClr val="00FFFF"/>
                </a:highlight>
              </a:rPr>
              <a:t>The particles are always moving.</a:t>
            </a:r>
            <a:endParaRPr lang="en-AU" sz="2800" b="1">
              <a:solidFill>
                <a:schemeClr val="accent6">
                  <a:lumMod val="75000"/>
                </a:schemeClr>
              </a:solidFill>
              <a:highlight>
                <a:srgbClr val="00FFFF"/>
              </a:highlight>
              <a:ea typeface="Calibri"/>
              <a:cs typeface="Calibri"/>
            </a:endParaRPr>
          </a:p>
          <a:p>
            <a:pPr marL="457200" lvl="1" indent="0">
              <a:buNone/>
            </a:pPr>
            <a:r>
              <a:rPr lang="en-AU" sz="2800" b="1">
                <a:solidFill>
                  <a:schemeClr val="accent6">
                    <a:lumMod val="75000"/>
                  </a:schemeClr>
                </a:solidFill>
              </a:rPr>
              <a:t>4. </a:t>
            </a:r>
            <a:r>
              <a:rPr lang="en-AU" sz="2800" b="1">
                <a:solidFill>
                  <a:schemeClr val="accent6">
                    <a:lumMod val="75000"/>
                  </a:schemeClr>
                </a:solidFill>
                <a:highlight>
                  <a:srgbClr val="00FF00"/>
                </a:highlight>
              </a:rPr>
              <a:t>As temperature increases, the particles move more</a:t>
            </a:r>
            <a:r>
              <a:rPr lang="en-AU" sz="2800" b="1">
                <a:solidFill>
                  <a:schemeClr val="accent6">
                    <a:lumMod val="75000"/>
                  </a:schemeClr>
                </a:solidFill>
              </a:rPr>
              <a:t> (their kinetic energy increases).</a:t>
            </a:r>
            <a:endParaRPr lang="en-AU" sz="2800" b="1">
              <a:solidFill>
                <a:schemeClr val="accent6">
                  <a:lumMod val="75000"/>
                </a:schemeClr>
              </a:solidFill>
              <a:ea typeface="Calibri"/>
              <a:cs typeface="Calibri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4B4CFCF-3BF5-40A3-A462-D9969A39F8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273632"/>
              </p:ext>
            </p:extLst>
          </p:nvPr>
        </p:nvGraphicFramePr>
        <p:xfrm>
          <a:off x="6908400" y="5456868"/>
          <a:ext cx="5212800" cy="128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6400">
                  <a:extLst>
                    <a:ext uri="{9D8B030D-6E8A-4147-A177-3AD203B41FA5}">
                      <a16:colId xmlns:a16="http://schemas.microsoft.com/office/drawing/2014/main" val="3225257357"/>
                    </a:ext>
                  </a:extLst>
                </a:gridCol>
                <a:gridCol w="26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/>
                        <a:t>Vocabulary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/>
                        <a:t>theory </a:t>
                      </a:r>
                      <a:r>
                        <a:rPr lang="en-AU" b="0" baseline="0"/>
                        <a:t>(</a:t>
                      </a:r>
                      <a:r>
                        <a:rPr lang="en-AU" b="0" i="1" baseline="0"/>
                        <a:t>noun</a:t>
                      </a:r>
                      <a:r>
                        <a:rPr lang="en-AU" b="0" i="0" baseline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i="0" baseline="0"/>
                        <a:t>a collection of ideas that explains something</a:t>
                      </a:r>
                      <a:endParaRPr lang="en-AU" b="1" baseline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/>
                        <a:t>particle</a:t>
                      </a:r>
                      <a:r>
                        <a:rPr lang="en-AU" baseline="0"/>
                        <a:t> (</a:t>
                      </a:r>
                      <a:r>
                        <a:rPr lang="en-AU" i="1" baseline="0"/>
                        <a:t>noun</a:t>
                      </a:r>
                      <a:r>
                        <a:rPr lang="en-AU" baseline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/>
                        <a:t>a very small amount of matter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FA4257E-5B71-4D41-B47A-8009EE8D46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221902"/>
              </p:ext>
            </p:extLst>
          </p:nvPr>
        </p:nvGraphicFramePr>
        <p:xfrm>
          <a:off x="9514800" y="2399218"/>
          <a:ext cx="2605964" cy="1554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/>
                        <a:t>CFU 3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/>
                        <a:t>True or False: solid particles stay still, but liquid and gas particles are constantly moving.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707F007E-104C-4866-B247-B1B7F93C55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661890"/>
              </p:ext>
            </p:extLst>
          </p:nvPr>
        </p:nvGraphicFramePr>
        <p:xfrm>
          <a:off x="9514800" y="4065204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/>
                        <a:t>CFU 4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/>
                        <a:t>What happens to particles as they heat up?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258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0052"/>
            <a:ext cx="4023093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/>
              <a:t>Concept Development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462164"/>
              </p:ext>
            </p:extLst>
          </p:nvPr>
        </p:nvGraphicFramePr>
        <p:xfrm>
          <a:off x="9514800" y="164526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/>
                        <a:t>CFU 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/>
                        <a:t>How much kinetic energy do solids have compared to other states?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543541"/>
              </p:ext>
            </p:extLst>
          </p:nvPr>
        </p:nvGraphicFramePr>
        <p:xfrm>
          <a:off x="9514800" y="1551112"/>
          <a:ext cx="2605964" cy="736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/>
                        <a:t>CFU 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/>
                        <a:t>How are solids arranged?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4A8D191-E557-4147-AE5A-90AFCA780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9999"/>
            <a:ext cx="8559835" cy="602210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AU" b="1">
                <a:solidFill>
                  <a:schemeClr val="accent5"/>
                </a:solidFill>
                <a:highlight>
                  <a:srgbClr val="00FFFF"/>
                </a:highlight>
              </a:rPr>
              <a:t>Solid particles </a:t>
            </a:r>
            <a:r>
              <a:rPr lang="en-AU"/>
              <a:t>have the </a:t>
            </a:r>
            <a:r>
              <a:rPr lang="en-AU" b="1">
                <a:solidFill>
                  <a:schemeClr val="accent6"/>
                </a:solidFill>
              </a:rPr>
              <a:t>smallest amount of kinetic (movement) energy</a:t>
            </a:r>
            <a:r>
              <a:rPr lang="en-AU"/>
              <a:t>, so:</a:t>
            </a:r>
          </a:p>
          <a:p>
            <a:pPr lvl="1"/>
            <a:r>
              <a:rPr lang="en-AU" sz="2800"/>
              <a:t>t</a:t>
            </a:r>
            <a:r>
              <a:rPr lang="en-AU" sz="2800">
                <a:highlight>
                  <a:srgbClr val="00FFFF"/>
                </a:highlight>
              </a:rPr>
              <a:t>hey are </a:t>
            </a:r>
            <a:r>
              <a:rPr lang="en-AU" sz="2800" b="1">
                <a:solidFill>
                  <a:schemeClr val="accent6"/>
                </a:solidFill>
                <a:highlight>
                  <a:srgbClr val="00FFFF"/>
                </a:highlight>
              </a:rPr>
              <a:t>held closely together in a regular </a:t>
            </a:r>
            <a:r>
              <a:rPr lang="en-AU" sz="2800">
                <a:solidFill>
                  <a:schemeClr val="accent6"/>
                </a:solidFill>
                <a:highlight>
                  <a:srgbClr val="00FFFF"/>
                </a:highlight>
              </a:rPr>
              <a:t>(consistent)</a:t>
            </a:r>
            <a:r>
              <a:rPr lang="en-AU" sz="2800" b="1">
                <a:solidFill>
                  <a:schemeClr val="accent6"/>
                </a:solidFill>
                <a:highlight>
                  <a:srgbClr val="00FFFF"/>
                </a:highlight>
              </a:rPr>
              <a:t> pattern</a:t>
            </a:r>
            <a:endParaRPr lang="en-AU" sz="2800">
              <a:solidFill>
                <a:schemeClr val="accent6"/>
              </a:solidFill>
              <a:highlight>
                <a:srgbClr val="00FFFF"/>
              </a:highlight>
              <a:ea typeface="Calibri"/>
              <a:cs typeface="Calibri"/>
            </a:endParaRPr>
          </a:p>
          <a:p>
            <a:pPr lvl="1"/>
            <a:r>
              <a:rPr lang="en-AU" sz="2800"/>
              <a:t>t</a:t>
            </a:r>
            <a:r>
              <a:rPr lang="en-AU" sz="2800">
                <a:highlight>
                  <a:srgbClr val="00FFFF"/>
                </a:highlight>
              </a:rPr>
              <a:t>hey </a:t>
            </a:r>
            <a:r>
              <a:rPr lang="en-AU" sz="2800" b="1">
                <a:solidFill>
                  <a:schemeClr val="accent6"/>
                </a:solidFill>
                <a:highlight>
                  <a:srgbClr val="00FFFF"/>
                </a:highlight>
              </a:rPr>
              <a:t>only vibrate</a:t>
            </a:r>
            <a:r>
              <a:rPr lang="en-AU" sz="2800">
                <a:solidFill>
                  <a:schemeClr val="accent6"/>
                </a:solidFill>
              </a:rPr>
              <a:t> </a:t>
            </a:r>
            <a:r>
              <a:rPr lang="en-AU" sz="2800"/>
              <a:t>– they </a:t>
            </a:r>
            <a:br>
              <a:rPr lang="en-AU" sz="2800"/>
            </a:br>
            <a:r>
              <a:rPr lang="en-AU" sz="2800"/>
              <a:t>do not move around </a:t>
            </a:r>
            <a:br>
              <a:rPr lang="en-AU" sz="2800"/>
            </a:br>
            <a:r>
              <a:rPr lang="en-AU" sz="2800"/>
              <a:t>other particles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FA4257E-5B71-4D41-B47A-8009EE8D46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629883"/>
              </p:ext>
            </p:extLst>
          </p:nvPr>
        </p:nvGraphicFramePr>
        <p:xfrm>
          <a:off x="9514800" y="2399218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/>
                        <a:t>CFU 3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/>
                        <a:t>Describe how solid particles move.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8" name="Picture 2">
            <a:extLst>
              <a:ext uri="{FF2B5EF4-FFF2-40B4-BE49-F238E27FC236}">
                <a16:creationId xmlns:a16="http://schemas.microsoft.com/office/drawing/2014/main" id="{1E812FD5-0428-425A-8819-1B29D7CA3A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7" r="69541" b="14042"/>
          <a:stretch/>
        </p:blipFill>
        <p:spPr bwMode="auto">
          <a:xfrm>
            <a:off x="4965901" y="3736948"/>
            <a:ext cx="2778364" cy="3121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028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D799B54FDDBB4AB5810B6225035C99" ma:contentTypeVersion="18" ma:contentTypeDescription="Create a new document." ma:contentTypeScope="" ma:versionID="824c81ab29123cbf6016397e0fe26f53">
  <xsd:schema xmlns:xsd="http://www.w3.org/2001/XMLSchema" xmlns:xs="http://www.w3.org/2001/XMLSchema" xmlns:p="http://schemas.microsoft.com/office/2006/metadata/properties" xmlns:ns2="953b2caf-e41e-40be-a35a-9f16cb124cda" xmlns:ns3="d93c240e-8490-4590-ad1d-efed97bd86d4" targetNamespace="http://schemas.microsoft.com/office/2006/metadata/properties" ma:root="true" ma:fieldsID="b0700b2c1396b5d426991ab59a829398" ns2:_="" ns3:_="">
    <xsd:import namespace="953b2caf-e41e-40be-a35a-9f16cb124cda"/>
    <xsd:import namespace="d93c240e-8490-4590-ad1d-efed97bd86d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3b2caf-e41e-40be-a35a-9f16cb124c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3c240e-8490-4590-ad1d-efed97bd86d4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5d9aa087-a83c-4873-abb9-a5ba3e9b9d7c}" ma:internalName="TaxCatchAll" ma:showField="CatchAllData" ma:web="d93c240e-8490-4590-ad1d-efed97bd86d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93c240e-8490-4590-ad1d-efed97bd86d4" xsi:nil="true"/>
    <lcf76f155ced4ddcb4097134ff3c332f xmlns="953b2caf-e41e-40be-a35a-9f16cb124cda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A27E3BB-181E-40D3-8F68-C8B5C70BAB44}">
  <ds:schemaRefs>
    <ds:schemaRef ds:uri="953b2caf-e41e-40be-a35a-9f16cb124cda"/>
    <ds:schemaRef ds:uri="d93c240e-8490-4590-ad1d-efed97bd86d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39ABECD-C1B2-4445-9215-7DDA71117BD2}">
  <ds:schemaRefs>
    <ds:schemaRef ds:uri="953b2caf-e41e-40be-a35a-9f16cb124cda"/>
    <ds:schemaRef ds:uri="d93c240e-8490-4590-ad1d-efed97bd86d4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239870F-19A1-4D2B-A2BC-76620F5F72C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Kinetic Theory of Matter Year 8 Science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Science</dc:title>
  <dc:creator>Microsoft account</dc:creator>
  <cp:revision>1</cp:revision>
  <cp:lastPrinted>2017-04-18T22:41:05Z</cp:lastPrinted>
  <dcterms:created xsi:type="dcterms:W3CDTF">2017-01-28T08:32:28Z</dcterms:created>
  <dcterms:modified xsi:type="dcterms:W3CDTF">2024-05-06T02:40:20Z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0x01010006D799B54FDDBB4AB5810B6225035C99</vt:lpwstr>
  </property>
  <property fmtid="{D5CDD505-2E9C-101B-9397-08002B2CF9AE}" pid="3" name="MediaServiceImageTags">
    <vt:lpwstr/>
  </property>
</Properties>
</file>