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31" r:id="rId5"/>
    <p:sldId id="270" r:id="rId6"/>
    <p:sldId id="263" r:id="rId7"/>
    <p:sldId id="289" r:id="rId8"/>
    <p:sldId id="325" r:id="rId9"/>
    <p:sldId id="337" r:id="rId10"/>
    <p:sldId id="291" r:id="rId11"/>
    <p:sldId id="326" r:id="rId12"/>
    <p:sldId id="327" r:id="rId13"/>
    <p:sldId id="328" r:id="rId14"/>
    <p:sldId id="261" r:id="rId15"/>
    <p:sldId id="332" r:id="rId16"/>
    <p:sldId id="333" r:id="rId17"/>
    <p:sldId id="335" r:id="rId18"/>
    <p:sldId id="329" r:id="rId19"/>
    <p:sldId id="336" r:id="rId20"/>
    <p:sldId id="262" r:id="rId21"/>
    <p:sldId id="330" r:id="rId22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5" autoAdjust="0"/>
    <p:restoredTop sz="94660"/>
  </p:normalViewPr>
  <p:slideViewPr>
    <p:cSldViewPr snapToGrid="0">
      <p:cViewPr>
        <p:scale>
          <a:sx n="70" d="100"/>
          <a:sy n="70" d="100"/>
        </p:scale>
        <p:origin x="1243" y="3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12/05/2024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DA637-4A9A-5442-B1F2-70981C50D471}" type="datetimeFigureOut">
              <a:rPr lang="en-US" smtClean="0"/>
              <a:t>5/12/2024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5525F-A690-054B-A201-ECDC29A6E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7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5525F-A690-054B-A201-ECDC29A6E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5525F-A690-054B-A201-ECDC29A6EF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3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12/05/2024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12/05/2024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12/05/2024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12/05/2024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12/05/2024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12/05/2024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12/05/2024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12/05/2024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12/05/2024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12/05/2024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12/05/2024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12/05/2024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1044-536F-8246-8520-4D2166AF8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503" y="292387"/>
            <a:ext cx="2884381" cy="1712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10 words to do with particle theory….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75004B-1506-5F46-B4EB-7EE69D227695}"/>
              </a:ext>
            </a:extLst>
          </p:cNvPr>
          <p:cNvSpPr txBox="1"/>
          <p:nvPr/>
        </p:nvSpPr>
        <p:spPr>
          <a:xfrm>
            <a:off x="0" y="0"/>
            <a:ext cx="183313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DO NOW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0557DA5-0378-7740-8821-49C16C609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84" y="-28781"/>
            <a:ext cx="6656399" cy="6915562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9CE2A2D5-3507-C348-AA08-470E8297B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94" y="2539093"/>
            <a:ext cx="2438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6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lated imag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" b="21817"/>
          <a:stretch/>
        </p:blipFill>
        <p:spPr bwMode="auto">
          <a:xfrm>
            <a:off x="812517" y="3678525"/>
            <a:ext cx="9920944" cy="4511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11271"/>
              </p:ext>
            </p:extLst>
          </p:nvPr>
        </p:nvGraphicFramePr>
        <p:xfrm>
          <a:off x="9475328" y="14820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another element in the same </a:t>
                      </a:r>
                      <a:r>
                        <a:rPr lang="en-AU" b="1" dirty="0"/>
                        <a:t>group</a:t>
                      </a:r>
                      <a:r>
                        <a:rPr lang="en-AU" b="0" baseline="0" dirty="0"/>
                        <a:t> as iron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38223" y="1748792"/>
            <a:ext cx="8582540" cy="309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8223" y="1835947"/>
            <a:ext cx="86934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We can now identify an element by its period and group.</a:t>
            </a:r>
          </a:p>
          <a:p>
            <a:r>
              <a:rPr lang="en-AU" sz="2800" b="1" dirty="0"/>
              <a:t>Which element is in period 4, group 8?</a:t>
            </a:r>
            <a:endParaRPr lang="en-AU" sz="1400" b="1" dirty="0"/>
          </a:p>
          <a:p>
            <a:endParaRPr lang="en-AU" sz="1400" b="1" dirty="0">
              <a:solidFill>
                <a:srgbClr val="00B050"/>
              </a:solidFill>
            </a:endParaRPr>
          </a:p>
          <a:p>
            <a:r>
              <a:rPr lang="en-AU" sz="2800" b="1" dirty="0">
                <a:solidFill>
                  <a:srgbClr val="00B050"/>
                </a:solidFill>
              </a:rPr>
              <a:t>Iron</a:t>
            </a:r>
            <a:endParaRPr lang="en-AU" sz="2000" b="1" dirty="0">
              <a:solidFill>
                <a:srgbClr val="00B050"/>
              </a:solidFill>
            </a:endParaRPr>
          </a:p>
        </p:txBody>
      </p:sp>
      <p:pic>
        <p:nvPicPr>
          <p:cNvPr id="21" name="Picture 20" descr="Related image"/>
          <p:cNvPicPr/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" b="21817"/>
          <a:stretch/>
        </p:blipFill>
        <p:spPr bwMode="auto">
          <a:xfrm>
            <a:off x="791116" y="3678525"/>
            <a:ext cx="9920944" cy="4511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69346"/>
              </p:ext>
            </p:extLst>
          </p:nvPr>
        </p:nvGraphicFramePr>
        <p:xfrm>
          <a:off x="9475328" y="170727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another element in the same </a:t>
                      </a:r>
                      <a:r>
                        <a:rPr lang="en-AU" b="1" dirty="0"/>
                        <a:t>period </a:t>
                      </a:r>
                      <a:r>
                        <a:rPr lang="en-AU" b="0" baseline="0" dirty="0"/>
                        <a:t>as iron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-47929" y="5703283"/>
            <a:ext cx="4914501" cy="461665"/>
            <a:chOff x="-47929" y="3784321"/>
            <a:chExt cx="10621830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-47929" y="3784321"/>
              <a:ext cx="2769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0070C0"/>
                  </a:solidFill>
                </a:rPr>
                <a:t>Period 4 </a:t>
              </a:r>
              <a:endParaRPr lang="en-AU" b="1" dirty="0">
                <a:solidFill>
                  <a:srgbClr val="0070C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2482947" y="4015154"/>
              <a:ext cx="8090954" cy="64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5400000">
            <a:off x="3484752" y="4145911"/>
            <a:ext cx="2894379" cy="461665"/>
            <a:chOff x="-538290" y="3776049"/>
            <a:chExt cx="11112192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-538290" y="3776049"/>
              <a:ext cx="47444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8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6200000" flipH="1">
              <a:off x="7384884" y="826135"/>
              <a:ext cx="16546" cy="636149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A868D09-7847-4D07-B6B1-D89B88393260}"/>
              </a:ext>
            </a:extLst>
          </p:cNvPr>
          <p:cNvSpPr txBox="1"/>
          <p:nvPr/>
        </p:nvSpPr>
        <p:spPr>
          <a:xfrm>
            <a:off x="138222" y="690571"/>
            <a:ext cx="8582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All of the elements discovered so far are arranged on the Periodic Table in </a:t>
            </a:r>
            <a:r>
              <a:rPr lang="en-AU" sz="2800" b="1" dirty="0"/>
              <a:t>periods </a:t>
            </a:r>
            <a:r>
              <a:rPr lang="en-AU" sz="2800" dirty="0"/>
              <a:t>(rows) and </a:t>
            </a:r>
            <a:r>
              <a:rPr lang="en-AU" sz="2800" b="1" dirty="0"/>
              <a:t>groups</a:t>
            </a:r>
            <a:r>
              <a:rPr lang="en-AU" sz="2800" dirty="0"/>
              <a:t> (columns).</a:t>
            </a:r>
          </a:p>
        </p:txBody>
      </p:sp>
    </p:spTree>
    <p:extLst>
      <p:ext uri="{BB962C8B-B14F-4D97-AF65-F5344CB8AC3E}">
        <p14:creationId xmlns:p14="http://schemas.microsoft.com/office/powerpoint/2010/main" val="406136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243" y="873693"/>
            <a:ext cx="112070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Knowing about groups and periods of elements allows us to identify elements with similar properties to each other.</a:t>
            </a:r>
          </a:p>
          <a:p>
            <a:endParaRPr lang="en-AU" sz="2800" dirty="0"/>
          </a:p>
          <a:p>
            <a:r>
              <a:rPr lang="en-AU" sz="2800" dirty="0"/>
              <a:t>Having a periodic table that scientists all share and agree on allows us to communicate with ease.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475328" y="14820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are elements represented</a:t>
                      </a:r>
                      <a:r>
                        <a:rPr lang="en-AU" sz="1800" baseline="0" dirty="0"/>
                        <a:t> by on the periodic table</a:t>
                      </a:r>
                      <a:r>
                        <a:rPr lang="en-AU" sz="18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9475328" y="1553691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800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How</a:t>
                      </a:r>
                      <a:r>
                        <a:rPr lang="en-AU" sz="1800" baseline="0" dirty="0"/>
                        <a:t> many letters make up an element symbol</a:t>
                      </a:r>
                      <a:r>
                        <a:rPr lang="en-AU" sz="18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04078" y="722694"/>
            <a:ext cx="7973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Scientists use symbols to represent the names of different elements.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404077" y="1870686"/>
            <a:ext cx="797378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On the periodic table, you will notice that elements are represented by their symbols.</a:t>
            </a:r>
          </a:p>
          <a:p>
            <a:endParaRPr lang="en-AU" sz="2800" dirty="0"/>
          </a:p>
          <a:p>
            <a:r>
              <a:rPr lang="en-AU" sz="2800" dirty="0"/>
              <a:t>Element symbols consist of one or </a:t>
            </a:r>
            <a:br>
              <a:rPr lang="en-AU" sz="2800" dirty="0"/>
            </a:br>
            <a:r>
              <a:rPr lang="en-AU" sz="2800" dirty="0"/>
              <a:t>two letters. </a:t>
            </a:r>
          </a:p>
          <a:p>
            <a:endParaRPr lang="en-AU" sz="2800" dirty="0"/>
          </a:p>
          <a:p>
            <a:r>
              <a:rPr lang="en-AU" sz="2800" b="1" dirty="0">
                <a:solidFill>
                  <a:schemeClr val="accent5"/>
                </a:solidFill>
              </a:rPr>
              <a:t>Element symbols:</a:t>
            </a:r>
            <a:br>
              <a:rPr lang="en-AU" sz="2800" b="1" dirty="0">
                <a:solidFill>
                  <a:schemeClr val="accent5"/>
                </a:solidFill>
              </a:rPr>
            </a:br>
            <a:r>
              <a:rPr lang="en-AU" sz="2800" b="1" dirty="0">
                <a:solidFill>
                  <a:schemeClr val="accent6"/>
                </a:solidFill>
              </a:rPr>
              <a:t>The first letter is always a capital, </a:t>
            </a:r>
            <a:br>
              <a:rPr lang="en-AU" sz="2800" b="1" dirty="0">
                <a:solidFill>
                  <a:schemeClr val="accent6"/>
                </a:solidFill>
              </a:rPr>
            </a:br>
            <a:r>
              <a:rPr lang="en-AU" sz="2800" b="1" dirty="0">
                <a:solidFill>
                  <a:schemeClr val="accent6"/>
                </a:solidFill>
              </a:rPr>
              <a:t>and if there is a second letter it is </a:t>
            </a:r>
            <a:br>
              <a:rPr lang="en-AU" sz="2800" b="1" dirty="0">
                <a:solidFill>
                  <a:schemeClr val="accent6"/>
                </a:solidFill>
              </a:rPr>
            </a:br>
            <a:r>
              <a:rPr lang="en-AU" sz="2800" b="1" dirty="0">
                <a:solidFill>
                  <a:schemeClr val="accent6"/>
                </a:solidFill>
              </a:rPr>
              <a:t>always in lower case.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87318" y="1696919"/>
            <a:ext cx="7270951" cy="157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475328" y="268485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800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How</a:t>
                      </a:r>
                      <a:r>
                        <a:rPr lang="en-AU" sz="1800" baseline="0" dirty="0"/>
                        <a:t> must all element symbols be written</a:t>
                      </a:r>
                      <a:r>
                        <a:rPr lang="en-AU" sz="18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13E4C57-8443-4B4A-A689-2E71B356503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5757164" y="2514407"/>
            <a:ext cx="4273082" cy="42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7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75328" y="14820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The symbol for fluorine has one letter –</a:t>
                      </a:r>
                      <a:r>
                        <a:rPr lang="en-AU" baseline="0" dirty="0"/>
                        <a:t> what is it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0623" y="820285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Element symbols always start with a capital letter. If a second letter is used, it is always written in lower case.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8223" y="1748792"/>
            <a:ext cx="8582540" cy="309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66" y="2591877"/>
            <a:ext cx="8693454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AU" sz="2800" b="1" dirty="0">
              <a:solidFill>
                <a:srgbClr val="00B050"/>
              </a:solidFill>
            </a:endParaRPr>
          </a:p>
          <a:p>
            <a:r>
              <a:rPr lang="en-AU" sz="2800" b="1" dirty="0"/>
              <a:t>What is the element symbol for:</a:t>
            </a: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Hydrogen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Carbon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Iodine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Neon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Gallium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Calcium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475328" y="1661229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The symbol</a:t>
                      </a:r>
                      <a:r>
                        <a:rPr lang="en-AU" baseline="0" dirty="0"/>
                        <a:t> for bromine has two letters – what are they?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26003" y="3448208"/>
            <a:ext cx="6803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C00000"/>
                </a:solidFill>
              </a:rPr>
              <a:t>H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I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Ne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Ga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Ca</a:t>
            </a:r>
            <a:endParaRPr lang="en-AU" sz="20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0623" y="1971689"/>
            <a:ext cx="8693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Most element symbols match the first letter and sometimes the second letter of the element name.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410151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75328" y="148208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Where have the second letter</a:t>
                      </a:r>
                      <a:r>
                        <a:rPr lang="en-AU" baseline="0" dirty="0"/>
                        <a:t> in each of these element symbols come from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38223" y="1748792"/>
            <a:ext cx="8582540" cy="309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66" y="2591877"/>
            <a:ext cx="8693454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AU" sz="2800" b="1" dirty="0">
              <a:solidFill>
                <a:srgbClr val="00B050"/>
              </a:solidFill>
            </a:endParaRPr>
          </a:p>
          <a:p>
            <a:r>
              <a:rPr lang="en-AU" sz="2800" b="1" dirty="0"/>
              <a:t>What is the element symbol for:</a:t>
            </a: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Magnesium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Chlorine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Zinc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475328" y="1971689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Arsenic is number 33 on the periodic table. What is its element symbol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35088" y="3447025"/>
            <a:ext cx="6803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C00000"/>
                </a:solidFill>
              </a:rPr>
              <a:t>Mg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Cl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Zn</a:t>
            </a:r>
            <a:endParaRPr lang="en-AU" sz="20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0623" y="1971689"/>
            <a:ext cx="86934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Some element symbols match the first letter, but the second letter is not the same as the element name.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D2EF2-1071-4551-B51A-9A62D8443ED8}"/>
              </a:ext>
            </a:extLst>
          </p:cNvPr>
          <p:cNvSpPr txBox="1"/>
          <p:nvPr/>
        </p:nvSpPr>
        <p:spPr>
          <a:xfrm>
            <a:off x="290623" y="820285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Element symbols always start with a capital letter. If a second letter is used, it is always written in lower case.</a:t>
            </a:r>
          </a:p>
        </p:txBody>
      </p:sp>
    </p:spTree>
    <p:extLst>
      <p:ext uri="{BB962C8B-B14F-4D97-AF65-F5344CB8AC3E}">
        <p14:creationId xmlns:p14="http://schemas.microsoft.com/office/powerpoint/2010/main" val="224821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475328" y="148208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If an element’s symbol does not match its name, where does</a:t>
                      </a:r>
                      <a:r>
                        <a:rPr lang="en-AU" baseline="0" dirty="0"/>
                        <a:t> it usually come from?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38223" y="1748792"/>
            <a:ext cx="8582540" cy="309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766" y="2456795"/>
            <a:ext cx="8693454" cy="440120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AU" sz="2800" b="1" dirty="0">
              <a:solidFill>
                <a:srgbClr val="00B050"/>
              </a:solidFill>
            </a:endParaRPr>
          </a:p>
          <a:p>
            <a:r>
              <a:rPr lang="en-AU" sz="2800" b="1" dirty="0"/>
              <a:t>What is the element symbol for:</a:t>
            </a: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Sodium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Iron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Potassium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Copper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Silver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Tin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b="1" dirty="0"/>
              <a:t>Lead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475328" y="334329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Antimony is number 51 on the periodic table </a:t>
                      </a:r>
                      <a:r>
                        <a:rPr lang="en-AU" b="0" dirty="0"/>
                        <a:t>- </a:t>
                      </a:r>
                      <a:r>
                        <a:rPr lang="en-AU" b="0" baseline="0" dirty="0"/>
                        <a:t> </a:t>
                      </a:r>
                      <a:r>
                        <a:rPr lang="en-AU" dirty="0"/>
                        <a:t>what is its element symbol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255610" y="3305870"/>
            <a:ext cx="36170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rgbClr val="C00000"/>
                </a:solidFill>
              </a:rPr>
              <a:t>Na </a:t>
            </a:r>
            <a:r>
              <a:rPr lang="en-AU" sz="2800" b="1" i="1" dirty="0">
                <a:solidFill>
                  <a:srgbClr val="C00000"/>
                </a:solidFill>
              </a:rPr>
              <a:t>(natrium)</a:t>
            </a:r>
          </a:p>
          <a:p>
            <a:r>
              <a:rPr lang="en-AU" sz="2800" b="1" dirty="0">
                <a:solidFill>
                  <a:srgbClr val="C00000"/>
                </a:solidFill>
              </a:rPr>
              <a:t>Fe </a:t>
            </a:r>
            <a:r>
              <a:rPr lang="en-AU" sz="2800" b="1" i="1" dirty="0">
                <a:solidFill>
                  <a:srgbClr val="C00000"/>
                </a:solidFill>
              </a:rPr>
              <a:t>(</a:t>
            </a:r>
            <a:r>
              <a:rPr lang="en-AU" sz="2800" b="1" i="1" dirty="0" err="1">
                <a:solidFill>
                  <a:srgbClr val="C00000"/>
                </a:solidFill>
              </a:rPr>
              <a:t>ferrum</a:t>
            </a:r>
            <a:r>
              <a:rPr lang="en-AU" sz="2800" b="1" i="1" dirty="0">
                <a:solidFill>
                  <a:srgbClr val="C00000"/>
                </a:solidFill>
              </a:rPr>
              <a:t>)</a:t>
            </a:r>
            <a:endParaRPr lang="en-AU" sz="2800" dirty="0">
              <a:solidFill>
                <a:srgbClr val="C00000"/>
              </a:solidFill>
            </a:endParaRPr>
          </a:p>
          <a:p>
            <a:r>
              <a:rPr lang="en-AU" sz="2800" b="1" dirty="0">
                <a:solidFill>
                  <a:srgbClr val="C00000"/>
                </a:solidFill>
              </a:rPr>
              <a:t>K </a:t>
            </a:r>
            <a:r>
              <a:rPr lang="en-AU" sz="2800" b="1" i="1" dirty="0">
                <a:solidFill>
                  <a:srgbClr val="C00000"/>
                </a:solidFill>
              </a:rPr>
              <a:t>(kalium)</a:t>
            </a:r>
            <a:endParaRPr lang="en-AU" sz="2800" dirty="0">
              <a:solidFill>
                <a:srgbClr val="C00000"/>
              </a:solidFill>
            </a:endParaRPr>
          </a:p>
          <a:p>
            <a:r>
              <a:rPr lang="en-AU" sz="2800" b="1" dirty="0">
                <a:solidFill>
                  <a:srgbClr val="C00000"/>
                </a:solidFill>
              </a:rPr>
              <a:t>Cu </a:t>
            </a:r>
            <a:r>
              <a:rPr lang="en-AU" sz="2800" b="1" i="1" dirty="0">
                <a:solidFill>
                  <a:srgbClr val="C00000"/>
                </a:solidFill>
              </a:rPr>
              <a:t>(cuprum)</a:t>
            </a:r>
            <a:endParaRPr lang="en-AU" sz="2800" dirty="0">
              <a:solidFill>
                <a:srgbClr val="C00000"/>
              </a:solidFill>
            </a:endParaRPr>
          </a:p>
          <a:p>
            <a:r>
              <a:rPr lang="en-AU" sz="2800" b="1" dirty="0">
                <a:solidFill>
                  <a:srgbClr val="C00000"/>
                </a:solidFill>
              </a:rPr>
              <a:t>Ag </a:t>
            </a:r>
            <a:r>
              <a:rPr lang="en-AU" sz="2800" b="1" i="1" dirty="0">
                <a:solidFill>
                  <a:srgbClr val="C00000"/>
                </a:solidFill>
              </a:rPr>
              <a:t>(argentum)</a:t>
            </a:r>
            <a:endParaRPr lang="en-AU" sz="2800" dirty="0">
              <a:solidFill>
                <a:srgbClr val="C00000"/>
              </a:solidFill>
            </a:endParaRPr>
          </a:p>
          <a:p>
            <a:r>
              <a:rPr lang="en-AU" sz="2800" b="1" dirty="0">
                <a:solidFill>
                  <a:srgbClr val="C00000"/>
                </a:solidFill>
              </a:rPr>
              <a:t>Sn </a:t>
            </a:r>
            <a:r>
              <a:rPr lang="en-AU" sz="2800" b="1" i="1" dirty="0">
                <a:solidFill>
                  <a:srgbClr val="C00000"/>
                </a:solidFill>
              </a:rPr>
              <a:t>(</a:t>
            </a:r>
            <a:r>
              <a:rPr lang="en-AU" sz="2800" b="1" i="1" dirty="0" err="1">
                <a:solidFill>
                  <a:srgbClr val="C00000"/>
                </a:solidFill>
              </a:rPr>
              <a:t>stannum</a:t>
            </a:r>
            <a:r>
              <a:rPr lang="en-AU" sz="2800" b="1" i="1" dirty="0">
                <a:solidFill>
                  <a:srgbClr val="C00000"/>
                </a:solidFill>
              </a:rPr>
              <a:t>)</a:t>
            </a:r>
            <a:endParaRPr lang="en-AU" sz="2800" dirty="0">
              <a:solidFill>
                <a:srgbClr val="C00000"/>
              </a:solidFill>
            </a:endParaRPr>
          </a:p>
          <a:p>
            <a:r>
              <a:rPr lang="en-AU" sz="2800" b="1" dirty="0">
                <a:solidFill>
                  <a:srgbClr val="C00000"/>
                </a:solidFill>
              </a:rPr>
              <a:t>Au </a:t>
            </a:r>
            <a:r>
              <a:rPr lang="en-AU" sz="2800" b="1" i="1" dirty="0">
                <a:solidFill>
                  <a:srgbClr val="C00000"/>
                </a:solidFill>
              </a:rPr>
              <a:t>(</a:t>
            </a:r>
            <a:r>
              <a:rPr lang="en-AU" sz="2800" b="1" i="1" dirty="0" err="1">
                <a:solidFill>
                  <a:srgbClr val="C00000"/>
                </a:solidFill>
              </a:rPr>
              <a:t>aurum</a:t>
            </a:r>
            <a:r>
              <a:rPr lang="en-AU" sz="2800" b="1" i="1" dirty="0">
                <a:solidFill>
                  <a:srgbClr val="C00000"/>
                </a:solidFill>
              </a:rPr>
              <a:t>)</a:t>
            </a:r>
            <a:endParaRPr lang="en-AU" sz="2800" dirty="0">
              <a:solidFill>
                <a:srgbClr val="C00000"/>
              </a:solidFill>
            </a:endParaRPr>
          </a:p>
          <a:p>
            <a:r>
              <a:rPr lang="en-AU" sz="2800" b="1" dirty="0">
                <a:solidFill>
                  <a:srgbClr val="C00000"/>
                </a:solidFill>
              </a:rPr>
              <a:t>Pb </a:t>
            </a:r>
            <a:r>
              <a:rPr lang="en-AU" sz="2800" b="1" i="1" dirty="0">
                <a:solidFill>
                  <a:srgbClr val="C00000"/>
                </a:solidFill>
              </a:rPr>
              <a:t>(</a:t>
            </a:r>
            <a:r>
              <a:rPr lang="en-AU" sz="2800" b="1" i="1" dirty="0" err="1">
                <a:solidFill>
                  <a:srgbClr val="C00000"/>
                </a:solidFill>
              </a:rPr>
              <a:t>plumbum</a:t>
            </a:r>
            <a:r>
              <a:rPr lang="en-AU" sz="2800" b="1" i="1" dirty="0">
                <a:solidFill>
                  <a:srgbClr val="C00000"/>
                </a:solidFill>
              </a:rPr>
              <a:t>)</a:t>
            </a:r>
            <a:endParaRPr lang="en-AU" sz="2800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90623" y="1971689"/>
            <a:ext cx="10124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Some element symbols do not match the element name.</a:t>
            </a:r>
          </a:p>
          <a:p>
            <a:r>
              <a:rPr lang="en-AU" sz="2800" dirty="0"/>
              <a:t>These symbols have been taken from the </a:t>
            </a:r>
            <a:r>
              <a:rPr lang="en-AU" sz="2800" i="1" dirty="0"/>
              <a:t>Latin</a:t>
            </a:r>
            <a:r>
              <a:rPr lang="en-AU" sz="2800" dirty="0"/>
              <a:t> name of the element.</a:t>
            </a:r>
            <a:endParaRPr lang="en-AU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D1F98-B04F-438B-9BCD-06493E4335CE}"/>
              </a:ext>
            </a:extLst>
          </p:cNvPr>
          <p:cNvSpPr txBox="1"/>
          <p:nvPr/>
        </p:nvSpPr>
        <p:spPr>
          <a:xfrm>
            <a:off x="290623" y="820285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Element symbols always start with a capital letter. If a second letter is used, it is always written in lower case.</a:t>
            </a:r>
          </a:p>
        </p:txBody>
      </p:sp>
    </p:spTree>
    <p:extLst>
      <p:ext uri="{BB962C8B-B14F-4D97-AF65-F5344CB8AC3E}">
        <p14:creationId xmlns:p14="http://schemas.microsoft.com/office/powerpoint/2010/main" val="132616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2A6E-79B9-F041-AE92-EC644F1D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Kahoot!!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0CC6C-DBEF-0447-A3C4-6AB61B37E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86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674" y="680298"/>
            <a:ext cx="78146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Answer the following questions in your workbook or on your device. Whenever you write the name of an element, write its symbol as well.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667" y="1225689"/>
            <a:ext cx="11574218" cy="5380520"/>
          </a:xfrm>
          <a:prstGeom prst="rect">
            <a:avLst/>
          </a:prstGeom>
        </p:spPr>
        <p:txBody>
          <a:bodyPr wrap="none" numCol="3" spcCol="180000"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Which element is in period 2, group 6?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Which element is in period 5, group 11?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Which element is in period 4, group 18?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Which element is in period 3, group 13?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Write the period and group for the following elements: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Calcium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Argon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Gold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Copper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Mercury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Fluorine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Selenium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Manganese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Write the name of an element in the same group as: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Nickel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Cobalt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Nitrogen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Gallium</a:t>
            </a:r>
          </a:p>
          <a:p>
            <a:pPr marL="914400" lvl="1" indent="-457200">
              <a:buFont typeface="+mj-lt"/>
              <a:buAutoNum type="alphaL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Write the name of an element in the same period as: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Lithium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Helium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Neon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Silicon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674" y="680298"/>
            <a:ext cx="78146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Answer the following questions in your workbook or on your device. Whenever you write the name of an element, write its symbol as well.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667" y="1225689"/>
            <a:ext cx="11574218" cy="5380520"/>
          </a:xfrm>
          <a:prstGeom prst="rect">
            <a:avLst/>
          </a:prstGeom>
        </p:spPr>
        <p:txBody>
          <a:bodyPr wrap="none" numCol="3" spcCol="180000"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Which element is in period 2, group 6?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Which element is in period 5, group 11?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Which element is in period 4, group 18?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Which element is in period 3, group 13?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Write the period and group for the following elements: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Calcium </a:t>
            </a:r>
            <a:r>
              <a:rPr lang="en-AU" sz="2400" dirty="0">
                <a:solidFill>
                  <a:srgbClr val="FF0000"/>
                </a:solidFill>
              </a:rPr>
              <a:t>P4, G2</a:t>
            </a:r>
            <a:endParaRPr lang="en-AU" sz="2400" dirty="0"/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Argon </a:t>
            </a:r>
            <a:r>
              <a:rPr lang="en-AU" sz="2400" dirty="0">
                <a:solidFill>
                  <a:srgbClr val="FF0000"/>
                </a:solidFill>
              </a:rPr>
              <a:t>P3, G18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Gold </a:t>
            </a:r>
            <a:r>
              <a:rPr lang="en-AU" sz="2400" dirty="0">
                <a:solidFill>
                  <a:srgbClr val="FF0000"/>
                </a:solidFill>
              </a:rPr>
              <a:t>P6, G11</a:t>
            </a:r>
            <a:endParaRPr lang="en-AU" sz="2400" dirty="0"/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Copper </a:t>
            </a:r>
            <a:r>
              <a:rPr lang="en-AU" sz="2400" dirty="0">
                <a:solidFill>
                  <a:srgbClr val="FF0000"/>
                </a:solidFill>
              </a:rPr>
              <a:t>P4, G11</a:t>
            </a:r>
            <a:endParaRPr lang="en-AU" sz="2400" dirty="0"/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Mercury </a:t>
            </a:r>
            <a:r>
              <a:rPr lang="en-AU" sz="2400" dirty="0">
                <a:solidFill>
                  <a:srgbClr val="FF0000"/>
                </a:solidFill>
              </a:rPr>
              <a:t>P6, G12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Fluorine </a:t>
            </a:r>
            <a:r>
              <a:rPr lang="en-AU" sz="2400" dirty="0">
                <a:solidFill>
                  <a:srgbClr val="FF0000"/>
                </a:solidFill>
              </a:rPr>
              <a:t>P2, G17</a:t>
            </a:r>
            <a:endParaRPr lang="en-AU" sz="2400" dirty="0"/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Selenium </a:t>
            </a:r>
            <a:r>
              <a:rPr lang="en-AU" sz="2400" dirty="0">
                <a:solidFill>
                  <a:srgbClr val="FF0000"/>
                </a:solidFill>
              </a:rPr>
              <a:t>P4, G16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Manganese </a:t>
            </a:r>
            <a:r>
              <a:rPr lang="en-AU" sz="2400" dirty="0">
                <a:solidFill>
                  <a:srgbClr val="FF0000"/>
                </a:solidFill>
              </a:rPr>
              <a:t>P4, G7</a:t>
            </a: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Write the name of an element in the same group as: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Nickel </a:t>
            </a:r>
            <a:r>
              <a:rPr lang="en-AU" sz="2400" dirty="0">
                <a:solidFill>
                  <a:srgbClr val="FF0000"/>
                </a:solidFill>
              </a:rPr>
              <a:t>Pd, Pt, Ds</a:t>
            </a:r>
            <a:endParaRPr lang="en-AU" sz="2400" dirty="0"/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Cobalt </a:t>
            </a:r>
            <a:r>
              <a:rPr lang="en-AU" sz="2400" dirty="0">
                <a:solidFill>
                  <a:srgbClr val="FF0000"/>
                </a:solidFill>
              </a:rPr>
              <a:t>Rh, </a:t>
            </a:r>
            <a:r>
              <a:rPr lang="en-AU" sz="2400" dirty="0" err="1">
                <a:solidFill>
                  <a:srgbClr val="FF0000"/>
                </a:solidFill>
              </a:rPr>
              <a:t>Ir</a:t>
            </a:r>
            <a:r>
              <a:rPr lang="en-AU" sz="2400" dirty="0">
                <a:solidFill>
                  <a:srgbClr val="FF0000"/>
                </a:solidFill>
              </a:rPr>
              <a:t>, Mt</a:t>
            </a:r>
            <a:endParaRPr lang="en-AU" sz="2400" dirty="0"/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Nitrogen </a:t>
            </a:r>
            <a:r>
              <a:rPr lang="en-AU" sz="2000" dirty="0">
                <a:solidFill>
                  <a:srgbClr val="FF0000"/>
                </a:solidFill>
              </a:rPr>
              <a:t>P, As, Sb, Bi, Mc</a:t>
            </a:r>
            <a:endParaRPr lang="en-AU" sz="2000" dirty="0"/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Gallium </a:t>
            </a:r>
            <a:r>
              <a:rPr lang="en-AU" sz="2000" dirty="0">
                <a:solidFill>
                  <a:srgbClr val="FF0000"/>
                </a:solidFill>
              </a:rPr>
              <a:t>B, Al, In, Tl, </a:t>
            </a:r>
            <a:r>
              <a:rPr lang="en-AU" sz="2000" dirty="0" err="1">
                <a:solidFill>
                  <a:srgbClr val="FF0000"/>
                </a:solidFill>
              </a:rPr>
              <a:t>Nh</a:t>
            </a:r>
            <a:endParaRPr lang="en-AU" sz="2000" dirty="0"/>
          </a:p>
          <a:p>
            <a:pPr marL="914400" lvl="1" indent="-457200">
              <a:buFont typeface="+mj-lt"/>
              <a:buAutoNum type="alphaLcPeriod"/>
            </a:pP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Write the name of an element in the same period as: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Lithium </a:t>
            </a:r>
            <a:r>
              <a:rPr lang="en-AU" sz="1600" dirty="0">
                <a:solidFill>
                  <a:srgbClr val="FF0000"/>
                </a:solidFill>
              </a:rPr>
              <a:t>Be, B, C, N, O, F, Ne</a:t>
            </a:r>
            <a:endParaRPr lang="en-AU" sz="1600" dirty="0"/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Helium </a:t>
            </a:r>
            <a:r>
              <a:rPr lang="en-AU" sz="2400" dirty="0">
                <a:solidFill>
                  <a:srgbClr val="FF0000"/>
                </a:solidFill>
              </a:rPr>
              <a:t>H</a:t>
            </a:r>
            <a:endParaRPr lang="en-AU" sz="2400" dirty="0"/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Neon </a:t>
            </a:r>
            <a:r>
              <a:rPr lang="en-AU" sz="2000" dirty="0">
                <a:solidFill>
                  <a:srgbClr val="FF0000"/>
                </a:solidFill>
              </a:rPr>
              <a:t>Li, Be, B, C, N, O, F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AU" sz="2400" dirty="0"/>
              <a:t>Silicon </a:t>
            </a:r>
            <a:r>
              <a:rPr lang="en-AU" sz="1600" dirty="0">
                <a:solidFill>
                  <a:srgbClr val="FF0000"/>
                </a:solidFill>
              </a:rPr>
              <a:t>Na, Mg, Al, P, S, Cl, </a:t>
            </a:r>
            <a:r>
              <a:rPr lang="en-AU" sz="1600" dirty="0" err="1">
                <a:solidFill>
                  <a:srgbClr val="FF0000"/>
                </a:solidFill>
              </a:rPr>
              <a:t>Ar</a:t>
            </a:r>
            <a:endParaRPr lang="en-AU" sz="1600" dirty="0"/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endParaRPr lang="en-AU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29584" y="148208"/>
            <a:ext cx="1665179" cy="783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solidFill>
                  <a:srgbClr val="FF0000"/>
                </a:solidFill>
                <a:latin typeface="+mn-lt"/>
              </a:rPr>
              <a:t>ANSWERS</a:t>
            </a: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77486" y="3033724"/>
            <a:ext cx="1985700" cy="783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solidFill>
                  <a:srgbClr val="FF0000"/>
                </a:solidFill>
                <a:latin typeface="+mn-lt"/>
              </a:rPr>
              <a:t>Chromium</a:t>
            </a: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77486" y="4111205"/>
            <a:ext cx="1985700" cy="783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solidFill>
                  <a:srgbClr val="FF0000"/>
                </a:solidFill>
                <a:latin typeface="+mn-lt"/>
              </a:rPr>
              <a:t>Silver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77486" y="5188686"/>
            <a:ext cx="1985700" cy="783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solidFill>
                  <a:srgbClr val="FF0000"/>
                </a:solidFill>
                <a:latin typeface="+mn-lt"/>
              </a:rPr>
              <a:t>Krypton</a:t>
            </a: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177486" y="6349310"/>
            <a:ext cx="1985700" cy="7830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>
                <a:solidFill>
                  <a:srgbClr val="FF0000"/>
                </a:solidFill>
                <a:latin typeface="+mn-lt"/>
              </a:rPr>
              <a:t>Aluminium</a:t>
            </a: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  <a:p>
            <a:endParaRPr lang="en-AU" sz="28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491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Atoms and Elements</a:t>
            </a:r>
            <a:br>
              <a:rPr lang="en-AU" dirty="0"/>
            </a:br>
            <a:r>
              <a:rPr lang="en-AU" sz="2800" dirty="0"/>
              <a:t>Year 8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32200"/>
              </p:ext>
            </p:extLst>
          </p:nvPr>
        </p:nvGraphicFramePr>
        <p:xfrm>
          <a:off x="9280882" y="27977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two things are we comparing and contrasting?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62580" y="819061"/>
            <a:ext cx="8526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AU" sz="2800" dirty="0"/>
              <a:t>Compare and contrast atoms and elements.</a:t>
            </a:r>
          </a:p>
          <a:p>
            <a:pPr marL="457200" indent="-457200">
              <a:buAutoNum type="arabicPeriod"/>
            </a:pPr>
            <a:r>
              <a:rPr lang="en-AU" sz="2800" dirty="0"/>
              <a:t>Describe how elements are arranged on the periodic table.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580" y="3172935"/>
            <a:ext cx="78063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How many chemical elements can you think of in 2 minutes?</a:t>
            </a:r>
          </a:p>
          <a:p>
            <a:r>
              <a:rPr lang="en-AU" sz="2800" dirty="0"/>
              <a:t>Write their names on your whiteboards.</a:t>
            </a:r>
          </a:p>
        </p:txBody>
      </p:sp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925" y="3965399"/>
            <a:ext cx="2672921" cy="267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95678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idea did Democritus propose?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22019"/>
              </p:ext>
            </p:extLst>
          </p:nvPr>
        </p:nvGraphicFramePr>
        <p:xfrm>
          <a:off x="9475328" y="146389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800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Where does the word ‘atom’ come from?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07738" y="564723"/>
            <a:ext cx="9004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Atom: Smallest particle of matter that cannot be created, destroyed or broken down </a:t>
            </a:r>
          </a:p>
          <a:p>
            <a:r>
              <a:rPr lang="en-AU" sz="2400" dirty="0"/>
              <a:t>Element: Pure substance made of only one type of atom.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2752" y="2133879"/>
            <a:ext cx="57061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Democritus, a Greek philosopher, proposed the idea that all matter is made of particles (incredibly small bits of matter).</a:t>
            </a:r>
          </a:p>
          <a:p>
            <a:endParaRPr lang="en-AU" sz="2400" dirty="0"/>
          </a:p>
          <a:p>
            <a:r>
              <a:rPr lang="en-AU" sz="2400" dirty="0"/>
              <a:t>He called these particles </a:t>
            </a:r>
            <a:r>
              <a:rPr lang="en-AU" sz="2400" i="1" dirty="0" err="1"/>
              <a:t>atomos</a:t>
            </a:r>
            <a:r>
              <a:rPr lang="en-AU" sz="2400" dirty="0"/>
              <a:t>, which is Greek for ‘indivisible’, because he suggested that particles cannot be cut up into smaller pieces.</a:t>
            </a:r>
          </a:p>
          <a:p>
            <a:endParaRPr lang="en-AU" sz="2400" dirty="0"/>
          </a:p>
          <a:p>
            <a:r>
              <a:rPr lang="en-AU" sz="2400" dirty="0"/>
              <a:t>This is the origin of the word </a:t>
            </a:r>
            <a:r>
              <a:rPr lang="en-AU" sz="2400" b="1" dirty="0"/>
              <a:t>atom</a:t>
            </a:r>
            <a:r>
              <a:rPr lang="en-AU" sz="2400" dirty="0"/>
              <a:t>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5788" y="1765052"/>
            <a:ext cx="7283303" cy="3721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whoinventedfirst.com/wp-content/uploads/2017/01/Democritus-atom-1024x543.jpg">
            <a:extLst>
              <a:ext uri="{FF2B5EF4-FFF2-40B4-BE49-F238E27FC236}">
                <a16:creationId xmlns:a16="http://schemas.microsoft.com/office/drawing/2014/main" id="{3321307E-ABB7-4362-B4DC-9C0F92199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236" y="3368914"/>
            <a:ext cx="5971056" cy="316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5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27974"/>
              </p:ext>
            </p:extLst>
          </p:nvPr>
        </p:nvGraphicFramePr>
        <p:xfrm>
          <a:off x="9475328" y="148208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1800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an atom?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407258"/>
              </p:ext>
            </p:extLst>
          </p:nvPr>
        </p:nvGraphicFramePr>
        <p:xfrm>
          <a:off x="9475328" y="130497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800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How is an element different to an atom?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30542" y="926693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b="1" dirty="0">
                <a:solidFill>
                  <a:schemeClr val="accent5"/>
                </a:solidFill>
              </a:rPr>
              <a:t>Element:</a:t>
            </a:r>
            <a:r>
              <a:rPr lang="en-AU" sz="2800" dirty="0">
                <a:solidFill>
                  <a:schemeClr val="accent5"/>
                </a:solidFill>
              </a:rPr>
              <a:t> </a:t>
            </a:r>
            <a:r>
              <a:rPr lang="en-AU" sz="2800" b="1" dirty="0">
                <a:solidFill>
                  <a:schemeClr val="accent6"/>
                </a:solidFill>
              </a:rPr>
              <a:t>a substance that is made up of just one type of atom. </a:t>
            </a:r>
          </a:p>
          <a:p>
            <a:r>
              <a:rPr lang="en-AU" sz="2800" b="1" dirty="0">
                <a:solidFill>
                  <a:schemeClr val="accent6"/>
                </a:solidFill>
              </a:rPr>
              <a:t>Different elements have different properties, such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rgbClr val="FF0000"/>
                </a:solidFill>
              </a:rPr>
              <a:t>colour,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rgbClr val="FF0000"/>
                </a:solidFill>
              </a:rPr>
              <a:t>mass,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rgbClr val="FF0000"/>
                </a:solidFill>
              </a:rPr>
              <a:t>melting / boiling points,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rgbClr val="FF0000"/>
                </a:solidFill>
              </a:rPr>
              <a:t>electrical conductivity,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rgbClr val="FF0000"/>
                </a:solidFill>
              </a:rPr>
              <a:t>and many others.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b="1" dirty="0">
              <a:solidFill>
                <a:schemeClr val="accent6"/>
              </a:solidFill>
            </a:endParaRPr>
          </a:p>
          <a:p>
            <a:r>
              <a:rPr lang="en-AU" sz="2800" b="1" dirty="0">
                <a:solidFill>
                  <a:schemeClr val="accent5"/>
                </a:solidFill>
              </a:rPr>
              <a:t>Atom: </a:t>
            </a:r>
            <a:r>
              <a:rPr lang="en-AU" sz="2800" b="1" dirty="0">
                <a:solidFill>
                  <a:schemeClr val="accent6"/>
                </a:solidFill>
              </a:rPr>
              <a:t>a particle that is unable to be broken down any further.</a:t>
            </a:r>
          </a:p>
          <a:p>
            <a:endParaRPr lang="en-AU" sz="2800" b="1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Image result for particles clipar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350" b="72776"/>
          <a:stretch/>
        </p:blipFill>
        <p:spPr bwMode="auto">
          <a:xfrm>
            <a:off x="6948226" y="1609428"/>
            <a:ext cx="1281374" cy="106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467841">
            <a:off x="7007225" y="2960825"/>
            <a:ext cx="1787420" cy="1675373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844821"/>
              </p:ext>
            </p:extLst>
          </p:nvPr>
        </p:nvGraphicFramePr>
        <p:xfrm>
          <a:off x="9475328" y="273098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800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sort of properties do elements share?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76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3E52-D842-774E-8B31-17AF85BF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945948"/>
            <a:ext cx="10515600" cy="57326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Atoms are </a:t>
            </a:r>
            <a:r>
              <a:rPr lang="en-US" b="1" dirty="0">
                <a:solidFill>
                  <a:schemeClr val="accent6"/>
                </a:solidFill>
              </a:rPr>
              <a:t>classified as metals, non-metals or gases</a:t>
            </a:r>
            <a:r>
              <a:rPr lang="en-US" dirty="0"/>
              <a:t> (week 5).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gases are </a:t>
            </a:r>
            <a:r>
              <a:rPr lang="en-US" b="1" dirty="0">
                <a:solidFill>
                  <a:schemeClr val="accent5"/>
                </a:solidFill>
              </a:rPr>
              <a:t>monatomic</a:t>
            </a:r>
            <a:r>
              <a:rPr lang="en-US" dirty="0"/>
              <a:t> – </a:t>
            </a:r>
            <a:r>
              <a:rPr lang="en-US" b="1" dirty="0">
                <a:solidFill>
                  <a:schemeClr val="accent6"/>
                </a:solidFill>
              </a:rPr>
              <a:t>An element that consists of just single atoms. Only six of the 92 naturally occurring elements being monoatomic.  These are non-metallic gases.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e.g. Neon and Helium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Others are </a:t>
            </a:r>
            <a:r>
              <a:rPr lang="en-US" b="1" dirty="0">
                <a:solidFill>
                  <a:schemeClr val="accent5"/>
                </a:solidFill>
              </a:rPr>
              <a:t>diatomic</a:t>
            </a:r>
            <a:r>
              <a:rPr lang="en-US" dirty="0"/>
              <a:t> – </a:t>
            </a:r>
            <a:r>
              <a:rPr lang="en-US" b="1" dirty="0">
                <a:solidFill>
                  <a:schemeClr val="accent6"/>
                </a:solidFill>
              </a:rPr>
              <a:t>they join together in pairs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e.g. Nitrogen, Oxygen and Hydrogen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CHORAL RESPONSE!</a:t>
            </a:r>
          </a:p>
          <a:p>
            <a:pPr marL="0" indent="0">
              <a:buNone/>
            </a:pPr>
            <a:r>
              <a:rPr lang="en-US" dirty="0"/>
              <a:t>Monatomic </a:t>
            </a:r>
            <a:r>
              <a:rPr lang="en-US" dirty="0">
                <a:sym typeface="Wingdings" pitchFamily="2" charset="2"/>
              </a:rPr>
              <a:t> single atom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Diatomic  join in pairs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64611-C79A-F143-B02B-3CE7B203BAD6}"/>
              </a:ext>
            </a:extLst>
          </p:cNvPr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98610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lated imag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" b="21817"/>
          <a:stretch/>
        </p:blipFill>
        <p:spPr bwMode="auto">
          <a:xfrm>
            <a:off x="812517" y="3678525"/>
            <a:ext cx="9920944" cy="4511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02260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73817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period is</a:t>
                      </a:r>
                      <a:r>
                        <a:rPr lang="en-AU" baseline="0" dirty="0"/>
                        <a:t> the element carbon (C) in?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10708" y="2348687"/>
            <a:ext cx="8582540" cy="1863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0708" y="1072442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accent5"/>
                </a:solidFill>
              </a:rPr>
              <a:t>Periods</a:t>
            </a:r>
            <a:r>
              <a:rPr lang="en-AU" sz="2800" dirty="0">
                <a:solidFill>
                  <a:schemeClr val="accent5"/>
                </a:solidFill>
              </a:rPr>
              <a:t>: </a:t>
            </a:r>
            <a:r>
              <a:rPr lang="en-AU" sz="2800" b="1" dirty="0">
                <a:solidFill>
                  <a:schemeClr val="accent6"/>
                </a:solidFill>
              </a:rPr>
              <a:t>horizontal rows on the periodic table</a:t>
            </a:r>
          </a:p>
          <a:p>
            <a:r>
              <a:rPr lang="en-AU" sz="2800" dirty="0"/>
              <a:t>We give each period a number, starting from the top.</a:t>
            </a:r>
            <a:endParaRPr lang="en-AU" sz="2000" dirty="0"/>
          </a:p>
        </p:txBody>
      </p:sp>
      <p:pic>
        <p:nvPicPr>
          <p:cNvPr id="21" name="Picture 20" descr="Related image"/>
          <p:cNvPicPr/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" b="21817"/>
          <a:stretch/>
        </p:blipFill>
        <p:spPr bwMode="auto">
          <a:xfrm>
            <a:off x="812517" y="3678524"/>
            <a:ext cx="9920944" cy="4511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-47929" y="3784321"/>
            <a:ext cx="10621830" cy="461665"/>
            <a:chOff x="-47929" y="3784321"/>
            <a:chExt cx="1062183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-47929" y="3784321"/>
              <a:ext cx="1385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0070C0"/>
                  </a:solidFill>
                </a:rPr>
                <a:t>Period 1 </a:t>
              </a:r>
              <a:endParaRPr lang="en-AU" b="1" dirty="0">
                <a:solidFill>
                  <a:srgbClr val="0070C0"/>
                </a:solidFill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flipV="1">
              <a:off x="1245793" y="4015153"/>
              <a:ext cx="932810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-47929" y="4477483"/>
            <a:ext cx="10621830" cy="461665"/>
            <a:chOff x="-47929" y="3784321"/>
            <a:chExt cx="1062183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-47929" y="3784321"/>
              <a:ext cx="1385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0070C0"/>
                  </a:solidFill>
                </a:rPr>
                <a:t>Period 2 </a:t>
              </a:r>
              <a:endParaRPr lang="en-AU" b="1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245793" y="4015153"/>
              <a:ext cx="932810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-47929" y="5072100"/>
            <a:ext cx="10621830" cy="461665"/>
            <a:chOff x="-47929" y="3784321"/>
            <a:chExt cx="10621830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-47929" y="3784321"/>
              <a:ext cx="1385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0070C0"/>
                  </a:solidFill>
                </a:rPr>
                <a:t>Period 3 </a:t>
              </a:r>
              <a:endParaRPr lang="en-AU" b="1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1245793" y="4015153"/>
              <a:ext cx="932810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-47929" y="5703283"/>
            <a:ext cx="10621830" cy="461665"/>
            <a:chOff x="-47929" y="3784321"/>
            <a:chExt cx="10621830" cy="461665"/>
          </a:xfrm>
        </p:grpSpPr>
        <p:sp>
          <p:nvSpPr>
            <p:cNvPr id="26" name="TextBox 25"/>
            <p:cNvSpPr txBox="1"/>
            <p:nvPr/>
          </p:nvSpPr>
          <p:spPr>
            <a:xfrm>
              <a:off x="-47929" y="3784321"/>
              <a:ext cx="1385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0070C0"/>
                  </a:solidFill>
                </a:rPr>
                <a:t>Period 4 </a:t>
              </a:r>
              <a:endParaRPr lang="en-AU" b="1" dirty="0">
                <a:solidFill>
                  <a:srgbClr val="0070C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245793" y="4015153"/>
              <a:ext cx="932810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-47929" y="6315530"/>
            <a:ext cx="10621830" cy="461665"/>
            <a:chOff x="-47929" y="3784321"/>
            <a:chExt cx="10621830" cy="461665"/>
          </a:xfrm>
        </p:grpSpPr>
        <p:sp>
          <p:nvSpPr>
            <p:cNvPr id="29" name="TextBox 28"/>
            <p:cNvSpPr txBox="1"/>
            <p:nvPr/>
          </p:nvSpPr>
          <p:spPr>
            <a:xfrm>
              <a:off x="-47929" y="3784321"/>
              <a:ext cx="1385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0070C0"/>
                  </a:solidFill>
                </a:rPr>
                <a:t>Period 5 </a:t>
              </a:r>
              <a:endParaRPr lang="en-AU" b="1" dirty="0">
                <a:solidFill>
                  <a:srgbClr val="0070C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245793" y="4015153"/>
              <a:ext cx="932810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66325"/>
              </p:ext>
            </p:extLst>
          </p:nvPr>
        </p:nvGraphicFramePr>
        <p:xfrm>
          <a:off x="9475328" y="136596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period is</a:t>
                      </a:r>
                      <a:r>
                        <a:rPr lang="en-AU" baseline="0" dirty="0"/>
                        <a:t> the element sodium (Na) in?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89439"/>
              </p:ext>
            </p:extLst>
          </p:nvPr>
        </p:nvGraphicFramePr>
        <p:xfrm>
          <a:off x="9475328" y="255726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Name an element that</a:t>
                      </a:r>
                      <a:r>
                        <a:rPr lang="en-AU" baseline="0" dirty="0"/>
                        <a:t> is in period 1.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03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lated imag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" b="21817"/>
          <a:stretch/>
        </p:blipFill>
        <p:spPr bwMode="auto">
          <a:xfrm>
            <a:off x="812517" y="3678525"/>
            <a:ext cx="9920944" cy="4511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411876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32604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group is</a:t>
                      </a:r>
                      <a:r>
                        <a:rPr lang="en-AU" baseline="0" dirty="0"/>
                        <a:t> the element carbon (C) in?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37131" y="2066233"/>
            <a:ext cx="8582540" cy="309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3116" y="943966"/>
            <a:ext cx="8339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accent5"/>
                </a:solidFill>
              </a:rPr>
              <a:t>Groups: </a:t>
            </a:r>
            <a:r>
              <a:rPr lang="en-AU" sz="2800" b="1" dirty="0">
                <a:solidFill>
                  <a:schemeClr val="accent6"/>
                </a:solidFill>
              </a:rPr>
              <a:t>vertical columns on the periodic table.</a:t>
            </a:r>
          </a:p>
          <a:p>
            <a:r>
              <a:rPr lang="en-AU" sz="2800" dirty="0"/>
              <a:t>We give each group a number, starting from the left.</a:t>
            </a:r>
            <a:endParaRPr lang="en-AU" sz="2000" dirty="0"/>
          </a:p>
        </p:txBody>
      </p:sp>
      <p:pic>
        <p:nvPicPr>
          <p:cNvPr id="21" name="Picture 20" descr="Related image"/>
          <p:cNvPicPr/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" b="21817"/>
          <a:stretch/>
        </p:blipFill>
        <p:spPr bwMode="auto">
          <a:xfrm>
            <a:off x="791116" y="3678525"/>
            <a:ext cx="9920944" cy="4511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Group 6"/>
          <p:cNvGrpSpPr/>
          <p:nvPr/>
        </p:nvGrpSpPr>
        <p:grpSpPr>
          <a:xfrm rot="5400000">
            <a:off x="-922367" y="4404478"/>
            <a:ext cx="4058758" cy="461665"/>
            <a:chOff x="-1710062" y="3784323"/>
            <a:chExt cx="12283963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-1710062" y="3784323"/>
              <a:ext cx="38144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1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>
            <a:xfrm rot="16200000">
              <a:off x="6446377" y="-103993"/>
              <a:ext cx="8376" cy="824667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9435"/>
              </p:ext>
            </p:extLst>
          </p:nvPr>
        </p:nvGraphicFramePr>
        <p:xfrm>
          <a:off x="9475328" y="136596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group is</a:t>
                      </a:r>
                      <a:r>
                        <a:rPr lang="en-AU" baseline="0" dirty="0"/>
                        <a:t> the element sodium (Na) in?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4" name="Group 33"/>
          <p:cNvGrpSpPr/>
          <p:nvPr/>
        </p:nvGrpSpPr>
        <p:grpSpPr>
          <a:xfrm rot="5400000">
            <a:off x="-397041" y="4404479"/>
            <a:ext cx="4058762" cy="461665"/>
            <a:chOff x="-1710066" y="3784323"/>
            <a:chExt cx="12283967" cy="461665"/>
          </a:xfrm>
        </p:grpSpPr>
        <p:sp>
          <p:nvSpPr>
            <p:cNvPr id="35" name="TextBox 34"/>
            <p:cNvSpPr txBox="1"/>
            <p:nvPr/>
          </p:nvSpPr>
          <p:spPr>
            <a:xfrm>
              <a:off x="-1710066" y="3784323"/>
              <a:ext cx="3684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2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rot="16200000" flipH="1">
              <a:off x="6450565" y="-108181"/>
              <a:ext cx="1" cy="824667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 rot="5400000">
            <a:off x="237399" y="4405286"/>
            <a:ext cx="4057148" cy="461665"/>
            <a:chOff x="-1710066" y="3784323"/>
            <a:chExt cx="12283965" cy="461665"/>
          </a:xfrm>
        </p:grpSpPr>
        <p:sp>
          <p:nvSpPr>
            <p:cNvPr id="38" name="TextBox 37"/>
            <p:cNvSpPr txBox="1"/>
            <p:nvPr/>
          </p:nvSpPr>
          <p:spPr>
            <a:xfrm>
              <a:off x="-1710066" y="3784323"/>
              <a:ext cx="3680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3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16200000">
              <a:off x="6532536" y="-26208"/>
              <a:ext cx="1" cy="808272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 rot="5400000">
            <a:off x="761923" y="4404479"/>
            <a:ext cx="4058761" cy="461665"/>
            <a:chOff x="-1710067" y="3784322"/>
            <a:chExt cx="12283967" cy="461665"/>
          </a:xfrm>
        </p:grpSpPr>
        <p:sp>
          <p:nvSpPr>
            <p:cNvPr id="41" name="TextBox 40"/>
            <p:cNvSpPr txBox="1"/>
            <p:nvPr/>
          </p:nvSpPr>
          <p:spPr>
            <a:xfrm>
              <a:off x="-1710067" y="3784322"/>
              <a:ext cx="3684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4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16200000">
              <a:off x="6531496" y="-21948"/>
              <a:ext cx="5302" cy="80795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 rot="5400000">
            <a:off x="1283028" y="4404479"/>
            <a:ext cx="4058761" cy="461665"/>
            <a:chOff x="-1710066" y="3784323"/>
            <a:chExt cx="12283966" cy="461665"/>
          </a:xfrm>
        </p:grpSpPr>
        <p:sp>
          <p:nvSpPr>
            <p:cNvPr id="44" name="TextBox 43"/>
            <p:cNvSpPr txBox="1"/>
            <p:nvPr/>
          </p:nvSpPr>
          <p:spPr>
            <a:xfrm>
              <a:off x="-1710066" y="3784323"/>
              <a:ext cx="38144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5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16200000">
              <a:off x="6530101" y="-20553"/>
              <a:ext cx="8092" cy="80795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 rot="5400000">
            <a:off x="1857218" y="4404479"/>
            <a:ext cx="4058761" cy="461665"/>
            <a:chOff x="-1710067" y="3784322"/>
            <a:chExt cx="12283967" cy="461665"/>
          </a:xfrm>
        </p:grpSpPr>
        <p:sp>
          <p:nvSpPr>
            <p:cNvPr id="47" name="TextBox 46"/>
            <p:cNvSpPr txBox="1"/>
            <p:nvPr/>
          </p:nvSpPr>
          <p:spPr>
            <a:xfrm>
              <a:off x="-1710067" y="3784322"/>
              <a:ext cx="3684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6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rot="16200000">
              <a:off x="6596520" y="43048"/>
              <a:ext cx="5274" cy="79494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 rot="5400000">
            <a:off x="2385647" y="4404479"/>
            <a:ext cx="4058762" cy="461665"/>
            <a:chOff x="-1710066" y="3784323"/>
            <a:chExt cx="12283967" cy="461665"/>
          </a:xfrm>
        </p:grpSpPr>
        <p:sp>
          <p:nvSpPr>
            <p:cNvPr id="50" name="TextBox 49"/>
            <p:cNvSpPr txBox="1"/>
            <p:nvPr/>
          </p:nvSpPr>
          <p:spPr>
            <a:xfrm>
              <a:off x="-1710066" y="3784323"/>
              <a:ext cx="3684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7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16200000">
              <a:off x="6597713" y="41862"/>
              <a:ext cx="2895" cy="794948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 rot="5400000">
            <a:off x="2967933" y="4404480"/>
            <a:ext cx="4058758" cy="461665"/>
            <a:chOff x="-1710064" y="3784322"/>
            <a:chExt cx="12283964" cy="461665"/>
          </a:xfrm>
        </p:grpSpPr>
        <p:sp>
          <p:nvSpPr>
            <p:cNvPr id="53" name="TextBox 52"/>
            <p:cNvSpPr txBox="1"/>
            <p:nvPr/>
          </p:nvSpPr>
          <p:spPr>
            <a:xfrm>
              <a:off x="-1710064" y="3784322"/>
              <a:ext cx="3814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8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rot="16200000" flipH="1">
              <a:off x="6595815" y="37069"/>
              <a:ext cx="6686" cy="794948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 rot="5400000">
            <a:off x="3466928" y="4404480"/>
            <a:ext cx="4058760" cy="461665"/>
            <a:chOff x="-1710066" y="3784323"/>
            <a:chExt cx="12283965" cy="461665"/>
          </a:xfrm>
        </p:grpSpPr>
        <p:sp>
          <p:nvSpPr>
            <p:cNvPr id="56" name="TextBox 55"/>
            <p:cNvSpPr txBox="1"/>
            <p:nvPr/>
          </p:nvSpPr>
          <p:spPr>
            <a:xfrm>
              <a:off x="-1710066" y="3784323"/>
              <a:ext cx="36843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9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rot="16200000">
              <a:off x="6596699" y="42866"/>
              <a:ext cx="4912" cy="79494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 rot="5400000">
            <a:off x="3987543" y="4380148"/>
            <a:ext cx="4107424" cy="461665"/>
            <a:chOff x="-1825884" y="3784326"/>
            <a:chExt cx="12399782" cy="461665"/>
          </a:xfrm>
        </p:grpSpPr>
        <p:sp>
          <p:nvSpPr>
            <p:cNvPr id="59" name="TextBox 58"/>
            <p:cNvSpPr txBox="1"/>
            <p:nvPr/>
          </p:nvSpPr>
          <p:spPr>
            <a:xfrm>
              <a:off x="-1825884" y="3784326"/>
              <a:ext cx="4173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10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rot="16200000">
              <a:off x="6603065" y="56627"/>
              <a:ext cx="12306" cy="792936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 rot="5400000">
            <a:off x="4532790" y="4380148"/>
            <a:ext cx="4107424" cy="461665"/>
            <a:chOff x="-1825884" y="3784326"/>
            <a:chExt cx="12399783" cy="461665"/>
          </a:xfrm>
        </p:grpSpPr>
        <p:sp>
          <p:nvSpPr>
            <p:cNvPr id="62" name="TextBox 61"/>
            <p:cNvSpPr txBox="1"/>
            <p:nvPr/>
          </p:nvSpPr>
          <p:spPr>
            <a:xfrm>
              <a:off x="-1825884" y="3784326"/>
              <a:ext cx="41739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11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rot="16200000" flipH="1">
              <a:off x="6696075" y="137331"/>
              <a:ext cx="11546" cy="774410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 rot="5400000">
            <a:off x="5078038" y="4380147"/>
            <a:ext cx="4107424" cy="461665"/>
            <a:chOff x="-1825882" y="3784326"/>
            <a:chExt cx="12399782" cy="461665"/>
          </a:xfrm>
        </p:grpSpPr>
        <p:sp>
          <p:nvSpPr>
            <p:cNvPr id="65" name="TextBox 64"/>
            <p:cNvSpPr txBox="1"/>
            <p:nvPr/>
          </p:nvSpPr>
          <p:spPr>
            <a:xfrm>
              <a:off x="-1825882" y="3784326"/>
              <a:ext cx="4340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12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16200000">
              <a:off x="6701318" y="143635"/>
              <a:ext cx="1064" cy="77441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5400000">
            <a:off x="5610680" y="4380147"/>
            <a:ext cx="4107423" cy="461665"/>
            <a:chOff x="-1825880" y="3784327"/>
            <a:chExt cx="12399780" cy="461665"/>
          </a:xfrm>
        </p:grpSpPr>
        <p:sp>
          <p:nvSpPr>
            <p:cNvPr id="68" name="TextBox 67"/>
            <p:cNvSpPr txBox="1"/>
            <p:nvPr/>
          </p:nvSpPr>
          <p:spPr>
            <a:xfrm>
              <a:off x="-1825880" y="3784327"/>
              <a:ext cx="4173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13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rot="16200000" flipH="1">
              <a:off x="6697148" y="138401"/>
              <a:ext cx="9404" cy="77441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5400000">
            <a:off x="6190079" y="4380147"/>
            <a:ext cx="4107426" cy="461665"/>
            <a:chOff x="-1825885" y="3784325"/>
            <a:chExt cx="12399786" cy="461665"/>
          </a:xfrm>
        </p:grpSpPr>
        <p:sp>
          <p:nvSpPr>
            <p:cNvPr id="71" name="TextBox 70"/>
            <p:cNvSpPr txBox="1"/>
            <p:nvPr/>
          </p:nvSpPr>
          <p:spPr>
            <a:xfrm>
              <a:off x="-1825885" y="3784325"/>
              <a:ext cx="44704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14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rot="16200000">
              <a:off x="6539656" y="-9664"/>
              <a:ext cx="9427" cy="805906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 rot="5400000">
            <a:off x="6723785" y="4380147"/>
            <a:ext cx="4107424" cy="461665"/>
            <a:chOff x="-1825882" y="3784326"/>
            <a:chExt cx="12399782" cy="461665"/>
          </a:xfrm>
        </p:grpSpPr>
        <p:sp>
          <p:nvSpPr>
            <p:cNvPr id="74" name="TextBox 73"/>
            <p:cNvSpPr txBox="1"/>
            <p:nvPr/>
          </p:nvSpPr>
          <p:spPr>
            <a:xfrm>
              <a:off x="-1825882" y="3784326"/>
              <a:ext cx="4340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15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rot="16200000" flipH="1">
              <a:off x="6697214" y="138467"/>
              <a:ext cx="9270" cy="774410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5400000">
            <a:off x="7303050" y="4380147"/>
            <a:ext cx="4107423" cy="461665"/>
            <a:chOff x="-1825880" y="3784327"/>
            <a:chExt cx="12399780" cy="461665"/>
          </a:xfrm>
        </p:grpSpPr>
        <p:sp>
          <p:nvSpPr>
            <p:cNvPr id="77" name="TextBox 76"/>
            <p:cNvSpPr txBox="1"/>
            <p:nvPr/>
          </p:nvSpPr>
          <p:spPr>
            <a:xfrm>
              <a:off x="-1825880" y="3784327"/>
              <a:ext cx="41739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16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>
            <a:xfrm rot="16200000" flipH="1">
              <a:off x="6792265" y="233518"/>
              <a:ext cx="4426" cy="755884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 rot="5400000">
            <a:off x="7852911" y="4380147"/>
            <a:ext cx="4107424" cy="461665"/>
            <a:chOff x="-1825882" y="3784326"/>
            <a:chExt cx="12399782" cy="461665"/>
          </a:xfrm>
        </p:grpSpPr>
        <p:sp>
          <p:nvSpPr>
            <p:cNvPr id="80" name="TextBox 79"/>
            <p:cNvSpPr txBox="1"/>
            <p:nvPr/>
          </p:nvSpPr>
          <p:spPr>
            <a:xfrm>
              <a:off x="-1825882" y="3784326"/>
              <a:ext cx="43407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17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rot="16200000" flipH="1">
              <a:off x="6786400" y="227653"/>
              <a:ext cx="16154" cy="755884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 rot="5400000">
            <a:off x="8402771" y="4380147"/>
            <a:ext cx="4107427" cy="461665"/>
            <a:chOff x="-1825884" y="3784327"/>
            <a:chExt cx="12399786" cy="461665"/>
          </a:xfrm>
        </p:grpSpPr>
        <p:sp>
          <p:nvSpPr>
            <p:cNvPr id="83" name="TextBox 82"/>
            <p:cNvSpPr txBox="1"/>
            <p:nvPr/>
          </p:nvSpPr>
          <p:spPr>
            <a:xfrm>
              <a:off x="-1825884" y="3784327"/>
              <a:ext cx="43407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18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rot="16200000">
              <a:off x="6539292" y="-9293"/>
              <a:ext cx="10163" cy="805905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246209"/>
              </p:ext>
            </p:extLst>
          </p:nvPr>
        </p:nvGraphicFramePr>
        <p:xfrm>
          <a:off x="9475328" y="254160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group is</a:t>
                      </a:r>
                      <a:r>
                        <a:rPr lang="en-AU" baseline="0" dirty="0"/>
                        <a:t> the element helium (He) in?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4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Related image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" b="21817"/>
          <a:stretch/>
        </p:blipFill>
        <p:spPr bwMode="auto">
          <a:xfrm>
            <a:off x="812517" y="3678525"/>
            <a:ext cx="9920944" cy="4511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52703"/>
              </p:ext>
            </p:extLst>
          </p:nvPr>
        </p:nvGraphicFramePr>
        <p:xfrm>
          <a:off x="9475328" y="14820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another element in the same </a:t>
                      </a:r>
                      <a:r>
                        <a:rPr lang="en-AU" b="1" dirty="0"/>
                        <a:t>group</a:t>
                      </a:r>
                      <a:r>
                        <a:rPr lang="en-AU" b="0" baseline="0" dirty="0"/>
                        <a:t> as aluminium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138223" y="1748792"/>
            <a:ext cx="8582540" cy="3091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8223" y="1835947"/>
            <a:ext cx="869345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We can now identify an element by its period and group.</a:t>
            </a:r>
          </a:p>
          <a:p>
            <a:r>
              <a:rPr lang="en-AU" sz="2800" b="1" dirty="0"/>
              <a:t>Which element is in period 3, group 13?</a:t>
            </a:r>
          </a:p>
          <a:p>
            <a:endParaRPr lang="en-AU" sz="1400" b="1" dirty="0"/>
          </a:p>
          <a:p>
            <a:r>
              <a:rPr lang="en-AU" sz="2800" b="1" dirty="0">
                <a:solidFill>
                  <a:srgbClr val="00B050"/>
                </a:solidFill>
              </a:rPr>
              <a:t>Aluminium</a:t>
            </a:r>
            <a:endParaRPr lang="en-AU" sz="2000" b="1" dirty="0">
              <a:solidFill>
                <a:srgbClr val="00B050"/>
              </a:solidFill>
            </a:endParaRPr>
          </a:p>
        </p:txBody>
      </p:sp>
      <p:pic>
        <p:nvPicPr>
          <p:cNvPr id="21" name="Picture 20" descr="Related image"/>
          <p:cNvPicPr/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" b="21817"/>
          <a:stretch/>
        </p:blipFill>
        <p:spPr bwMode="auto">
          <a:xfrm>
            <a:off x="791116" y="3678525"/>
            <a:ext cx="9920944" cy="4511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97622"/>
              </p:ext>
            </p:extLst>
          </p:nvPr>
        </p:nvGraphicFramePr>
        <p:xfrm>
          <a:off x="9475328" y="1593033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another element in the same </a:t>
                      </a:r>
                      <a:r>
                        <a:rPr lang="en-AU" b="1" dirty="0"/>
                        <a:t>period </a:t>
                      </a:r>
                      <a:r>
                        <a:rPr lang="en-AU" b="0" baseline="0" dirty="0"/>
                        <a:t>as aluminium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 rot="5400000">
            <a:off x="6197873" y="3497342"/>
            <a:ext cx="2951855" cy="461665"/>
            <a:chOff x="-3254836" y="3774918"/>
            <a:chExt cx="13828736" cy="461665"/>
          </a:xfrm>
        </p:grpSpPr>
        <p:sp>
          <p:nvSpPr>
            <p:cNvPr id="68" name="TextBox 67"/>
            <p:cNvSpPr txBox="1"/>
            <p:nvPr/>
          </p:nvSpPr>
          <p:spPr>
            <a:xfrm>
              <a:off x="-3254836" y="3774918"/>
              <a:ext cx="6393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FF0000"/>
                  </a:solidFill>
                </a:rPr>
                <a:t>Group 13 </a:t>
              </a:r>
              <a:endParaRPr lang="en-AU" b="1" dirty="0"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rot="16200000" flipH="1">
              <a:off x="6697148" y="138401"/>
              <a:ext cx="9404" cy="77441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1" y="5072100"/>
            <a:ext cx="7579086" cy="461665"/>
            <a:chOff x="-486773" y="5072100"/>
            <a:chExt cx="11060674" cy="461665"/>
          </a:xfrm>
        </p:grpSpPr>
        <p:cxnSp>
          <p:nvCxnSpPr>
            <p:cNvPr id="85" name="Straight Arrow Connector 84"/>
            <p:cNvCxnSpPr/>
            <p:nvPr/>
          </p:nvCxnSpPr>
          <p:spPr>
            <a:xfrm flipV="1">
              <a:off x="1245793" y="5302932"/>
              <a:ext cx="932810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-486773" y="5072100"/>
              <a:ext cx="1824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400" b="1" dirty="0">
                  <a:solidFill>
                    <a:srgbClr val="0070C0"/>
                  </a:solidFill>
                </a:rPr>
                <a:t>Period 3 </a:t>
              </a:r>
              <a:endParaRPr lang="en-AU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070731A-CF88-48CF-A809-3CCEB0EFEB68}"/>
              </a:ext>
            </a:extLst>
          </p:cNvPr>
          <p:cNvSpPr txBox="1"/>
          <p:nvPr/>
        </p:nvSpPr>
        <p:spPr>
          <a:xfrm>
            <a:off x="138223" y="690571"/>
            <a:ext cx="8582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All of the elements discovered so far are arranged on the Periodic Table in </a:t>
            </a:r>
            <a:r>
              <a:rPr lang="en-AU" sz="2800" b="1" dirty="0"/>
              <a:t>periods </a:t>
            </a:r>
            <a:r>
              <a:rPr lang="en-AU" sz="2800" dirty="0"/>
              <a:t>(rows) and </a:t>
            </a:r>
            <a:r>
              <a:rPr lang="en-AU" sz="2800" b="1" dirty="0"/>
              <a:t>groups</a:t>
            </a:r>
            <a:r>
              <a:rPr lang="en-AU" sz="2800" dirty="0"/>
              <a:t> (columns).</a:t>
            </a:r>
          </a:p>
        </p:txBody>
      </p:sp>
    </p:spTree>
    <p:extLst>
      <p:ext uri="{BB962C8B-B14F-4D97-AF65-F5344CB8AC3E}">
        <p14:creationId xmlns:p14="http://schemas.microsoft.com/office/powerpoint/2010/main" val="237030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3c240e-8490-4590-ad1d-efed97bd86d4" xsi:nil="true"/>
    <lcf76f155ced4ddcb4097134ff3c332f xmlns="953b2caf-e41e-40be-a35a-9f16cb124cd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799B54FDDBB4AB5810B6225035C99" ma:contentTypeVersion="18" ma:contentTypeDescription="Create a new document." ma:contentTypeScope="" ma:versionID="824c81ab29123cbf6016397e0fe26f53">
  <xsd:schema xmlns:xsd="http://www.w3.org/2001/XMLSchema" xmlns:xs="http://www.w3.org/2001/XMLSchema" xmlns:p="http://schemas.microsoft.com/office/2006/metadata/properties" xmlns:ns2="953b2caf-e41e-40be-a35a-9f16cb124cda" xmlns:ns3="d93c240e-8490-4590-ad1d-efed97bd86d4" targetNamespace="http://schemas.microsoft.com/office/2006/metadata/properties" ma:root="true" ma:fieldsID="b0700b2c1396b5d426991ab59a829398" ns2:_="" ns3:_="">
    <xsd:import namespace="953b2caf-e41e-40be-a35a-9f16cb124cda"/>
    <xsd:import namespace="d93c240e-8490-4590-ad1d-efed97bd8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b2caf-e41e-40be-a35a-9f16cb124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c240e-8490-4590-ad1d-efed97bd86d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9aa087-a83c-4873-abb9-a5ba3e9b9d7c}" ma:internalName="TaxCatchAll" ma:showField="CatchAllData" ma:web="d93c240e-8490-4590-ad1d-efed97bd86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9027CD-2043-4B86-9275-1DE277AAA0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997228-68F2-41E1-9BFF-283BBAA68252}">
  <ds:schemaRefs>
    <ds:schemaRef ds:uri="http://schemas.microsoft.com/office/2006/metadata/properties"/>
    <ds:schemaRef ds:uri="http://schemas.microsoft.com/office/infopath/2007/PartnerControls"/>
    <ds:schemaRef ds:uri="d93c240e-8490-4590-ad1d-efed97bd86d4"/>
    <ds:schemaRef ds:uri="953b2caf-e41e-40be-a35a-9f16cb124cda"/>
  </ds:schemaRefs>
</ds:datastoreItem>
</file>

<file path=customXml/itemProps3.xml><?xml version="1.0" encoding="utf-8"?>
<ds:datastoreItem xmlns:ds="http://schemas.openxmlformats.org/officeDocument/2006/customXml" ds:itemID="{A5D6D5C1-E6A6-4F58-A530-E44C736243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b2caf-e41e-40be-a35a-9f16cb124cda"/>
    <ds:schemaRef ds:uri="d93c240e-8490-4590-ad1d-efed97bd86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3673</TotalTime>
  <Words>1473</Words>
  <Application>Microsoft Office PowerPoint</Application>
  <PresentationFormat>Widescreen</PresentationFormat>
  <Paragraphs>296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Atoms and Elements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Kahoot!!  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D'CRUZ Jijy [Safety Bay Senior High School]</cp:lastModifiedBy>
  <cp:revision>266</cp:revision>
  <cp:lastPrinted>2017-04-18T22:41:05Z</cp:lastPrinted>
  <dcterms:created xsi:type="dcterms:W3CDTF">2017-01-28T08:32:28Z</dcterms:created>
  <dcterms:modified xsi:type="dcterms:W3CDTF">2024-05-12T13:48:05Z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0x01010006D799B54FDDBB4AB5810B6225035C99</vt:lpwstr>
  </property>
</Properties>
</file>